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27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Авария Экспресса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Гранвиль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98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9013" eaLnBrk="1" hangingPunct="1"/>
            <a:r>
              <a:rPr lang="ru-RU" sz="1300" b="1" dirty="0" smtClean="0"/>
              <a:t>Физика - </a:t>
            </a:r>
            <a:r>
              <a:rPr lang="ru-RU" sz="1300" dirty="0" smtClean="0"/>
              <a:t>множество задач компьютерного зрения требуют понимания и учета физических процессов формирования изображения</a:t>
            </a:r>
          </a:p>
          <a:p>
            <a:pPr defTabSz="989013" eaLnBrk="1" hangingPunct="1"/>
            <a:r>
              <a:rPr lang="ru-RU" sz="1300" b="1" dirty="0" smtClean="0"/>
              <a:t>Математика</a:t>
            </a:r>
            <a:r>
              <a:rPr lang="ru-RU" sz="1300" dirty="0" smtClean="0"/>
              <a:t> – без математики, разумеется, не обойтись. В первую очередь математическая статистика, численные методы и геометрия</a:t>
            </a:r>
          </a:p>
          <a:p>
            <a:pPr defTabSz="989013" eaLnBrk="1" hangingPunct="1"/>
            <a:r>
              <a:rPr lang="ru-RU" b="1" dirty="0" smtClean="0"/>
              <a:t>Обработка сигналов – </a:t>
            </a:r>
            <a:r>
              <a:rPr lang="ru-RU" dirty="0" smtClean="0"/>
              <a:t>многие методы обработки одномерных сигналов могут быть успешно обобщены на двумерные (изображения) и трехмерные (видео)</a:t>
            </a:r>
          </a:p>
          <a:p>
            <a:pPr defTabSz="989013" eaLnBrk="1" hangingPunct="1"/>
            <a:r>
              <a:rPr lang="ru-RU" b="1" dirty="0" smtClean="0"/>
              <a:t>Искусственный интеллект</a:t>
            </a:r>
            <a:r>
              <a:rPr lang="ru-RU" dirty="0" smtClean="0"/>
              <a:t> – в частности решает задачи планирования и принятия решений для систем управления роботами и автономных механизмов, использующих оптические сенсоры</a:t>
            </a:r>
          </a:p>
          <a:p>
            <a:pPr defTabSz="989013" eaLnBrk="1" hangingPunct="1"/>
            <a:r>
              <a:rPr lang="ru-RU" b="1" dirty="0" err="1" smtClean="0"/>
              <a:t>Нейробиология</a:t>
            </a:r>
            <a:r>
              <a:rPr lang="ru-RU" dirty="0" smtClean="0"/>
              <a:t> – исследование существующих биологических систем распознавания привело к созданию систем и алгоритмов, имитирующих работу мозга и органов чувств человека и животных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7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research.microsoft.com/en-us/um/people/szeliski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png"/><Relationship Id="rId4" Type="http://schemas.openxmlformats.org/officeDocument/2006/relationships/image" Target="../media/image22.wmf"/><Relationship Id="rId9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1888%20-%20Roundhay%20Garden%20Scene.avi" TargetMode="External"/><Relationship Id="rId4" Type="http://schemas.openxmlformats.org/officeDocument/2006/relationships/image" Target="../media/image42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people.w3.org/rishida/photos/html/slides/0311-beijing1_031111_035240+8_beijing_e031124.jpg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.att.com/~yann" TargetMode="Externa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Automatic_number_plate_recognition" TargetMode="Externa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amin-ahmadi.com/cascade-trainer-gui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rlessons.com/tutorials/akademicheskii/izuchite-opencv/opencv-kratkoe-rukovodstvo" TargetMode="External"/><Relationship Id="rId2" Type="http://schemas.openxmlformats.org/officeDocument/2006/relationships/hyperlink" Target="https://habr.com/ru/sandbox/131116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abr.com/ru/post/318846/" TargetMode="External"/><Relationship Id="rId4" Type="http://schemas.openxmlformats.org/officeDocument/2006/relationships/hyperlink" Target="https://www.machinelearningmastery.ru/getting-started-with-opencv-installing-opencv-on-windows-using-anaconda-6d88d02f141f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rlessons.com/tutorials/akademicheskii/izuchite-opencv/opencv-kratkoe-rukovodstvo" TargetMode="External"/><Relationship Id="rId2" Type="http://schemas.openxmlformats.org/officeDocument/2006/relationships/hyperlink" Target="http://robocraft.ru/blog/computervision/268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opencv.org/master/index.html" TargetMode="External"/><Relationship Id="rId4" Type="http://schemas.openxmlformats.org/officeDocument/2006/relationships/hyperlink" Target="https://tproger.ru/translations/opencv-python-guide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Введение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</a:t>
            </a:r>
            <a:r>
              <a:rPr lang="ru-RU" sz="2900" dirty="0" smtClean="0"/>
              <a:t>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Внутренняя классификация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80000"/>
              </a:lnSpc>
            </a:pPr>
            <a:r>
              <a:rPr lang="ru-RU" dirty="0"/>
              <a:t>Обработка изображений (</a:t>
            </a:r>
            <a:r>
              <a:rPr lang="en-US" dirty="0"/>
              <a:t>Image processing)</a:t>
            </a:r>
          </a:p>
          <a:p>
            <a:pPr lvl="1" algn="just">
              <a:lnSpc>
                <a:spcPct val="80000"/>
              </a:lnSpc>
            </a:pPr>
            <a:r>
              <a:rPr lang="ru-RU" dirty="0"/>
              <a:t>На входе и выходе изображение</a:t>
            </a:r>
            <a:endParaRPr lang="en-US" dirty="0"/>
          </a:p>
          <a:p>
            <a:pPr algn="just">
              <a:lnSpc>
                <a:spcPct val="80000"/>
              </a:lnSpc>
            </a:pPr>
            <a:r>
              <a:rPr lang="ru-RU" dirty="0"/>
              <a:t>Анализ изображений</a:t>
            </a:r>
            <a:r>
              <a:rPr lang="en-US" dirty="0"/>
              <a:t> (Image analysis)</a:t>
            </a:r>
            <a:endParaRPr lang="ru-RU" dirty="0"/>
          </a:p>
          <a:p>
            <a:pPr lvl="1" algn="just">
              <a:lnSpc>
                <a:spcPct val="80000"/>
              </a:lnSpc>
            </a:pPr>
            <a:r>
              <a:rPr lang="ru-RU" dirty="0"/>
              <a:t>Фокусируется на работе с </a:t>
            </a:r>
            <a:r>
              <a:rPr lang="en-US" dirty="0"/>
              <a:t>2D </a:t>
            </a:r>
            <a:r>
              <a:rPr lang="ru-RU" dirty="0"/>
              <a:t>изображениями</a:t>
            </a:r>
          </a:p>
          <a:p>
            <a:pPr algn="just">
              <a:lnSpc>
                <a:spcPct val="80000"/>
              </a:lnSpc>
            </a:pPr>
            <a:r>
              <a:rPr lang="ru-RU" dirty="0"/>
              <a:t>Распознавание образов</a:t>
            </a:r>
            <a:r>
              <a:rPr lang="en-US" dirty="0"/>
              <a:t> (Pattern recognition)</a:t>
            </a:r>
            <a:endParaRPr lang="ru-RU" dirty="0"/>
          </a:p>
          <a:p>
            <a:pPr lvl="1" algn="just">
              <a:lnSpc>
                <a:spcPct val="80000"/>
              </a:lnSpc>
            </a:pPr>
            <a:r>
              <a:rPr lang="ru-RU" dirty="0"/>
              <a:t>Распознавание, обучение на абстрактных числовых величинах, полученных в том числе и из изображений</a:t>
            </a:r>
          </a:p>
          <a:p>
            <a:pPr algn="just">
              <a:lnSpc>
                <a:spcPct val="80000"/>
              </a:lnSpc>
            </a:pPr>
            <a:r>
              <a:rPr lang="ru-RU" dirty="0"/>
              <a:t>Компьютерное зрение (С</a:t>
            </a:r>
            <a:r>
              <a:rPr lang="en-US" dirty="0" err="1"/>
              <a:t>omputer</a:t>
            </a:r>
            <a:r>
              <a:rPr lang="en-US" dirty="0"/>
              <a:t> vision)</a:t>
            </a:r>
            <a:endParaRPr lang="ru-RU" dirty="0"/>
          </a:p>
          <a:p>
            <a:pPr lvl="1" algn="just">
              <a:lnSpc>
                <a:spcPct val="80000"/>
              </a:lnSpc>
            </a:pPr>
            <a:r>
              <a:rPr lang="ru-RU" dirty="0"/>
              <a:t>Изначально </a:t>
            </a:r>
            <a:r>
              <a:rPr lang="ru-RU" dirty="0" smtClean="0"/>
              <a:t>восстановление </a:t>
            </a:r>
            <a:r>
              <a:rPr lang="ru-RU" dirty="0"/>
              <a:t>3д структуры по 2д изображениям, сейчас шире, как принятие решений о физических объектах, основываясь на их изображениях</a:t>
            </a:r>
          </a:p>
          <a:p>
            <a:pPr algn="just">
              <a:lnSpc>
                <a:spcPct val="80000"/>
              </a:lnSpc>
            </a:pPr>
            <a:r>
              <a:rPr lang="ru-RU" dirty="0"/>
              <a:t>Фотограмметрия (</a:t>
            </a:r>
            <a:r>
              <a:rPr lang="en-US" dirty="0"/>
              <a:t>Photogrammetry) </a:t>
            </a:r>
          </a:p>
          <a:p>
            <a:pPr lvl="1" algn="just">
              <a:lnSpc>
                <a:spcPct val="80000"/>
              </a:lnSpc>
            </a:pPr>
            <a:r>
              <a:rPr lang="ru-RU" dirty="0"/>
              <a:t>Исторически измерение расстояний между объектами по </a:t>
            </a:r>
            <a:r>
              <a:rPr lang="en-US" dirty="0"/>
              <a:t>2D</a:t>
            </a:r>
            <a:r>
              <a:rPr lang="ru-RU" dirty="0"/>
              <a:t> изображениям</a:t>
            </a:r>
          </a:p>
          <a:p>
            <a:pPr algn="just">
              <a:lnSpc>
                <a:spcPct val="80000"/>
              </a:lnSpc>
            </a:pPr>
            <a:r>
              <a:rPr lang="ru-RU" dirty="0"/>
              <a:t>Машинное зрение</a:t>
            </a:r>
            <a:r>
              <a:rPr lang="en-US" dirty="0"/>
              <a:t> (</a:t>
            </a:r>
            <a:r>
              <a:rPr lang="ru-RU" dirty="0"/>
              <a:t>М</a:t>
            </a:r>
            <a:r>
              <a:rPr lang="en-US" dirty="0" err="1"/>
              <a:t>achine</a:t>
            </a:r>
            <a:r>
              <a:rPr lang="en-US" dirty="0"/>
              <a:t> vision)</a:t>
            </a:r>
            <a:endParaRPr lang="ru-RU" dirty="0"/>
          </a:p>
          <a:p>
            <a:pPr lvl="1" algn="just">
              <a:lnSpc>
                <a:spcPct val="80000"/>
              </a:lnSpc>
            </a:pPr>
            <a:r>
              <a:rPr lang="ru-RU" dirty="0"/>
              <a:t>Обычно понимается как решение промышленных, производственных задач (сложилось исторически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Полезно – много практических применений</a:t>
            </a:r>
          </a:p>
          <a:p>
            <a:r>
              <a:rPr lang="ru-RU" sz="2800" dirty="0"/>
              <a:t>Интересно – наглядное применение массы математических методов</a:t>
            </a:r>
          </a:p>
          <a:p>
            <a:r>
              <a:rPr lang="ru-RU" sz="2800" dirty="0"/>
              <a:t>Сложно</a:t>
            </a:r>
          </a:p>
          <a:p>
            <a:pPr lvl="1"/>
            <a:r>
              <a:rPr lang="ru-RU" sz="2400" dirty="0"/>
              <a:t>25+% мозга человека отвечает за зрение</a:t>
            </a:r>
          </a:p>
          <a:p>
            <a:pPr lvl="1"/>
            <a:r>
              <a:rPr lang="ru-RU" sz="2400" dirty="0"/>
              <a:t>«ИИ-полная» задача – решение задачи зрения на уровне человека равносильно решению задачи искусственного интеллекта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9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Возникающие трудности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5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Точка наблюдения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827" y="1752600"/>
            <a:ext cx="656034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Освещение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40096"/>
            <a:ext cx="8229600" cy="31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Масштаб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305929"/>
              </p:ext>
            </p:extLst>
          </p:nvPr>
        </p:nvGraphicFramePr>
        <p:xfrm>
          <a:off x="3285308" y="1752600"/>
          <a:ext cx="2573384" cy="437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3" imgW="3428280" imgH="5828400" progId="">
                  <p:embed/>
                </p:oleObj>
              </mc:Choice>
              <mc:Fallback>
                <p:oleObj r:id="rId3" imgW="3428280" imgH="5828400" progId="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5308" y="1752600"/>
                        <a:ext cx="2573384" cy="437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72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Деформация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940" y="1752600"/>
            <a:ext cx="786612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Перекрытие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891" y="1752600"/>
            <a:ext cx="549021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Маскировка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958" y="1752600"/>
            <a:ext cx="546808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Движение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479" y="1752600"/>
            <a:ext cx="6701041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5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Учебники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978896" cy="4373563"/>
          </a:xfrm>
        </p:spPr>
        <p:txBody>
          <a:bodyPr>
            <a:normAutofit fontScale="92500" lnSpcReduction="10000"/>
          </a:bodyPr>
          <a:lstStyle/>
          <a:p>
            <a:pPr marL="400050" algn="just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dirty="0"/>
              <a:t>Форсайт, </a:t>
            </a:r>
            <a:r>
              <a:rPr lang="ru-RU" dirty="0" err="1"/>
              <a:t>Понс</a:t>
            </a:r>
            <a:r>
              <a:rPr lang="ru-RU" dirty="0"/>
              <a:t> </a:t>
            </a:r>
            <a:r>
              <a:rPr lang="ru-RU" b="1" dirty="0"/>
              <a:t>«Компьютерное зрение: современный подход</a:t>
            </a:r>
            <a:r>
              <a:rPr lang="ru-RU" b="1" dirty="0" smtClean="0"/>
              <a:t>»</a:t>
            </a:r>
            <a:endParaRPr lang="ru-RU" dirty="0"/>
          </a:p>
          <a:p>
            <a:pPr marL="400050" algn="just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err="1"/>
              <a:t>R.Szeliski</a:t>
            </a:r>
            <a:r>
              <a:rPr lang="en-US" dirty="0"/>
              <a:t> </a:t>
            </a:r>
            <a:r>
              <a:rPr lang="ru-RU" b="1" dirty="0"/>
              <a:t>«</a:t>
            </a:r>
            <a:r>
              <a:rPr lang="en-US" b="1" dirty="0"/>
              <a:t>Computer vision: Algorithm and applications</a:t>
            </a:r>
            <a:r>
              <a:rPr lang="ru-RU" b="1" dirty="0"/>
              <a:t>»</a:t>
            </a:r>
          </a:p>
          <a:p>
            <a:pPr marL="800100" lvl="1" algn="just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>
                <a:hlinkClick r:id="rId2"/>
              </a:rPr>
              <a:t>http://research.microsoft.com/en-us/um/people/szeliski/Book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502920" algn="just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dirty="0" err="1" smtClean="0"/>
              <a:t>Вудс</a:t>
            </a:r>
            <a:r>
              <a:rPr lang="ru-RU" dirty="0" smtClean="0"/>
              <a:t>, Гонсалес </a:t>
            </a:r>
            <a:r>
              <a:rPr lang="ru-RU" b="1" dirty="0" smtClean="0"/>
              <a:t>«</a:t>
            </a:r>
            <a:r>
              <a:rPr lang="ru-RU" b="1" dirty="0"/>
              <a:t>Цифровая обработка </a:t>
            </a:r>
            <a:r>
              <a:rPr lang="ru-RU" b="1" dirty="0" smtClean="0"/>
              <a:t>изображений»</a:t>
            </a:r>
            <a:endParaRPr lang="ru-RU" b="1" dirty="0"/>
          </a:p>
          <a:p>
            <a:pPr marL="502920" algn="just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dirty="0" err="1"/>
              <a:t>Визильтер</a:t>
            </a:r>
            <a:r>
              <a:rPr lang="ru-RU" dirty="0"/>
              <a:t> Ю.В., Желтов С.Ю</a:t>
            </a:r>
            <a:r>
              <a:rPr lang="ru-RU" dirty="0" smtClean="0"/>
              <a:t>. </a:t>
            </a:r>
            <a:r>
              <a:rPr lang="ru-RU" b="1" dirty="0" smtClean="0"/>
              <a:t>«Обработка </a:t>
            </a:r>
            <a:r>
              <a:rPr lang="ru-RU" b="1" dirty="0"/>
              <a:t>и анализ изображений в задачах машинного </a:t>
            </a:r>
            <a:r>
              <a:rPr lang="ru-RU" b="1" dirty="0" smtClean="0"/>
              <a:t>зрения»</a:t>
            </a:r>
            <a:endParaRPr lang="ru-RU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2132856"/>
            <a:ext cx="1295400" cy="1757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4961" y="3977531"/>
            <a:ext cx="1302559" cy="182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546" y="2132856"/>
            <a:ext cx="1228862" cy="1730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670" y="3993133"/>
            <a:ext cx="1209738" cy="19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Внутриклассовая изменчивость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94" y="1752600"/>
            <a:ext cx="7546011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Контекст</a:t>
            </a:r>
            <a:endParaRPr lang="ru-RU" dirty="0"/>
          </a:p>
        </p:txBody>
      </p: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3779912" y="3356992"/>
            <a:ext cx="1322388" cy="2286000"/>
            <a:chOff x="1903" y="2160"/>
            <a:chExt cx="833" cy="1440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903" y="3312"/>
              <a:ext cx="8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Полено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1920" y="2160"/>
              <a:ext cx="768" cy="960"/>
            </a:xfrm>
            <a:prstGeom prst="flowChartMagneticDisk">
              <a:avLst/>
            </a:prstGeom>
            <a:gradFill rotWithShape="1">
              <a:gsLst>
                <a:gs pos="0">
                  <a:srgbClr val="CF9745"/>
                </a:gs>
                <a:gs pos="50000">
                  <a:srgbClr val="604620"/>
                </a:gs>
                <a:gs pos="100000">
                  <a:srgbClr val="CF9745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1968" y="2199"/>
              <a:ext cx="672" cy="22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2016" y="2218"/>
              <a:ext cx="576" cy="17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2112" y="2256"/>
              <a:ext cx="336" cy="9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9"/>
          <p:cNvGrpSpPr>
            <a:grpSpLocks/>
          </p:cNvGrpSpPr>
          <p:nvPr/>
        </p:nvGrpSpPr>
        <p:grpSpPr bwMode="auto">
          <a:xfrm>
            <a:off x="1493912" y="2137792"/>
            <a:ext cx="6172200" cy="2362200"/>
            <a:chOff x="912" y="1440"/>
            <a:chExt cx="3888" cy="1488"/>
          </a:xfrm>
        </p:grpSpPr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912" y="1440"/>
              <a:ext cx="3888" cy="336"/>
            </a:xfrm>
            <a:prstGeom prst="flowChartInputOutpu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912" y="1776"/>
              <a:ext cx="3120" cy="96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912" y="1872"/>
              <a:ext cx="816" cy="1008"/>
            </a:xfrm>
            <a:custGeom>
              <a:avLst/>
              <a:gdLst>
                <a:gd name="T0" fmla="*/ 0 w 816"/>
                <a:gd name="T1" fmla="*/ 0 h 1008"/>
                <a:gd name="T2" fmla="*/ 0 w 816"/>
                <a:gd name="T3" fmla="*/ 1008 h 1008"/>
                <a:gd name="T4" fmla="*/ 816 w 816"/>
                <a:gd name="T5" fmla="*/ 576 h 1008"/>
                <a:gd name="T6" fmla="*/ 816 w 816"/>
                <a:gd name="T7" fmla="*/ 0 h 1008"/>
                <a:gd name="T8" fmla="*/ 0 w 816"/>
                <a:gd name="T9" fmla="*/ 0 h 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1008"/>
                <a:gd name="T17" fmla="*/ 816 w 816"/>
                <a:gd name="T18" fmla="*/ 1008 h 10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1008">
                  <a:moveTo>
                    <a:pt x="0" y="0"/>
                  </a:moveTo>
                  <a:lnTo>
                    <a:pt x="0" y="1008"/>
                  </a:lnTo>
                  <a:lnTo>
                    <a:pt x="816" y="576"/>
                  </a:lnTo>
                  <a:lnTo>
                    <a:pt x="81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4032" y="1440"/>
              <a:ext cx="768" cy="1488"/>
            </a:xfrm>
            <a:custGeom>
              <a:avLst/>
              <a:gdLst>
                <a:gd name="T0" fmla="*/ 0 w 768"/>
                <a:gd name="T1" fmla="*/ 336 h 1488"/>
                <a:gd name="T2" fmla="*/ 0 w 768"/>
                <a:gd name="T3" fmla="*/ 1488 h 1488"/>
                <a:gd name="T4" fmla="*/ 768 w 768"/>
                <a:gd name="T5" fmla="*/ 1104 h 1488"/>
                <a:gd name="T6" fmla="*/ 768 w 768"/>
                <a:gd name="T7" fmla="*/ 0 h 1488"/>
                <a:gd name="T8" fmla="*/ 0 w 768"/>
                <a:gd name="T9" fmla="*/ 336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488"/>
                <a:gd name="T17" fmla="*/ 768 w 768"/>
                <a:gd name="T18" fmla="*/ 1488 h 1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488">
                  <a:moveTo>
                    <a:pt x="0" y="336"/>
                  </a:moveTo>
                  <a:lnTo>
                    <a:pt x="0" y="1488"/>
                  </a:lnTo>
                  <a:lnTo>
                    <a:pt x="768" y="1104"/>
                  </a:lnTo>
                  <a:lnTo>
                    <a:pt x="768" y="0"/>
                  </a:lnTo>
                  <a:lnTo>
                    <a:pt x="0" y="336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3398912" y="4957192"/>
            <a:ext cx="1905000" cy="914400"/>
            <a:chOff x="1968" y="3168"/>
            <a:chExt cx="1200" cy="576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1968" y="3216"/>
              <a:ext cx="120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V="1">
              <a:off x="2016" y="316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5456312" y="5185792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Стул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5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Локальная неоднозначность</a:t>
            </a: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3707904" y="1819390"/>
            <a:ext cx="4612184" cy="4443298"/>
            <a:chOff x="1776" y="480"/>
            <a:chExt cx="3600" cy="3600"/>
          </a:xfrm>
        </p:grpSpPr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Image File" r:id="rId3" imgW="3251160" imgH="3251160" progId="">
                    <p:embed/>
                  </p:oleObj>
                </mc:Choice>
                <mc:Fallback>
                  <p:oleObj name="Image File" r:id="rId3" imgW="3251160" imgH="3251160" progId="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" name="Image File" r:id="rId5" imgW="3251160" imgH="3251160" progId="">
                    <p:embed/>
                  </p:oleObj>
                </mc:Choice>
                <mc:Fallback>
                  <p:oleObj name="Image File" r:id="rId5" imgW="3251160" imgH="3251160" progId="">
                    <p:embed/>
                    <p:pic>
                      <p:nvPicPr>
                        <p:cNvPr id="102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Image" r:id="rId7" imgW="3250794" imgH="3250794" progId="">
                    <p:embed/>
                  </p:oleObj>
                </mc:Choice>
                <mc:Fallback>
                  <p:oleObj name="Image" r:id="rId7" imgW="3250794" imgH="3250794" progId="">
                    <p:embed/>
                    <p:pic>
                      <p:nvPicPr>
                        <p:cNvPr id="102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Image" r:id="rId9" imgW="3250794" imgH="3250794" progId="">
                    <p:embed/>
                  </p:oleObj>
                </mc:Choice>
                <mc:Fallback>
                  <p:oleObj name="Image" r:id="rId9" imgW="3250794" imgH="3250794" progId="">
                    <p:embed/>
                    <p:pic>
                      <p:nvPicPr>
                        <p:cNvPr id="103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3654644" y="2008066"/>
            <a:ext cx="3703419" cy="4278434"/>
            <a:chOff x="1872" y="768"/>
            <a:chExt cx="2832" cy="3312"/>
          </a:xfrm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9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</p:grp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71098"/>
              </p:ext>
            </p:extLst>
          </p:nvPr>
        </p:nvGraphicFramePr>
        <p:xfrm>
          <a:off x="1115616" y="3744242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 File" r:id="rId11" imgW="3251160" imgH="3251160" progId="">
                  <p:embed/>
                </p:oleObj>
              </mc:Choice>
              <mc:Fallback>
                <p:oleObj name="Image File" r:id="rId11" imgW="3251160" imgH="325116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1115616" y="3744242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8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Недостатки → достоинства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1"/>
            <a:ext cx="8229600" cy="1316360"/>
          </a:xfrm>
        </p:spPr>
        <p:txBody>
          <a:bodyPr/>
          <a:lstStyle/>
          <a:p>
            <a:pPr algn="just"/>
            <a:r>
              <a:rPr lang="ru-RU" dirty="0" smtClean="0"/>
              <a:t>Изображение запутывает, но дает много подсказок </a:t>
            </a:r>
            <a:endParaRPr lang="en-US" dirty="0" smtClean="0"/>
          </a:p>
          <a:p>
            <a:pPr algn="just"/>
            <a:r>
              <a:rPr lang="ru-RU" dirty="0" smtClean="0"/>
              <a:t>Наша задача – интерпретировать подсказки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7205" y="3212976"/>
            <a:ext cx="2458517" cy="31106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3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326" y="1752600"/>
            <a:ext cx="622534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Тени и освещение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336" y="1752600"/>
            <a:ext cx="738332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Тени и освещение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952" y="1752600"/>
            <a:ext cx="640009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Группировка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0036" y="1752600"/>
            <a:ext cx="6343928" cy="43735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1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Глубина: линейная перспектива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249" y="1752600"/>
            <a:ext cx="6217501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текстура</a:t>
            </a:r>
            <a:endParaRPr lang="ru-RU" dirty="0"/>
          </a:p>
        </p:txBody>
      </p:sp>
      <p:pic>
        <p:nvPicPr>
          <p:cNvPr id="4" name="Picture 5" descr="caima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12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 компьютерного зрения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</a:t>
            </a:r>
            <a:r>
              <a:rPr lang="ru-RU" dirty="0" smtClean="0"/>
              <a:t>видим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Компьютер </a:t>
            </a:r>
            <a:r>
              <a:rPr lang="ru-RU" dirty="0" smtClean="0"/>
              <a:t>видит</a:t>
            </a:r>
            <a:endParaRPr lang="en-US" dirty="0"/>
          </a:p>
        </p:txBody>
      </p:sp>
      <p:pic>
        <p:nvPicPr>
          <p:cNvPr id="8" name="Picture 7" descr="U1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9653" y="2438400"/>
            <a:ext cx="2751782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34812" y="2438400"/>
            <a:ext cx="3662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9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Упорядочивание по глубине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7936" y="1752600"/>
            <a:ext cx="5228128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2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Туман и фокусировка</a:t>
            </a:r>
          </a:p>
        </p:txBody>
      </p:sp>
      <p:pic>
        <p:nvPicPr>
          <p:cNvPr id="4" name="Picture 10" descr="redwoods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1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Резюме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532384"/>
          </a:xfrm>
        </p:spPr>
        <p:txBody>
          <a:bodyPr/>
          <a:lstStyle/>
          <a:p>
            <a:pPr algn="just"/>
            <a:r>
              <a:rPr lang="ru-RU" dirty="0"/>
              <a:t>Зрение изначально нечеткая задача</a:t>
            </a:r>
            <a:endParaRPr lang="en-US" dirty="0"/>
          </a:p>
          <a:p>
            <a:pPr lvl="1" algn="just"/>
            <a:r>
              <a:rPr lang="ru-RU" dirty="0"/>
              <a:t>Разные 3</a:t>
            </a:r>
            <a:r>
              <a:rPr lang="en-US" dirty="0"/>
              <a:t>D</a:t>
            </a:r>
            <a:r>
              <a:rPr lang="ru-RU" dirty="0"/>
              <a:t> сцены дают одно и то же 2</a:t>
            </a:r>
            <a:r>
              <a:rPr lang="en-US" dirty="0"/>
              <a:t>D</a:t>
            </a:r>
            <a:r>
              <a:rPr lang="ru-RU" dirty="0"/>
              <a:t> изображение</a:t>
            </a:r>
          </a:p>
          <a:p>
            <a:pPr lvl="1" algn="just"/>
            <a:r>
              <a:rPr lang="ru-RU" dirty="0"/>
              <a:t>Необходимы априорные знания о структуре и свойствах мира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5664" y="3284985"/>
            <a:ext cx="5181600" cy="3173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5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истории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Камера-обскура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kern="0" dirty="0"/>
              <a:t>Принцип был известен еще Аристотелю </a:t>
            </a:r>
            <a:r>
              <a:rPr lang="en-US" kern="0" dirty="0"/>
              <a:t>(384-322 </a:t>
            </a:r>
            <a:r>
              <a:rPr lang="ru-RU" kern="0" dirty="0"/>
              <a:t>до Н.Э.</a:t>
            </a:r>
            <a:r>
              <a:rPr lang="en-US" kern="0" dirty="0"/>
              <a:t>)</a:t>
            </a:r>
          </a:p>
          <a:p>
            <a:endParaRPr lang="ru-RU" dirty="0"/>
          </a:p>
        </p:txBody>
      </p:sp>
      <p:pic>
        <p:nvPicPr>
          <p:cNvPr id="6" name="Picture 17" descr="obscura_frisius_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425450" y="2245305"/>
            <a:ext cx="4038600" cy="335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9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Средние века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“Magic Lantern”</a:t>
            </a:r>
            <a:r>
              <a:rPr lang="ru-RU" dirty="0"/>
              <a:t>, 1492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1525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1598" y="2438400"/>
            <a:ext cx="3588629" cy="3687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9119" y="2539206"/>
            <a:ext cx="3752850" cy="348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Первые фотографии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078313"/>
            <a:ext cx="4038600" cy="36887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2261" y="1719263"/>
            <a:ext cx="3930478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1888 - Roundhay Garden Scen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74568" y="1965176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uybridge-horse-gallop-animated-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168" y="1888976"/>
            <a:ext cx="2971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3568" y="5013176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 eaLnBrk="0" fontAlgn="base" hangingPunct="0"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 charset="0"/>
              </a:rPr>
              <a:t>1878 – первая скоростная съемка,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Eadweard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Muybridge</a:t>
            </a:r>
            <a:endParaRPr lang="ru-RU" sz="2000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98368" y="4936976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 eaLnBrk="0" fontAlgn="base" hangingPunct="0"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 charset="0"/>
              </a:rPr>
              <a:t>1888 – первое кино на плёнке,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Louis Le Prince</a:t>
            </a:r>
            <a:r>
              <a:rPr 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ru-RU" sz="2000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Электронно-лучевая трубка</a:t>
            </a:r>
            <a:r>
              <a:rPr lang="en-US" dirty="0"/>
              <a:t>(CRT)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988" y="1784258"/>
            <a:ext cx="8212024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Растровый дисплей – 1927 год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231" y="1752600"/>
            <a:ext cx="735553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Классификация </a:t>
            </a:r>
            <a:r>
              <a:rPr lang="ru-RU" sz="3200" dirty="0" smtClean="0"/>
              <a:t>сцены</a:t>
            </a:r>
            <a:endParaRPr lang="ru-RU" dirty="0"/>
          </a:p>
        </p:txBody>
      </p:sp>
      <p:pic>
        <p:nvPicPr>
          <p:cNvPr id="11" name="Picture 2" descr="031111_034757+8_beijing_e031124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1240835" y="1752600"/>
            <a:ext cx="666233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94512" y="5201182"/>
            <a:ext cx="2592288" cy="1200329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вне помещения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город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dirty="0">
                <a:solidFill>
                  <a:srgbClr val="FFFF00"/>
                </a:solidFill>
              </a:rPr>
              <a:t> уличное движение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dirty="0">
                <a:solidFill>
                  <a:srgbClr val="FFFF00"/>
                </a:solidFill>
              </a:rPr>
              <a:t> Пекин, Китай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dirty="0">
                <a:solidFill>
                  <a:srgbClr val="FFFF00"/>
                </a:solidFill>
              </a:rPr>
              <a:t> Пл. Тяньаньмэнь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Whirlwind, MIT, 1951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6764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Первый компьютер, отображающий текст и графику в реальном времени на мониторе</a:t>
            </a:r>
          </a:p>
          <a:p>
            <a:pPr algn="just"/>
            <a:r>
              <a:rPr lang="ru-RU" dirty="0"/>
              <a:t>Точками карту, значком самолёт.</a:t>
            </a:r>
          </a:p>
          <a:p>
            <a:pPr algn="just"/>
            <a:r>
              <a:rPr lang="ru-RU" dirty="0"/>
              <a:t>«Световое перо» для взаимодействия с экраном (запрос информации об объекте)</a:t>
            </a:r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3645024"/>
            <a:ext cx="4049985" cy="2467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4676" y="3787899"/>
            <a:ext cx="2770644" cy="1514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Зарождение компьютерного зрения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3826768" cy="21084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L. G. Roberts, </a:t>
            </a:r>
            <a:r>
              <a:rPr lang="en-US" i="1" dirty="0"/>
              <a:t>Machine Perception of Three Dimensional Solids,</a:t>
            </a:r>
            <a:r>
              <a:rPr lang="en-US" dirty="0"/>
              <a:t> Ph.D. thesis, MIT Department of Electrical Engineering, </a:t>
            </a:r>
            <a:r>
              <a:rPr lang="en-US" dirty="0" smtClean="0"/>
              <a:t>1960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1628800"/>
            <a:ext cx="3755665" cy="47455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43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Reality, Harvard, 1968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53238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Ivan Sutherland </a:t>
            </a:r>
            <a:r>
              <a:rPr lang="ru-RU" dirty="0"/>
              <a:t>перешел в Гарвард, где разработал первый </a:t>
            </a:r>
            <a:r>
              <a:rPr lang="en-US" dirty="0"/>
              <a:t>Head Mounted Display (HMD)</a:t>
            </a:r>
          </a:p>
          <a:p>
            <a:pPr algn="just"/>
            <a:r>
              <a:rPr lang="ru-RU" dirty="0"/>
              <a:t>Виртуальная комната (</a:t>
            </a:r>
            <a:r>
              <a:rPr lang="en-US" dirty="0"/>
              <a:t>wireframe)</a:t>
            </a:r>
            <a:r>
              <a:rPr lang="ru-RU" dirty="0"/>
              <a:t>, в которую можно войти</a:t>
            </a:r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3284985"/>
            <a:ext cx="5016028" cy="31286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0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Freddy II</a:t>
            </a:r>
            <a:r>
              <a:rPr lang="en-US" sz="2800" dirty="0" smtClean="0"/>
              <a:t>,</a:t>
            </a:r>
            <a:r>
              <a:rPr lang="ru-RU" sz="2800" dirty="0" smtClean="0"/>
              <a:t> </a:t>
            </a:r>
            <a:r>
              <a:rPr lang="ru-RU" sz="2800" dirty="0"/>
              <a:t>Университет </a:t>
            </a:r>
            <a:r>
              <a:rPr lang="ru-RU" sz="2800" dirty="0" smtClean="0"/>
              <a:t>Эдинбурга,</a:t>
            </a:r>
            <a:r>
              <a:rPr lang="en-US" sz="2800" dirty="0" smtClean="0"/>
              <a:t> </a:t>
            </a:r>
            <a:r>
              <a:rPr lang="en-US" sz="2800" dirty="0"/>
              <a:t>1973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48471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Один </a:t>
            </a:r>
            <a:r>
              <a:rPr lang="ru-RU" sz="2000" dirty="0"/>
              <a:t>из первых роботов с системой машинного зрения</a:t>
            </a:r>
          </a:p>
          <a:p>
            <a:pPr algn="just"/>
            <a:r>
              <a:rPr lang="ru-RU" sz="2000" dirty="0"/>
              <a:t>5 степеней свободы</a:t>
            </a:r>
          </a:p>
          <a:p>
            <a:pPr algn="just"/>
            <a:r>
              <a:rPr lang="ru-RU" sz="2000" dirty="0"/>
              <a:t>Умеет собирать машинки из кубиков, разбросанных по столу</a:t>
            </a:r>
          </a:p>
          <a:p>
            <a:pPr algn="just"/>
            <a:r>
              <a:rPr lang="ru-RU" sz="2000" dirty="0"/>
              <a:t>384Кб </a:t>
            </a:r>
            <a:r>
              <a:rPr lang="en-US" sz="2000" dirty="0"/>
              <a:t>RAM</a:t>
            </a:r>
            <a:r>
              <a:rPr lang="ru-RU" sz="2000" dirty="0"/>
              <a:t> в управляющем компьютере</a:t>
            </a:r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7279" y="1752600"/>
            <a:ext cx="3684951" cy="360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47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применения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Решаемые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Изображения и видео повсюду</a:t>
            </a:r>
          </a:p>
          <a:p>
            <a:r>
              <a:rPr lang="ru-RU" dirty="0"/>
              <a:t>Бурно растущая область</a:t>
            </a:r>
          </a:p>
          <a:p>
            <a:pPr lvl="1"/>
            <a:r>
              <a:rPr lang="ru-RU" dirty="0"/>
              <a:t>Обработка – улучшение качества, ретушь, изменение размера и формы, композиция</a:t>
            </a:r>
          </a:p>
          <a:p>
            <a:pPr lvl="1"/>
            <a:r>
              <a:rPr lang="ru-RU" dirty="0"/>
              <a:t>Интернет – поиск, аннотация, поиск дубликатов, распознавание объектов</a:t>
            </a:r>
          </a:p>
          <a:p>
            <a:pPr lvl="1"/>
            <a:r>
              <a:rPr lang="ru-RU" dirty="0"/>
              <a:t>Видеонаблюдение – отслеживание, распознавание объектов, распознавание жестов и событий</a:t>
            </a:r>
          </a:p>
          <a:p>
            <a:pPr lvl="1"/>
            <a:r>
              <a:rPr lang="ru-RU" dirty="0"/>
              <a:t>Промышленные системы – диагностика, контроль качества</a:t>
            </a:r>
          </a:p>
          <a:p>
            <a:pPr lvl="1"/>
            <a:r>
              <a:rPr lang="ru-RU" dirty="0"/>
              <a:t>Спецэффекты в кино – композиция, монтаж фонов, захват движения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6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текста</a:t>
            </a:r>
          </a:p>
        </p:txBody>
      </p:sp>
      <p:pic>
        <p:nvPicPr>
          <p:cNvPr id="4" name="Picture 3" descr="asampl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57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063" y="4510088"/>
            <a:ext cx="3379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Digit recognition, AT&amp;T labs</a:t>
            </a:r>
          </a:p>
          <a:p>
            <a:r>
              <a:rPr lang="en-US" sz="1600">
                <a:hlinkClick r:id="rId3"/>
              </a:rPr>
              <a:t>http://www.research.att.com/~yann</a:t>
            </a:r>
            <a:r>
              <a:rPr lang="en-US" sz="1600"/>
              <a:t>/</a:t>
            </a:r>
          </a:p>
        </p:txBody>
      </p:sp>
      <p:pic>
        <p:nvPicPr>
          <p:cNvPr id="6" name="Picture 6" descr="California_license_plate_ANP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85938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83175" y="4652963"/>
            <a:ext cx="3632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License plate readers</a:t>
            </a:r>
          </a:p>
          <a:p>
            <a:r>
              <a:rPr lang="en-US" sz="2000" dirty="0">
                <a:hlinkClick r:id="rId5"/>
              </a:rPr>
              <a:t>http://en.wikipedia.org/wiki/Automatic_number_plate_recognition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лиц (2001)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1816" y="4701753"/>
            <a:ext cx="8572500" cy="152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smtClean="0"/>
              <a:t>Алгоритм </a:t>
            </a:r>
            <a:r>
              <a:rPr lang="en-US" smtClean="0"/>
              <a:t>Viola-Jones – </a:t>
            </a:r>
            <a:r>
              <a:rPr lang="ru-RU" smtClean="0"/>
              <a:t>первый быстрый и надежный алгоритм поиска лиц. Демонстрация силы машинного обучения.</a:t>
            </a:r>
            <a:endParaRPr lang="ru-RU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128" y="1772816"/>
            <a:ext cx="3643313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4" descr="tested_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753" y="1772816"/>
            <a:ext cx="40147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6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улыбки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7737" y="2176498"/>
            <a:ext cx="8088526" cy="352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3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лиц</a:t>
            </a: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844824"/>
            <a:ext cx="304534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91166" y="3452989"/>
            <a:ext cx="1306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/>
              <a:t>Кто она?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Поиск и локализация </a:t>
            </a:r>
            <a:r>
              <a:rPr lang="ru-RU" sz="3200" dirty="0" smtClean="0"/>
              <a:t>объектов</a:t>
            </a:r>
            <a:endParaRPr lang="ru-RU" dirty="0"/>
          </a:p>
        </p:txBody>
      </p:sp>
      <p:pic>
        <p:nvPicPr>
          <p:cNvPr id="52" name="Объект 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70" y="1752600"/>
            <a:ext cx="660485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Биометрия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426" y="1752600"/>
            <a:ext cx="560114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Биометрия</a:t>
            </a:r>
            <a:endParaRPr lang="ru-RU" dirty="0"/>
          </a:p>
        </p:txBody>
      </p:sp>
      <p:pic>
        <p:nvPicPr>
          <p:cNvPr id="4" name="Picture 4" descr="XM Micro Biometric Fingerprint Mo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844824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INGERPR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388" y="3559324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login_dialo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8863" y="3191024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woman_lapt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1963" y="3445024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44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объектов</a:t>
            </a:r>
          </a:p>
        </p:txBody>
      </p:sp>
      <p:pic>
        <p:nvPicPr>
          <p:cNvPr id="4" name="Picture 4" descr="Smart Photo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662" y="1988840"/>
            <a:ext cx="8541604" cy="362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07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Другие способы применения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Спортивные соревнования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Захват движения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59881" y="2438400"/>
            <a:ext cx="4012063" cy="3687763"/>
          </a:xfrm>
          <a:prstGeom prst="rect">
            <a:avLst/>
          </a:prstGeom>
        </p:spPr>
      </p:pic>
      <p:pic>
        <p:nvPicPr>
          <p:cNvPr id="12" name="Picture 4" descr="first-down-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7544" y="2798781"/>
            <a:ext cx="3720612" cy="279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0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способы применения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5770" indent="-285750" algn="just">
              <a:buFontTx/>
              <a:buChar char="•"/>
            </a:pPr>
            <a:r>
              <a:rPr lang="ru-RU" dirty="0"/>
              <a:t>Склейка панорам</a:t>
            </a:r>
            <a:endParaRPr lang="en-US" dirty="0"/>
          </a:p>
          <a:p>
            <a:pPr marL="445770" indent="-285750" algn="just">
              <a:buFontTx/>
              <a:buChar char="•"/>
            </a:pPr>
            <a:r>
              <a:rPr lang="en-US" dirty="0"/>
              <a:t>3D </a:t>
            </a:r>
            <a:r>
              <a:rPr lang="ru-RU" dirty="0"/>
              <a:t>моделирование местности</a:t>
            </a:r>
            <a:endParaRPr lang="en-US" dirty="0"/>
          </a:p>
          <a:p>
            <a:pPr marL="445770" indent="-285750" algn="just">
              <a:buFontTx/>
              <a:buChar char="•"/>
            </a:pPr>
            <a:r>
              <a:rPr lang="ru-RU" dirty="0"/>
              <a:t>Поиск препятствий, определение </a:t>
            </a:r>
            <a:r>
              <a:rPr lang="ru-RU" dirty="0" smtClean="0"/>
              <a:t>местоположения</a:t>
            </a:r>
          </a:p>
          <a:p>
            <a:pPr marL="445770" indent="-285750" algn="just">
              <a:buFontTx/>
              <a:buChar char="•"/>
            </a:pPr>
            <a:r>
              <a:rPr lang="ru-RU" dirty="0" smtClean="0"/>
              <a:t>Умные автомобили и роботы</a:t>
            </a:r>
          </a:p>
          <a:p>
            <a:pPr marL="445770" indent="-285750" algn="just">
              <a:buFontTx/>
              <a:buChar char="•"/>
            </a:pPr>
            <a:r>
              <a:rPr lang="ru-RU" dirty="0" smtClean="0"/>
              <a:t>Реконструкция зданий и городов</a:t>
            </a:r>
          </a:p>
          <a:p>
            <a:pPr marL="445770" indent="-285750" algn="just">
              <a:buFontTx/>
              <a:buChar char="•"/>
            </a:pPr>
            <a:r>
              <a:rPr lang="ru-RU" dirty="0" smtClean="0"/>
              <a:t>Системы видеонаблюдения</a:t>
            </a:r>
          </a:p>
          <a:p>
            <a:pPr marL="445770" indent="-285750" algn="just">
              <a:buFontTx/>
              <a:buChar char="•"/>
            </a:pPr>
            <a:r>
              <a:rPr lang="ru-RU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692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 потребуется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dirty="0" smtClean="0"/>
              <a:t>Язык программирования:</a:t>
            </a:r>
          </a:p>
          <a:p>
            <a:pPr lvl="1" algn="just"/>
            <a:r>
              <a:rPr lang="en-US" dirty="0" smtClean="0"/>
              <a:t>C++</a:t>
            </a:r>
          </a:p>
          <a:p>
            <a:pPr lvl="1" algn="just"/>
            <a:r>
              <a:rPr lang="en-US" dirty="0" smtClean="0"/>
              <a:t>Python</a:t>
            </a:r>
          </a:p>
          <a:p>
            <a:pPr lvl="1" algn="just"/>
            <a:r>
              <a:rPr lang="en-US" dirty="0" smtClean="0"/>
              <a:t>Java</a:t>
            </a:r>
          </a:p>
          <a:p>
            <a:pPr lvl="1" algn="just"/>
            <a:r>
              <a:rPr lang="en-US" strike="sngStrike" dirty="0" err="1" smtClean="0"/>
              <a:t>Matlab</a:t>
            </a:r>
            <a:endParaRPr lang="en-US" strike="sngStrike" dirty="0" smtClean="0"/>
          </a:p>
          <a:p>
            <a:pPr algn="just"/>
            <a:r>
              <a:rPr lang="ru-RU" sz="2000" dirty="0" smtClean="0"/>
              <a:t>Библиотека </a:t>
            </a:r>
            <a:r>
              <a:rPr lang="en-US" sz="2000" dirty="0" err="1" smtClean="0"/>
              <a:t>OpenCV</a:t>
            </a:r>
            <a:endParaRPr lang="en-US" sz="2000" dirty="0"/>
          </a:p>
          <a:p>
            <a:pPr algn="just"/>
            <a:r>
              <a:rPr lang="en-US" sz="2000" dirty="0"/>
              <a:t>Cascade Trainer GUI (</a:t>
            </a:r>
            <a:r>
              <a:rPr lang="en-US" sz="2000" dirty="0">
                <a:hlinkClick r:id="rId2"/>
              </a:rPr>
              <a:t>https://amin-ahmadi.com/cascade-trainer-gui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)</a:t>
            </a:r>
            <a:r>
              <a:rPr lang="ru-RU" sz="2000" dirty="0" smtClean="0"/>
              <a:t> - опционально</a:t>
            </a:r>
            <a:endParaRPr lang="en-US" sz="2000" dirty="0" smtClean="0"/>
          </a:p>
          <a:p>
            <a:pPr algn="just"/>
            <a:r>
              <a:rPr lang="ru-RU" sz="2000" dirty="0" smtClean="0"/>
              <a:t>Редактор фотографий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7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</a:t>
            </a:r>
            <a:r>
              <a:rPr lang="en-US" dirty="0" err="1" smtClean="0"/>
              <a:t>opencv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Java</a:t>
            </a:r>
          </a:p>
          <a:p>
            <a:pPr lvl="1"/>
            <a:r>
              <a:rPr lang="en-US" dirty="0">
                <a:hlinkClick r:id="rId2"/>
              </a:rPr>
              <a:t>https://habr.com/ru/sandbox/131116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coderlessons.com/tutorials/akademicheskii/izuchite-opencv/opencv-kratkoe-rukovodstvo</a:t>
            </a:r>
            <a:r>
              <a:rPr lang="en-US" dirty="0" smtClean="0"/>
              <a:t> </a:t>
            </a:r>
          </a:p>
          <a:p>
            <a:r>
              <a:rPr lang="en-US" dirty="0" smtClean="0"/>
              <a:t>Python</a:t>
            </a:r>
          </a:p>
          <a:p>
            <a:pPr lvl="1"/>
            <a:r>
              <a:rPr lang="en-US" dirty="0">
                <a:hlinkClick r:id="rId4"/>
              </a:rPr>
              <a:t>https://www.machinelearningmastery.ru/getting-started-with-opencv-installing-opencv-on-windows-using-anaconda-6d88d02f141f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C++</a:t>
            </a:r>
            <a:endParaRPr lang="ru-RU" dirty="0" smtClean="0"/>
          </a:p>
          <a:p>
            <a:pPr lvl="1"/>
            <a:r>
              <a:rPr lang="en-US" dirty="0">
                <a:hlinkClick r:id="rId5"/>
              </a:rPr>
              <a:t>https://habr.com/ru/post/318846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6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Установить библиотеку </a:t>
            </a:r>
            <a:r>
              <a:rPr lang="en-US" dirty="0" err="1" smtClean="0"/>
              <a:t>OpenCV</a:t>
            </a:r>
            <a:endParaRPr lang="ru-RU" dirty="0" smtClean="0"/>
          </a:p>
          <a:p>
            <a:pPr algn="just"/>
            <a:r>
              <a:rPr lang="ru-RU" dirty="0" smtClean="0"/>
              <a:t>Написать программу, выводящую на экран некую картинку</a:t>
            </a:r>
          </a:p>
          <a:p>
            <a:pPr lvl="1" algn="just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robocraft.ru/blog/computervision/268.html</a:t>
            </a:r>
            <a:r>
              <a:rPr lang="ru-RU" dirty="0" smtClean="0"/>
              <a:t> - С++</a:t>
            </a:r>
            <a:endParaRPr lang="en-US" dirty="0" smtClean="0"/>
          </a:p>
          <a:p>
            <a:pPr lvl="1" algn="just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coderlessons.com/tutorials/akademicheskii/izuchite-opencv/opencv-kratkoe-rukovodstvo</a:t>
            </a:r>
            <a:r>
              <a:rPr lang="en-US" dirty="0" smtClean="0"/>
              <a:t> - Java</a:t>
            </a:r>
          </a:p>
          <a:p>
            <a:pPr lvl="1" algn="just"/>
            <a:r>
              <a:rPr lang="en-US" dirty="0">
                <a:hlinkClick r:id="rId4"/>
              </a:rPr>
              <a:t>https://tproger.ru/translations/opencv-python-guide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- Python</a:t>
            </a:r>
            <a:endParaRPr lang="ru-RU" dirty="0" smtClean="0"/>
          </a:p>
          <a:p>
            <a:pPr marL="411480" lvl="1" indent="0" algn="just">
              <a:buNone/>
            </a:pPr>
            <a:endParaRPr lang="en-US" dirty="0" smtClean="0"/>
          </a:p>
          <a:p>
            <a:pPr marL="411480" lvl="1" indent="0" algn="just">
              <a:buNone/>
            </a:pPr>
            <a:r>
              <a:rPr lang="ru-RU" dirty="0" smtClean="0"/>
              <a:t>Полезная информация:</a:t>
            </a:r>
          </a:p>
          <a:p>
            <a:pPr marL="411480" lvl="1" indent="0" algn="just">
              <a:buNone/>
            </a:pP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docs.opencv.org/master/index.html</a:t>
            </a:r>
            <a:r>
              <a:rPr lang="ru-R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Семантическая </a:t>
            </a:r>
            <a:r>
              <a:rPr lang="ru-RU" sz="3600" dirty="0" smtClean="0"/>
              <a:t>сегментация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561" y="1752600"/>
            <a:ext cx="669287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Качественная </a:t>
            </a:r>
            <a:r>
              <a:rPr lang="ru-RU" sz="3600" dirty="0" smtClean="0"/>
              <a:t>информация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827" y="1752600"/>
            <a:ext cx="656034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Метрическая информация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681" y="1752600"/>
            <a:ext cx="721463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Смежные дисциплины</a:t>
            </a:r>
          </a:p>
        </p:txBody>
      </p:sp>
      <p:pic>
        <p:nvPicPr>
          <p:cNvPr id="4" name="Picture 6" descr="CVoverview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4342" y="1752600"/>
            <a:ext cx="5835315" cy="437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1797</TotalTime>
  <Words>835</Words>
  <Application>Microsoft Office PowerPoint</Application>
  <PresentationFormat>Экран (4:3)</PresentationFormat>
  <Paragraphs>168</Paragraphs>
  <Slides>59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Book Antiqua</vt:lpstr>
      <vt:lpstr>Calibri</vt:lpstr>
      <vt:lpstr>Century Gothic</vt:lpstr>
      <vt:lpstr>Wingdings</vt:lpstr>
      <vt:lpstr>Аптека</vt:lpstr>
      <vt:lpstr>Image File</vt:lpstr>
      <vt:lpstr>Image</vt:lpstr>
      <vt:lpstr> Компьютерное зрение</vt:lpstr>
      <vt:lpstr>Учебники</vt:lpstr>
      <vt:lpstr>Задача компьютерного зрения</vt:lpstr>
      <vt:lpstr>Классификация сцены</vt:lpstr>
      <vt:lpstr>Поиск и локализация объектов</vt:lpstr>
      <vt:lpstr>Семантическая сегментация</vt:lpstr>
      <vt:lpstr>Качественная информация</vt:lpstr>
      <vt:lpstr>Метрическая информация</vt:lpstr>
      <vt:lpstr>Смежные дисциплины</vt:lpstr>
      <vt:lpstr>Внутренняя классификация</vt:lpstr>
      <vt:lpstr>Зачем?</vt:lpstr>
      <vt:lpstr>Возникающие трудности</vt:lpstr>
      <vt:lpstr>Точка наблюдения</vt:lpstr>
      <vt:lpstr>Освещение</vt:lpstr>
      <vt:lpstr>Масштаб</vt:lpstr>
      <vt:lpstr>Деформация</vt:lpstr>
      <vt:lpstr>Перекрытие</vt:lpstr>
      <vt:lpstr>Маскировка</vt:lpstr>
      <vt:lpstr>Движение</vt:lpstr>
      <vt:lpstr>Внутриклассовая изменчивость</vt:lpstr>
      <vt:lpstr>Контекст</vt:lpstr>
      <vt:lpstr>Локальная неоднозначность</vt:lpstr>
      <vt:lpstr>Недостатки → достоинства</vt:lpstr>
      <vt:lpstr>Цвет</vt:lpstr>
      <vt:lpstr>Тени и освещение</vt:lpstr>
      <vt:lpstr>Тени и освещение</vt:lpstr>
      <vt:lpstr>Группировка</vt:lpstr>
      <vt:lpstr>Глубина: линейная перспектива</vt:lpstr>
      <vt:lpstr>текстура</vt:lpstr>
      <vt:lpstr>Упорядочивание по глубине</vt:lpstr>
      <vt:lpstr>Туман и фокусировка</vt:lpstr>
      <vt:lpstr>Резюме</vt:lpstr>
      <vt:lpstr>Немного истории</vt:lpstr>
      <vt:lpstr>Камера-обскура</vt:lpstr>
      <vt:lpstr>Средние века</vt:lpstr>
      <vt:lpstr>Первые фотографии</vt:lpstr>
      <vt:lpstr>Видео</vt:lpstr>
      <vt:lpstr>Электронно-лучевая трубка(CRT)</vt:lpstr>
      <vt:lpstr>Растровый дисплей – 1927 год</vt:lpstr>
      <vt:lpstr>Whirlwind, MIT, 1951</vt:lpstr>
      <vt:lpstr>Зарождение компьютерного зрения</vt:lpstr>
      <vt:lpstr>Virtual Reality, Harvard, 1968</vt:lpstr>
      <vt:lpstr>Freddy II, Университет Эдинбурга, 1973</vt:lpstr>
      <vt:lpstr>Способы применения</vt:lpstr>
      <vt:lpstr>Решаемые задачи</vt:lpstr>
      <vt:lpstr>Распознавание текста</vt:lpstr>
      <vt:lpstr>Детектор лиц (2001)</vt:lpstr>
      <vt:lpstr>Поиск улыбки</vt:lpstr>
      <vt:lpstr>Распознавание лиц</vt:lpstr>
      <vt:lpstr>Биометрия</vt:lpstr>
      <vt:lpstr>Биометрия</vt:lpstr>
      <vt:lpstr>Распознавание объектов</vt:lpstr>
      <vt:lpstr>Другие способы применения</vt:lpstr>
      <vt:lpstr>Другие способы применения</vt:lpstr>
      <vt:lpstr>Практическая часть</vt:lpstr>
      <vt:lpstr>Вам потребуется</vt:lpstr>
      <vt:lpstr>Установка opencv</vt:lpstr>
      <vt:lpstr>Домашнее задание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133</cp:revision>
  <dcterms:created xsi:type="dcterms:W3CDTF">2020-01-20T13:17:51Z</dcterms:created>
  <dcterms:modified xsi:type="dcterms:W3CDTF">2021-02-15T16:17:16Z</dcterms:modified>
</cp:coreProperties>
</file>