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95"/>
  </p:notesMasterIdLst>
  <p:sldIdLst>
    <p:sldId id="256" r:id="rId2"/>
    <p:sldId id="329" r:id="rId3"/>
    <p:sldId id="330" r:id="rId4"/>
    <p:sldId id="331" r:id="rId5"/>
    <p:sldId id="332" r:id="rId6"/>
    <p:sldId id="333" r:id="rId7"/>
    <p:sldId id="360" r:id="rId8"/>
    <p:sldId id="334" r:id="rId9"/>
    <p:sldId id="335" r:id="rId10"/>
    <p:sldId id="336" r:id="rId11"/>
    <p:sldId id="337" r:id="rId12"/>
    <p:sldId id="338" r:id="rId13"/>
    <p:sldId id="339" r:id="rId14"/>
    <p:sldId id="340" r:id="rId15"/>
    <p:sldId id="341" r:id="rId16"/>
    <p:sldId id="342" r:id="rId17"/>
    <p:sldId id="343" r:id="rId18"/>
    <p:sldId id="344" r:id="rId19"/>
    <p:sldId id="345" r:id="rId20"/>
    <p:sldId id="346" r:id="rId21"/>
    <p:sldId id="347" r:id="rId22"/>
    <p:sldId id="348" r:id="rId23"/>
    <p:sldId id="349" r:id="rId24"/>
    <p:sldId id="350" r:id="rId25"/>
    <p:sldId id="351" r:id="rId26"/>
    <p:sldId id="352" r:id="rId27"/>
    <p:sldId id="353" r:id="rId28"/>
    <p:sldId id="354" r:id="rId29"/>
    <p:sldId id="357" r:id="rId30"/>
    <p:sldId id="355" r:id="rId31"/>
    <p:sldId id="356" r:id="rId32"/>
    <p:sldId id="359" r:id="rId33"/>
    <p:sldId id="361" r:id="rId34"/>
    <p:sldId id="362" r:id="rId35"/>
    <p:sldId id="363" r:id="rId36"/>
    <p:sldId id="364" r:id="rId37"/>
    <p:sldId id="365" r:id="rId38"/>
    <p:sldId id="366" r:id="rId39"/>
    <p:sldId id="367" r:id="rId40"/>
    <p:sldId id="368" r:id="rId41"/>
    <p:sldId id="369" r:id="rId42"/>
    <p:sldId id="370" r:id="rId43"/>
    <p:sldId id="371" r:id="rId44"/>
    <p:sldId id="372" r:id="rId45"/>
    <p:sldId id="373" r:id="rId46"/>
    <p:sldId id="374" r:id="rId47"/>
    <p:sldId id="375" r:id="rId48"/>
    <p:sldId id="376" r:id="rId49"/>
    <p:sldId id="377" r:id="rId50"/>
    <p:sldId id="378" r:id="rId51"/>
    <p:sldId id="379" r:id="rId52"/>
    <p:sldId id="380" r:id="rId53"/>
    <p:sldId id="381" r:id="rId54"/>
    <p:sldId id="382" r:id="rId55"/>
    <p:sldId id="383" r:id="rId56"/>
    <p:sldId id="384" r:id="rId57"/>
    <p:sldId id="385" r:id="rId58"/>
    <p:sldId id="386" r:id="rId59"/>
    <p:sldId id="387" r:id="rId60"/>
    <p:sldId id="388" r:id="rId61"/>
    <p:sldId id="389" r:id="rId62"/>
    <p:sldId id="390" r:id="rId63"/>
    <p:sldId id="392" r:id="rId64"/>
    <p:sldId id="393" r:id="rId65"/>
    <p:sldId id="394" r:id="rId66"/>
    <p:sldId id="395" r:id="rId67"/>
    <p:sldId id="396" r:id="rId68"/>
    <p:sldId id="398" r:id="rId69"/>
    <p:sldId id="397" r:id="rId70"/>
    <p:sldId id="399" r:id="rId71"/>
    <p:sldId id="400" r:id="rId72"/>
    <p:sldId id="401" r:id="rId73"/>
    <p:sldId id="402" r:id="rId74"/>
    <p:sldId id="403" r:id="rId75"/>
    <p:sldId id="404" r:id="rId76"/>
    <p:sldId id="405" r:id="rId77"/>
    <p:sldId id="406" r:id="rId78"/>
    <p:sldId id="407" r:id="rId79"/>
    <p:sldId id="408" r:id="rId80"/>
    <p:sldId id="409" r:id="rId81"/>
    <p:sldId id="410" r:id="rId82"/>
    <p:sldId id="411" r:id="rId83"/>
    <p:sldId id="412" r:id="rId84"/>
    <p:sldId id="413" r:id="rId85"/>
    <p:sldId id="414" r:id="rId86"/>
    <p:sldId id="415" r:id="rId87"/>
    <p:sldId id="416" r:id="rId88"/>
    <p:sldId id="417" r:id="rId89"/>
    <p:sldId id="418" r:id="rId90"/>
    <p:sldId id="325" r:id="rId91"/>
    <p:sldId id="419" r:id="rId92"/>
    <p:sldId id="420" r:id="rId93"/>
    <p:sldId id="271" r:id="rId9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70A38-CCD1-4D8F-93A0-9D391E477828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C9CA87-F791-4059-9E36-75975B460E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974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CA87-F791-4059-9E36-75975B460E75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890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oleObject" Target="../embeddings/oleObject2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8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71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8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91.jpeg"/><Relationship Id="rId4" Type="http://schemas.openxmlformats.org/officeDocument/2006/relationships/image" Target="../media/image90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image" Target="../media/image104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12" Type="http://schemas.openxmlformats.org/officeDocument/2006/relationships/image" Target="../media/image103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11" Type="http://schemas.openxmlformats.org/officeDocument/2006/relationships/image" Target="../media/image102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Relationship Id="rId14" Type="http://schemas.openxmlformats.org/officeDocument/2006/relationships/image" Target="../media/image105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8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07.jpeg"/><Relationship Id="rId4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11.png"/><Relationship Id="rId4" Type="http://schemas.openxmlformats.org/officeDocument/2006/relationships/image" Target="../media/image108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wmf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35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ru-RU" sz="2000" b="1" dirty="0" smtClean="0"/>
              <a:t>Зрение. Цвет. Обработка изображений</a:t>
            </a:r>
            <a:endParaRPr lang="ru-RU" sz="2000" b="1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900" dirty="0" smtClean="0"/>
              <a:t> Компьютерное зрение</a:t>
            </a:r>
            <a:endParaRPr lang="ru-RU" sz="2900" dirty="0"/>
          </a:p>
        </p:txBody>
      </p:sp>
      <p:sp>
        <p:nvSpPr>
          <p:cNvPr id="4" name="TextBox 3"/>
          <p:cNvSpPr txBox="1"/>
          <p:nvPr/>
        </p:nvSpPr>
        <p:spPr>
          <a:xfrm>
            <a:off x="2555776" y="332656"/>
            <a:ext cx="3903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Толстихин Антон </a:t>
            </a:r>
            <a:r>
              <a:rPr lang="ru-RU" sz="2000" b="1" dirty="0" smtClean="0"/>
              <a:t>Артемович</a:t>
            </a:r>
            <a:endParaRPr lang="en-US" sz="2000" b="1" dirty="0" smtClean="0"/>
          </a:p>
          <a:p>
            <a:pPr algn="ctr"/>
            <a:r>
              <a:rPr lang="en-US" sz="2000" b="1" dirty="0" smtClean="0"/>
              <a:t>madstayler93@gmail.com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77937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Физика света</a:t>
            </a:r>
            <a:endParaRPr lang="ru-RU" dirty="0"/>
          </a:p>
        </p:txBody>
      </p:sp>
      <p:pic>
        <p:nvPicPr>
          <p:cNvPr id="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6128" y="1772816"/>
            <a:ext cx="504571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580112" y="2690336"/>
            <a:ext cx="31066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en-US" dirty="0">
                <a:latin typeface="Helvetica" pitchFamily="34" charset="0"/>
              </a:rPr>
              <a:t>Любой источник света можно полностью описать спектром: количество излученной энергии в единицу времени для каждой длины волны в  интервале </a:t>
            </a:r>
            <a:r>
              <a:rPr lang="en-US" altLang="en-US" dirty="0">
                <a:latin typeface="Helvetica" pitchFamily="34" charset="0"/>
              </a:rPr>
              <a:t>400 - 700 nm.</a:t>
            </a:r>
            <a:endParaRPr lang="en-US" altLang="en-US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724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Физика света</a:t>
            </a:r>
            <a:endParaRPr lang="ru-RU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585347" y="1766754"/>
            <a:ext cx="70390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dirty="0">
                <a:latin typeface="Helvetica" pitchFamily="34" charset="0"/>
              </a:rPr>
              <a:t>Примеры спектров отраженного света от предметов</a:t>
            </a:r>
            <a:endParaRPr lang="en-US" dirty="0">
              <a:latin typeface="Helvetica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545344" y="5823618"/>
            <a:ext cx="215499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Helvetica" pitchFamily="34" charset="0"/>
              </a:rPr>
              <a:t>Длина волны</a:t>
            </a:r>
            <a:r>
              <a:rPr lang="en-US" sz="2000" dirty="0" smtClean="0">
                <a:latin typeface="Helvetica" pitchFamily="34" charset="0"/>
              </a:rPr>
              <a:t> </a:t>
            </a:r>
            <a:r>
              <a:rPr lang="en-US" sz="2000" dirty="0">
                <a:latin typeface="Helvetica" pitchFamily="34" charset="0"/>
              </a:rPr>
              <a:t>(nm)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 rot="-5400000">
            <a:off x="-570993" y="4042128"/>
            <a:ext cx="255108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" pitchFamily="34" charset="0"/>
              </a:rPr>
              <a:t>% </a:t>
            </a:r>
            <a:r>
              <a:rPr lang="ru-RU" sz="2000" dirty="0" smtClean="0">
                <a:latin typeface="Helvetica" pitchFamily="34" charset="0"/>
              </a:rPr>
              <a:t>Отраженного света</a:t>
            </a:r>
            <a:endParaRPr lang="en-US" sz="2000" dirty="0">
              <a:latin typeface="Helvetica" pitchFamily="34" charset="0"/>
            </a:endParaRP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1006412" y="3207524"/>
            <a:ext cx="1879028" cy="2799576"/>
            <a:chOff x="816" y="2057"/>
            <a:chExt cx="1288" cy="1919"/>
          </a:xfrm>
        </p:grpSpPr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20" y="2057"/>
              <a:ext cx="1033" cy="1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908" y="2058"/>
              <a:ext cx="1045" cy="161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1008" y="2160"/>
              <a:ext cx="469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Helvetica" pitchFamily="34" charset="0"/>
                </a:rPr>
                <a:t>Red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816" y="3688"/>
              <a:ext cx="1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Helvetica" pitchFamily="34" charset="0"/>
                </a:rPr>
                <a:t>400          700</a:t>
              </a:r>
            </a:p>
          </p:txBody>
        </p:sp>
      </p:grpSp>
      <p:grpSp>
        <p:nvGrpSpPr>
          <p:cNvPr id="12" name="Group 12"/>
          <p:cNvGrpSpPr>
            <a:grpSpLocks/>
          </p:cNvGrpSpPr>
          <p:nvPr/>
        </p:nvGrpSpPr>
        <p:grpSpPr bwMode="auto">
          <a:xfrm>
            <a:off x="2963800" y="3207524"/>
            <a:ext cx="1879028" cy="2799576"/>
            <a:chOff x="2049" y="2057"/>
            <a:chExt cx="1288" cy="1919"/>
          </a:xfrm>
        </p:grpSpPr>
        <p:pic>
          <p:nvPicPr>
            <p:cNvPr id="13" name="Picture 1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134" y="2057"/>
              <a:ext cx="1042" cy="1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2129" y="2057"/>
              <a:ext cx="1046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2112" y="2112"/>
              <a:ext cx="68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FF00"/>
                  </a:solidFill>
                  <a:latin typeface="Helvetica" pitchFamily="34" charset="0"/>
                </a:rPr>
                <a:t>Yellow</a:t>
              </a:r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2049" y="3688"/>
              <a:ext cx="1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Helvetica" pitchFamily="34" charset="0"/>
                </a:rPr>
                <a:t>400          700</a:t>
              </a:r>
            </a:p>
          </p:txBody>
        </p:sp>
      </p:grpSp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4919600" y="3207524"/>
            <a:ext cx="1879028" cy="2799576"/>
            <a:chOff x="3281" y="2057"/>
            <a:chExt cx="1288" cy="1919"/>
          </a:xfrm>
        </p:grpSpPr>
        <p:pic>
          <p:nvPicPr>
            <p:cNvPr id="18" name="Picture 1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76" y="2057"/>
              <a:ext cx="1040" cy="16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19"/>
            <p:cNvSpPr>
              <a:spLocks noChangeArrowheads="1"/>
            </p:cNvSpPr>
            <p:nvPr/>
          </p:nvSpPr>
          <p:spPr bwMode="auto">
            <a:xfrm>
              <a:off x="3365" y="2062"/>
              <a:ext cx="1045" cy="163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3408" y="2112"/>
              <a:ext cx="50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FFFF"/>
                  </a:solidFill>
                  <a:latin typeface="Helvetica" pitchFamily="34" charset="0"/>
                </a:rPr>
                <a:t>Blue</a:t>
              </a: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3281" y="3688"/>
              <a:ext cx="1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Helvetica" pitchFamily="34" charset="0"/>
                </a:rPr>
                <a:t>400          700</a:t>
              </a:r>
            </a:p>
          </p:txBody>
        </p:sp>
      </p:grpSp>
      <p:grpSp>
        <p:nvGrpSpPr>
          <p:cNvPr id="22" name="Group 22"/>
          <p:cNvGrpSpPr>
            <a:grpSpLocks/>
          </p:cNvGrpSpPr>
          <p:nvPr/>
        </p:nvGrpSpPr>
        <p:grpSpPr bwMode="auto">
          <a:xfrm>
            <a:off x="6876987" y="3206064"/>
            <a:ext cx="1879028" cy="2801036"/>
            <a:chOff x="4514" y="2056"/>
            <a:chExt cx="1288" cy="1920"/>
          </a:xfrm>
        </p:grpSpPr>
        <p:pic>
          <p:nvPicPr>
            <p:cNvPr id="23" name="Picture 2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632" y="2057"/>
              <a:ext cx="1034" cy="1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>
              <a:off x="4656" y="2112"/>
              <a:ext cx="6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9966FF"/>
                  </a:solidFill>
                  <a:latin typeface="Helvetica" pitchFamily="34" charset="0"/>
                </a:rPr>
                <a:t>Purple</a:t>
              </a:r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>
              <a:off x="4514" y="3688"/>
              <a:ext cx="128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Helvetica" pitchFamily="34" charset="0"/>
                </a:rPr>
                <a:t>400          700</a:t>
              </a:r>
            </a:p>
          </p:txBody>
        </p:sp>
        <p:sp>
          <p:nvSpPr>
            <p:cNvPr id="26" name="Rectangle 26"/>
            <p:cNvSpPr>
              <a:spLocks noChangeArrowheads="1"/>
            </p:cNvSpPr>
            <p:nvPr/>
          </p:nvSpPr>
          <p:spPr bwMode="auto">
            <a:xfrm>
              <a:off x="4620" y="2056"/>
              <a:ext cx="1045" cy="1639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7" name="Group 28"/>
          <p:cNvGrpSpPr>
            <a:grpSpLocks/>
          </p:cNvGrpSpPr>
          <p:nvPr/>
        </p:nvGrpSpPr>
        <p:grpSpPr bwMode="auto">
          <a:xfrm>
            <a:off x="1547664" y="2190690"/>
            <a:ext cx="6442381" cy="981821"/>
            <a:chOff x="1056" y="1273"/>
            <a:chExt cx="4416" cy="673"/>
          </a:xfrm>
        </p:grpSpPr>
        <p:pic>
          <p:nvPicPr>
            <p:cNvPr id="28" name="Picture 2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056" y="1273"/>
              <a:ext cx="768" cy="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30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304" y="1287"/>
              <a:ext cx="768" cy="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3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752" y="1296"/>
              <a:ext cx="720" cy="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32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552" y="1296"/>
              <a:ext cx="720" cy="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293218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Взаимодействие света и объектов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31312" y="2060848"/>
            <a:ext cx="3875851" cy="28030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dirty="0" smtClean="0"/>
              <a:t>Видимый цвет это результат взаимодействия спектра излучаемого света и поверхности</a:t>
            </a:r>
            <a:endParaRPr lang="en-US" dirty="0" smtClean="0"/>
          </a:p>
        </p:txBody>
      </p:sp>
      <p:graphicFrame>
        <p:nvGraphicFramePr>
          <p:cNvPr id="5" name="Object 5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725776506"/>
              </p:ext>
            </p:extLst>
          </p:nvPr>
        </p:nvGraphicFramePr>
        <p:xfrm>
          <a:off x="854700" y="4749823"/>
          <a:ext cx="7544067" cy="1923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Image" r:id="rId3" imgW="15784127" imgH="4025397" progId="Photoshop.Image.10">
                  <p:embed/>
                </p:oleObj>
              </mc:Choice>
              <mc:Fallback>
                <p:oleObj name="Image" r:id="rId3" imgW="15784127" imgH="4025397" progId="Photoshop.Image.10">
                  <p:embed/>
                  <p:pic>
                    <p:nvPicPr>
                      <p:cNvPr id="307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700" y="4749823"/>
                        <a:ext cx="7544067" cy="19235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7" descr="strawberr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560" y="1806301"/>
            <a:ext cx="3668216" cy="27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8286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Человеческий глаз</a:t>
            </a:r>
            <a:endParaRPr lang="ru-RU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101692" y="4828086"/>
            <a:ext cx="6852451" cy="174670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ru-RU" smtClean="0"/>
              <a:t>Глаз как камера</a:t>
            </a:r>
            <a:r>
              <a:rPr lang="en-US" smtClean="0"/>
              <a:t>!</a:t>
            </a:r>
          </a:p>
          <a:p>
            <a:pPr lvl="1"/>
            <a:r>
              <a:rPr lang="ru-RU" b="1" smtClean="0"/>
              <a:t>Радужка</a:t>
            </a:r>
            <a:r>
              <a:rPr lang="en-US" smtClean="0"/>
              <a:t> – </a:t>
            </a:r>
            <a:r>
              <a:rPr lang="ru-RU" sz="1800" smtClean="0"/>
              <a:t>цветная пленка с радиальными мышцами </a:t>
            </a:r>
            <a:endParaRPr lang="en-US" sz="1800" smtClean="0"/>
          </a:p>
          <a:p>
            <a:pPr lvl="1"/>
            <a:r>
              <a:rPr lang="ru-RU" b="1" smtClean="0"/>
              <a:t>Зрачок</a:t>
            </a:r>
            <a:r>
              <a:rPr lang="en-US" smtClean="0"/>
              <a:t> - </a:t>
            </a:r>
            <a:r>
              <a:rPr lang="ru-RU" sz="1800" smtClean="0"/>
              <a:t>дырка</a:t>
            </a:r>
            <a:r>
              <a:rPr lang="en-US" sz="1800" smtClean="0"/>
              <a:t> (</a:t>
            </a:r>
            <a:r>
              <a:rPr lang="ru-RU" sz="1800" smtClean="0"/>
              <a:t>аппертура</a:t>
            </a:r>
            <a:r>
              <a:rPr lang="en-US" sz="1800" smtClean="0"/>
              <a:t>)</a:t>
            </a:r>
            <a:r>
              <a:rPr lang="ru-RU" sz="1800" smtClean="0"/>
              <a:t>, диаметр управляется радужкой</a:t>
            </a:r>
            <a:endParaRPr lang="en-US" sz="1800" smtClean="0"/>
          </a:p>
          <a:p>
            <a:pPr lvl="1"/>
            <a:r>
              <a:rPr lang="ru-RU" sz="1800" b="1" smtClean="0"/>
              <a:t>Линза</a:t>
            </a:r>
            <a:r>
              <a:rPr lang="en-US" sz="1800" b="1" smtClean="0"/>
              <a:t> </a:t>
            </a:r>
            <a:r>
              <a:rPr lang="en-US" sz="1800" smtClean="0"/>
              <a:t>– </a:t>
            </a:r>
            <a:r>
              <a:rPr lang="ru-RU" sz="1800" smtClean="0"/>
              <a:t>меняет форму под действием мышц</a:t>
            </a:r>
            <a:endParaRPr lang="en-US" sz="1800" smtClean="0"/>
          </a:p>
          <a:p>
            <a:pPr lvl="1"/>
            <a:r>
              <a:rPr lang="ru-RU" sz="1800" smtClean="0"/>
              <a:t>Где матрица?</a:t>
            </a:r>
            <a:endParaRPr lang="en-US" sz="1800" smtClean="0"/>
          </a:p>
        </p:txBody>
      </p:sp>
      <p:pic>
        <p:nvPicPr>
          <p:cNvPr id="5" name="Picture 4" descr="humaney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720" y="1628800"/>
            <a:ext cx="4835624" cy="289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4810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Плотность палочек и колбочек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9552" y="5029331"/>
            <a:ext cx="8147248" cy="105196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ru-RU" smtClean="0"/>
              <a:t>Палочки и колбочки распределены неравномерно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ru-RU" sz="1600" dirty="0" smtClean="0"/>
              <a:t>Палочки измеряют яркость, колбочки цвет</a:t>
            </a:r>
            <a:endParaRPr lang="en-US" sz="1600" dirty="0" smtClean="0"/>
          </a:p>
          <a:p>
            <a:pPr lvl="1">
              <a:lnSpc>
                <a:spcPct val="90000"/>
              </a:lnSpc>
            </a:pPr>
            <a:r>
              <a:rPr lang="en-US" sz="1600" b="1" dirty="0" smtClean="0"/>
              <a:t>Fovea</a:t>
            </a:r>
            <a:r>
              <a:rPr lang="en-US" sz="1600" dirty="0" smtClean="0"/>
              <a:t> – </a:t>
            </a:r>
            <a:r>
              <a:rPr lang="ru-RU" sz="1600" dirty="0" smtClean="0"/>
              <a:t>маленькая область</a:t>
            </a:r>
            <a:r>
              <a:rPr lang="en-US" sz="1600" dirty="0" smtClean="0"/>
              <a:t>(1 or 2°) </a:t>
            </a:r>
            <a:r>
              <a:rPr lang="ru-RU" sz="1600" dirty="0" smtClean="0"/>
              <a:t>в центре визуального поля с наибольшей плотностью колбочек и без палочек</a:t>
            </a:r>
          </a:p>
          <a:p>
            <a:pPr lvl="1">
              <a:lnSpc>
                <a:spcPct val="90000"/>
              </a:lnSpc>
            </a:pPr>
            <a:r>
              <a:rPr lang="ru-RU" sz="1400" dirty="0" smtClean="0"/>
              <a:t>На периферии все больше палочек подсоединены к одному нейрону</a:t>
            </a:r>
            <a:endParaRPr lang="en-US" sz="1400" dirty="0" smtClean="0"/>
          </a:p>
        </p:txBody>
      </p:sp>
      <p:pic>
        <p:nvPicPr>
          <p:cNvPr id="5" name="Picture 4" descr="receptordensi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8" y="1752600"/>
            <a:ext cx="3210092" cy="3056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6201" y="1778197"/>
            <a:ext cx="932000" cy="282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 flipH="1" flipV="1">
            <a:off x="5880440" y="3582143"/>
            <a:ext cx="494159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6553802" y="3420944"/>
            <a:ext cx="147458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pigment</a:t>
            </a:r>
            <a:br>
              <a:rPr lang="en-US" sz="1800" dirty="0"/>
            </a:br>
            <a:r>
              <a:rPr lang="en-US" sz="1800" dirty="0"/>
              <a:t>molecules</a:t>
            </a:r>
          </a:p>
        </p:txBody>
      </p:sp>
    </p:spTree>
    <p:extLst>
      <p:ext uri="{BB962C8B-B14F-4D97-AF65-F5344CB8AC3E}">
        <p14:creationId xmlns:p14="http://schemas.microsoft.com/office/powerpoint/2010/main" val="3498809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мы на самом деле видим</a:t>
            </a:r>
          </a:p>
        </p:txBody>
      </p:sp>
      <p:pic>
        <p:nvPicPr>
          <p:cNvPr id="4" name="Picture 4" descr="Eye_movements_first_2_seconds.jpg"/>
          <p:cNvPicPr>
            <a:picLocks noGrp="1" noChangeAspect="1"/>
          </p:cNvPicPr>
          <p:nvPr>
            <p:ph idx="1"/>
          </p:nvPr>
        </p:nvPicPr>
        <p:blipFill>
          <a:blip r:embed="rId2"/>
          <a:srcRect b="7265"/>
          <a:stretch>
            <a:fillRect/>
          </a:stretch>
        </p:blipFill>
        <p:spPr bwMode="auto">
          <a:xfrm>
            <a:off x="1084673" y="1752600"/>
            <a:ext cx="6974653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0152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Движения глаз</a:t>
            </a:r>
          </a:p>
        </p:txBody>
      </p:sp>
      <p:pic>
        <p:nvPicPr>
          <p:cNvPr id="4" name="Picture 2" descr="yarbus_eyetrajectory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09850" y="1752600"/>
            <a:ext cx="51243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3527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Восприятие цвета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85800" y="3581400"/>
            <a:ext cx="8153400" cy="190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ru-RU" sz="1800" dirty="0" smtClean="0"/>
              <a:t>Палочки и колбочки – фильтры спектра</a:t>
            </a:r>
            <a:endParaRPr lang="en-US" sz="1800" dirty="0" smtClean="0"/>
          </a:p>
          <a:p>
            <a:pPr lvl="1"/>
            <a:r>
              <a:rPr lang="ru-RU" sz="1800" dirty="0" smtClean="0"/>
              <a:t>Кривая отклика </a:t>
            </a:r>
            <a:r>
              <a:rPr lang="ru-RU" sz="1800" dirty="0" err="1" smtClean="0"/>
              <a:t>домножается</a:t>
            </a:r>
            <a:r>
              <a:rPr lang="ru-RU" sz="1800" dirty="0" smtClean="0"/>
              <a:t> на спектр, производится интегрирование по всем длинам волн</a:t>
            </a:r>
            <a:endParaRPr lang="en-US" sz="1800" dirty="0" smtClean="0"/>
          </a:p>
          <a:p>
            <a:pPr lvl="2"/>
            <a:r>
              <a:rPr lang="ru-RU" dirty="0" smtClean="0"/>
              <a:t>Каждая колбочка даёт 1 число</a:t>
            </a:r>
            <a:endParaRPr lang="en-US" dirty="0" smtClean="0"/>
          </a:p>
        </p:txBody>
      </p:sp>
      <p:grpSp>
        <p:nvGrpSpPr>
          <p:cNvPr id="19" name="Группа 18"/>
          <p:cNvGrpSpPr/>
          <p:nvPr/>
        </p:nvGrpSpPr>
        <p:grpSpPr>
          <a:xfrm>
            <a:off x="1909035" y="1545970"/>
            <a:ext cx="5294858" cy="1939926"/>
            <a:chOff x="1828800" y="990600"/>
            <a:chExt cx="6165850" cy="2397125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1841500" y="1979613"/>
              <a:ext cx="4572000" cy="1216025"/>
            </a:xfrm>
            <a:custGeom>
              <a:avLst/>
              <a:gdLst>
                <a:gd name="T0" fmla="*/ 2147483647 w 2880"/>
                <a:gd name="T1" fmla="*/ 2147483647 h 766"/>
                <a:gd name="T2" fmla="*/ 2147483647 w 2880"/>
                <a:gd name="T3" fmla="*/ 2147483647 h 766"/>
                <a:gd name="T4" fmla="*/ 2147483647 w 2880"/>
                <a:gd name="T5" fmla="*/ 2147483647 h 766"/>
                <a:gd name="T6" fmla="*/ 2147483647 w 2880"/>
                <a:gd name="T7" fmla="*/ 2147483647 h 766"/>
                <a:gd name="T8" fmla="*/ 2147483647 w 2880"/>
                <a:gd name="T9" fmla="*/ 2147483647 h 766"/>
                <a:gd name="T10" fmla="*/ 2147483647 w 2880"/>
                <a:gd name="T11" fmla="*/ 2147483647 h 766"/>
                <a:gd name="T12" fmla="*/ 2147483647 w 2880"/>
                <a:gd name="T13" fmla="*/ 2147483647 h 766"/>
                <a:gd name="T14" fmla="*/ 2147483647 w 2880"/>
                <a:gd name="T15" fmla="*/ 2147483647 h 766"/>
                <a:gd name="T16" fmla="*/ 2147483647 w 2880"/>
                <a:gd name="T17" fmla="*/ 2147483647 h 766"/>
                <a:gd name="T18" fmla="*/ 2147483647 w 2880"/>
                <a:gd name="T19" fmla="*/ 2147483647 h 766"/>
                <a:gd name="T20" fmla="*/ 2147483647 w 2880"/>
                <a:gd name="T21" fmla="*/ 2147483647 h 766"/>
                <a:gd name="T22" fmla="*/ 2147483647 w 2880"/>
                <a:gd name="T23" fmla="*/ 2147483647 h 766"/>
                <a:gd name="T24" fmla="*/ 2147483647 w 2880"/>
                <a:gd name="T25" fmla="*/ 2147483647 h 766"/>
                <a:gd name="T26" fmla="*/ 2147483647 w 2880"/>
                <a:gd name="T27" fmla="*/ 2147483647 h 766"/>
                <a:gd name="T28" fmla="*/ 2147483647 w 2880"/>
                <a:gd name="T29" fmla="*/ 2147483647 h 766"/>
                <a:gd name="T30" fmla="*/ 2147483647 w 2880"/>
                <a:gd name="T31" fmla="*/ 2147483647 h 766"/>
                <a:gd name="T32" fmla="*/ 2147483647 w 2880"/>
                <a:gd name="T33" fmla="*/ 2147483647 h 766"/>
                <a:gd name="T34" fmla="*/ 2147483647 w 2880"/>
                <a:gd name="T35" fmla="*/ 2147483647 h 766"/>
                <a:gd name="T36" fmla="*/ 2147483647 w 2880"/>
                <a:gd name="T37" fmla="*/ 2147483647 h 766"/>
                <a:gd name="T38" fmla="*/ 2147483647 w 2880"/>
                <a:gd name="T39" fmla="*/ 2147483647 h 766"/>
                <a:gd name="T40" fmla="*/ 2147483647 w 2880"/>
                <a:gd name="T41" fmla="*/ 2147483647 h 766"/>
                <a:gd name="T42" fmla="*/ 2147483647 w 2880"/>
                <a:gd name="T43" fmla="*/ 2147483647 h 766"/>
                <a:gd name="T44" fmla="*/ 2147483647 w 2880"/>
                <a:gd name="T45" fmla="*/ 2147483647 h 766"/>
                <a:gd name="T46" fmla="*/ 2147483647 w 2880"/>
                <a:gd name="T47" fmla="*/ 2147483647 h 766"/>
                <a:gd name="T48" fmla="*/ 2147483647 w 2880"/>
                <a:gd name="T49" fmla="*/ 2147483647 h 766"/>
                <a:gd name="T50" fmla="*/ 2147483647 w 2880"/>
                <a:gd name="T51" fmla="*/ 2147483647 h 766"/>
                <a:gd name="T52" fmla="*/ 2147483647 w 2880"/>
                <a:gd name="T53" fmla="*/ 2147483647 h 766"/>
                <a:gd name="T54" fmla="*/ 2147483647 w 2880"/>
                <a:gd name="T55" fmla="*/ 2147483647 h 766"/>
                <a:gd name="T56" fmla="*/ 2147483647 w 2880"/>
                <a:gd name="T57" fmla="*/ 2147483647 h 766"/>
                <a:gd name="T58" fmla="*/ 2147483647 w 2880"/>
                <a:gd name="T59" fmla="*/ 2147483647 h 766"/>
                <a:gd name="T60" fmla="*/ 2147483647 w 2880"/>
                <a:gd name="T61" fmla="*/ 2147483647 h 766"/>
                <a:gd name="T62" fmla="*/ 2147483647 w 2880"/>
                <a:gd name="T63" fmla="*/ 2147483647 h 766"/>
                <a:gd name="T64" fmla="*/ 2147483647 w 2880"/>
                <a:gd name="T65" fmla="*/ 2147483647 h 766"/>
                <a:gd name="T66" fmla="*/ 2147483647 w 2880"/>
                <a:gd name="T67" fmla="*/ 2147483647 h 766"/>
                <a:gd name="T68" fmla="*/ 2147483647 w 2880"/>
                <a:gd name="T69" fmla="*/ 2147483647 h 766"/>
                <a:gd name="T70" fmla="*/ 2147483647 w 2880"/>
                <a:gd name="T71" fmla="*/ 2147483647 h 766"/>
                <a:gd name="T72" fmla="*/ 2147483647 w 2880"/>
                <a:gd name="T73" fmla="*/ 2147483647 h 766"/>
                <a:gd name="T74" fmla="*/ 2147483647 w 2880"/>
                <a:gd name="T75" fmla="*/ 2147483647 h 766"/>
                <a:gd name="T76" fmla="*/ 2147483647 w 2880"/>
                <a:gd name="T77" fmla="*/ 2147483647 h 766"/>
                <a:gd name="T78" fmla="*/ 2147483647 w 2880"/>
                <a:gd name="T79" fmla="*/ 2147483647 h 766"/>
                <a:gd name="T80" fmla="*/ 2147483647 w 2880"/>
                <a:gd name="T81" fmla="*/ 2147483647 h 766"/>
                <a:gd name="T82" fmla="*/ 2147483647 w 2880"/>
                <a:gd name="T83" fmla="*/ 2147483647 h 766"/>
                <a:gd name="T84" fmla="*/ 2147483647 w 2880"/>
                <a:gd name="T85" fmla="*/ 2147483647 h 766"/>
                <a:gd name="T86" fmla="*/ 2147483647 w 2880"/>
                <a:gd name="T87" fmla="*/ 2147483647 h 766"/>
                <a:gd name="T88" fmla="*/ 2147483647 w 2880"/>
                <a:gd name="T89" fmla="*/ 2147483647 h 766"/>
                <a:gd name="T90" fmla="*/ 2147483647 w 2880"/>
                <a:gd name="T91" fmla="*/ 2147483647 h 766"/>
                <a:gd name="T92" fmla="*/ 2147483647 w 2880"/>
                <a:gd name="T93" fmla="*/ 2147483647 h 766"/>
                <a:gd name="T94" fmla="*/ 2147483647 w 2880"/>
                <a:gd name="T95" fmla="*/ 2147483647 h 766"/>
                <a:gd name="T96" fmla="*/ 2147483647 w 2880"/>
                <a:gd name="T97" fmla="*/ 2147483647 h 76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880"/>
                <a:gd name="T148" fmla="*/ 0 h 766"/>
                <a:gd name="T149" fmla="*/ 2880 w 2880"/>
                <a:gd name="T150" fmla="*/ 766 h 76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880" h="766">
                  <a:moveTo>
                    <a:pt x="0" y="700"/>
                  </a:moveTo>
                  <a:lnTo>
                    <a:pt x="32" y="707"/>
                  </a:lnTo>
                  <a:lnTo>
                    <a:pt x="56" y="707"/>
                  </a:lnTo>
                  <a:lnTo>
                    <a:pt x="80" y="693"/>
                  </a:lnTo>
                  <a:lnTo>
                    <a:pt x="104" y="687"/>
                  </a:lnTo>
                  <a:lnTo>
                    <a:pt x="128" y="667"/>
                  </a:lnTo>
                  <a:lnTo>
                    <a:pt x="152" y="647"/>
                  </a:lnTo>
                  <a:lnTo>
                    <a:pt x="159" y="641"/>
                  </a:lnTo>
                  <a:lnTo>
                    <a:pt x="175" y="627"/>
                  </a:lnTo>
                  <a:lnTo>
                    <a:pt x="183" y="614"/>
                  </a:lnTo>
                  <a:lnTo>
                    <a:pt x="191" y="601"/>
                  </a:lnTo>
                  <a:lnTo>
                    <a:pt x="199" y="588"/>
                  </a:lnTo>
                  <a:lnTo>
                    <a:pt x="207" y="575"/>
                  </a:lnTo>
                  <a:lnTo>
                    <a:pt x="223" y="561"/>
                  </a:lnTo>
                  <a:lnTo>
                    <a:pt x="231" y="548"/>
                  </a:lnTo>
                  <a:lnTo>
                    <a:pt x="239" y="535"/>
                  </a:lnTo>
                  <a:lnTo>
                    <a:pt x="247" y="522"/>
                  </a:lnTo>
                  <a:lnTo>
                    <a:pt x="255" y="508"/>
                  </a:lnTo>
                  <a:lnTo>
                    <a:pt x="263" y="495"/>
                  </a:lnTo>
                  <a:lnTo>
                    <a:pt x="279" y="469"/>
                  </a:lnTo>
                  <a:lnTo>
                    <a:pt x="295" y="442"/>
                  </a:lnTo>
                  <a:lnTo>
                    <a:pt x="311" y="423"/>
                  </a:lnTo>
                  <a:lnTo>
                    <a:pt x="327" y="409"/>
                  </a:lnTo>
                  <a:lnTo>
                    <a:pt x="335" y="390"/>
                  </a:lnTo>
                  <a:lnTo>
                    <a:pt x="351" y="383"/>
                  </a:lnTo>
                  <a:lnTo>
                    <a:pt x="367" y="383"/>
                  </a:lnTo>
                  <a:lnTo>
                    <a:pt x="383" y="383"/>
                  </a:lnTo>
                  <a:lnTo>
                    <a:pt x="399" y="396"/>
                  </a:lnTo>
                  <a:lnTo>
                    <a:pt x="407" y="403"/>
                  </a:lnTo>
                  <a:lnTo>
                    <a:pt x="415" y="409"/>
                  </a:lnTo>
                  <a:lnTo>
                    <a:pt x="423" y="423"/>
                  </a:lnTo>
                  <a:lnTo>
                    <a:pt x="431" y="436"/>
                  </a:lnTo>
                  <a:lnTo>
                    <a:pt x="439" y="449"/>
                  </a:lnTo>
                  <a:lnTo>
                    <a:pt x="447" y="469"/>
                  </a:lnTo>
                  <a:lnTo>
                    <a:pt x="471" y="469"/>
                  </a:lnTo>
                  <a:lnTo>
                    <a:pt x="487" y="482"/>
                  </a:lnTo>
                  <a:lnTo>
                    <a:pt x="495" y="495"/>
                  </a:lnTo>
                  <a:lnTo>
                    <a:pt x="511" y="508"/>
                  </a:lnTo>
                  <a:lnTo>
                    <a:pt x="519" y="528"/>
                  </a:lnTo>
                  <a:lnTo>
                    <a:pt x="526" y="542"/>
                  </a:lnTo>
                  <a:lnTo>
                    <a:pt x="542" y="555"/>
                  </a:lnTo>
                  <a:lnTo>
                    <a:pt x="550" y="568"/>
                  </a:lnTo>
                  <a:lnTo>
                    <a:pt x="566" y="575"/>
                  </a:lnTo>
                  <a:lnTo>
                    <a:pt x="582" y="575"/>
                  </a:lnTo>
                  <a:lnTo>
                    <a:pt x="598" y="575"/>
                  </a:lnTo>
                  <a:lnTo>
                    <a:pt x="622" y="555"/>
                  </a:lnTo>
                  <a:lnTo>
                    <a:pt x="630" y="548"/>
                  </a:lnTo>
                  <a:lnTo>
                    <a:pt x="638" y="535"/>
                  </a:lnTo>
                  <a:lnTo>
                    <a:pt x="654" y="522"/>
                  </a:lnTo>
                  <a:lnTo>
                    <a:pt x="662" y="508"/>
                  </a:lnTo>
                  <a:lnTo>
                    <a:pt x="670" y="495"/>
                  </a:lnTo>
                  <a:lnTo>
                    <a:pt x="678" y="475"/>
                  </a:lnTo>
                  <a:lnTo>
                    <a:pt x="694" y="462"/>
                  </a:lnTo>
                  <a:lnTo>
                    <a:pt x="702" y="442"/>
                  </a:lnTo>
                  <a:lnTo>
                    <a:pt x="710" y="423"/>
                  </a:lnTo>
                  <a:lnTo>
                    <a:pt x="718" y="409"/>
                  </a:lnTo>
                  <a:lnTo>
                    <a:pt x="734" y="390"/>
                  </a:lnTo>
                  <a:lnTo>
                    <a:pt x="742" y="376"/>
                  </a:lnTo>
                  <a:lnTo>
                    <a:pt x="750" y="357"/>
                  </a:lnTo>
                  <a:lnTo>
                    <a:pt x="766" y="343"/>
                  </a:lnTo>
                  <a:lnTo>
                    <a:pt x="774" y="330"/>
                  </a:lnTo>
                  <a:lnTo>
                    <a:pt x="782" y="317"/>
                  </a:lnTo>
                  <a:lnTo>
                    <a:pt x="798" y="310"/>
                  </a:lnTo>
                  <a:lnTo>
                    <a:pt x="806" y="304"/>
                  </a:lnTo>
                  <a:lnTo>
                    <a:pt x="814" y="297"/>
                  </a:lnTo>
                  <a:lnTo>
                    <a:pt x="830" y="297"/>
                  </a:lnTo>
                  <a:lnTo>
                    <a:pt x="838" y="304"/>
                  </a:lnTo>
                  <a:lnTo>
                    <a:pt x="846" y="310"/>
                  </a:lnTo>
                  <a:lnTo>
                    <a:pt x="862" y="317"/>
                  </a:lnTo>
                  <a:lnTo>
                    <a:pt x="870" y="337"/>
                  </a:lnTo>
                  <a:lnTo>
                    <a:pt x="989" y="291"/>
                  </a:lnTo>
                  <a:lnTo>
                    <a:pt x="997" y="277"/>
                  </a:lnTo>
                  <a:lnTo>
                    <a:pt x="997" y="264"/>
                  </a:lnTo>
                  <a:lnTo>
                    <a:pt x="1005" y="251"/>
                  </a:lnTo>
                  <a:lnTo>
                    <a:pt x="1013" y="231"/>
                  </a:lnTo>
                  <a:lnTo>
                    <a:pt x="1021" y="218"/>
                  </a:lnTo>
                  <a:lnTo>
                    <a:pt x="1037" y="198"/>
                  </a:lnTo>
                  <a:lnTo>
                    <a:pt x="1045" y="185"/>
                  </a:lnTo>
                  <a:lnTo>
                    <a:pt x="1053" y="165"/>
                  </a:lnTo>
                  <a:lnTo>
                    <a:pt x="1069" y="152"/>
                  </a:lnTo>
                  <a:lnTo>
                    <a:pt x="1077" y="139"/>
                  </a:lnTo>
                  <a:lnTo>
                    <a:pt x="1093" y="119"/>
                  </a:lnTo>
                  <a:lnTo>
                    <a:pt x="1109" y="106"/>
                  </a:lnTo>
                  <a:lnTo>
                    <a:pt x="1117" y="93"/>
                  </a:lnTo>
                  <a:lnTo>
                    <a:pt x="1133" y="79"/>
                  </a:lnTo>
                  <a:lnTo>
                    <a:pt x="1149" y="66"/>
                  </a:lnTo>
                  <a:lnTo>
                    <a:pt x="1165" y="53"/>
                  </a:lnTo>
                  <a:lnTo>
                    <a:pt x="1181" y="40"/>
                  </a:lnTo>
                  <a:lnTo>
                    <a:pt x="1197" y="33"/>
                  </a:lnTo>
                  <a:lnTo>
                    <a:pt x="1213" y="20"/>
                  </a:lnTo>
                  <a:lnTo>
                    <a:pt x="1229" y="13"/>
                  </a:lnTo>
                  <a:lnTo>
                    <a:pt x="1245" y="7"/>
                  </a:lnTo>
                  <a:lnTo>
                    <a:pt x="1260" y="0"/>
                  </a:lnTo>
                  <a:lnTo>
                    <a:pt x="1276" y="0"/>
                  </a:lnTo>
                  <a:lnTo>
                    <a:pt x="1292" y="0"/>
                  </a:lnTo>
                  <a:lnTo>
                    <a:pt x="1316" y="20"/>
                  </a:lnTo>
                  <a:lnTo>
                    <a:pt x="1348" y="46"/>
                  </a:lnTo>
                  <a:lnTo>
                    <a:pt x="1372" y="73"/>
                  </a:lnTo>
                  <a:lnTo>
                    <a:pt x="1404" y="99"/>
                  </a:lnTo>
                  <a:lnTo>
                    <a:pt x="1428" y="126"/>
                  </a:lnTo>
                  <a:lnTo>
                    <a:pt x="1460" y="152"/>
                  </a:lnTo>
                  <a:lnTo>
                    <a:pt x="1476" y="165"/>
                  </a:lnTo>
                  <a:lnTo>
                    <a:pt x="1492" y="172"/>
                  </a:lnTo>
                  <a:lnTo>
                    <a:pt x="1508" y="185"/>
                  </a:lnTo>
                  <a:lnTo>
                    <a:pt x="1524" y="198"/>
                  </a:lnTo>
                  <a:lnTo>
                    <a:pt x="1540" y="205"/>
                  </a:lnTo>
                  <a:lnTo>
                    <a:pt x="1556" y="211"/>
                  </a:lnTo>
                  <a:lnTo>
                    <a:pt x="1580" y="218"/>
                  </a:lnTo>
                  <a:lnTo>
                    <a:pt x="1596" y="225"/>
                  </a:lnTo>
                  <a:lnTo>
                    <a:pt x="1612" y="231"/>
                  </a:lnTo>
                  <a:lnTo>
                    <a:pt x="1627" y="231"/>
                  </a:lnTo>
                  <a:lnTo>
                    <a:pt x="1651" y="231"/>
                  </a:lnTo>
                  <a:lnTo>
                    <a:pt x="1667" y="231"/>
                  </a:lnTo>
                  <a:lnTo>
                    <a:pt x="1675" y="218"/>
                  </a:lnTo>
                  <a:lnTo>
                    <a:pt x="1683" y="205"/>
                  </a:lnTo>
                  <a:lnTo>
                    <a:pt x="1691" y="198"/>
                  </a:lnTo>
                  <a:lnTo>
                    <a:pt x="1699" y="192"/>
                  </a:lnTo>
                  <a:lnTo>
                    <a:pt x="1707" y="185"/>
                  </a:lnTo>
                  <a:lnTo>
                    <a:pt x="1715" y="185"/>
                  </a:lnTo>
                  <a:lnTo>
                    <a:pt x="1731" y="178"/>
                  </a:lnTo>
                  <a:lnTo>
                    <a:pt x="1739" y="178"/>
                  </a:lnTo>
                  <a:lnTo>
                    <a:pt x="1755" y="185"/>
                  </a:lnTo>
                  <a:lnTo>
                    <a:pt x="1771" y="198"/>
                  </a:lnTo>
                  <a:lnTo>
                    <a:pt x="1779" y="211"/>
                  </a:lnTo>
                  <a:lnTo>
                    <a:pt x="1795" y="225"/>
                  </a:lnTo>
                  <a:lnTo>
                    <a:pt x="1803" y="238"/>
                  </a:lnTo>
                  <a:lnTo>
                    <a:pt x="1819" y="258"/>
                  </a:lnTo>
                  <a:lnTo>
                    <a:pt x="1827" y="271"/>
                  </a:lnTo>
                  <a:lnTo>
                    <a:pt x="1835" y="297"/>
                  </a:lnTo>
                  <a:lnTo>
                    <a:pt x="1851" y="330"/>
                  </a:lnTo>
                  <a:lnTo>
                    <a:pt x="1875" y="350"/>
                  </a:lnTo>
                  <a:lnTo>
                    <a:pt x="1883" y="363"/>
                  </a:lnTo>
                  <a:lnTo>
                    <a:pt x="1899" y="370"/>
                  </a:lnTo>
                  <a:lnTo>
                    <a:pt x="1915" y="370"/>
                  </a:lnTo>
                  <a:lnTo>
                    <a:pt x="1931" y="370"/>
                  </a:lnTo>
                  <a:lnTo>
                    <a:pt x="1955" y="370"/>
                  </a:lnTo>
                  <a:lnTo>
                    <a:pt x="1971" y="357"/>
                  </a:lnTo>
                  <a:lnTo>
                    <a:pt x="2154" y="304"/>
                  </a:lnTo>
                  <a:lnTo>
                    <a:pt x="2170" y="317"/>
                  </a:lnTo>
                  <a:lnTo>
                    <a:pt x="2186" y="337"/>
                  </a:lnTo>
                  <a:lnTo>
                    <a:pt x="2202" y="357"/>
                  </a:lnTo>
                  <a:lnTo>
                    <a:pt x="2210" y="383"/>
                  </a:lnTo>
                  <a:lnTo>
                    <a:pt x="2226" y="409"/>
                  </a:lnTo>
                  <a:lnTo>
                    <a:pt x="2242" y="436"/>
                  </a:lnTo>
                  <a:lnTo>
                    <a:pt x="2258" y="462"/>
                  </a:lnTo>
                  <a:lnTo>
                    <a:pt x="2274" y="482"/>
                  </a:lnTo>
                  <a:lnTo>
                    <a:pt x="2290" y="489"/>
                  </a:lnTo>
                  <a:lnTo>
                    <a:pt x="2306" y="495"/>
                  </a:lnTo>
                  <a:lnTo>
                    <a:pt x="2330" y="495"/>
                  </a:lnTo>
                  <a:lnTo>
                    <a:pt x="2353" y="475"/>
                  </a:lnTo>
                  <a:lnTo>
                    <a:pt x="2361" y="469"/>
                  </a:lnTo>
                  <a:lnTo>
                    <a:pt x="2377" y="442"/>
                  </a:lnTo>
                  <a:lnTo>
                    <a:pt x="2385" y="423"/>
                  </a:lnTo>
                  <a:lnTo>
                    <a:pt x="2393" y="396"/>
                  </a:lnTo>
                  <a:lnTo>
                    <a:pt x="2401" y="370"/>
                  </a:lnTo>
                  <a:lnTo>
                    <a:pt x="2417" y="343"/>
                  </a:lnTo>
                  <a:lnTo>
                    <a:pt x="2425" y="317"/>
                  </a:lnTo>
                  <a:lnTo>
                    <a:pt x="2441" y="297"/>
                  </a:lnTo>
                  <a:lnTo>
                    <a:pt x="2449" y="291"/>
                  </a:lnTo>
                  <a:lnTo>
                    <a:pt x="2465" y="284"/>
                  </a:lnTo>
                  <a:lnTo>
                    <a:pt x="2481" y="284"/>
                  </a:lnTo>
                  <a:lnTo>
                    <a:pt x="2497" y="310"/>
                  </a:lnTo>
                  <a:lnTo>
                    <a:pt x="2505" y="317"/>
                  </a:lnTo>
                  <a:lnTo>
                    <a:pt x="2513" y="337"/>
                  </a:lnTo>
                  <a:lnTo>
                    <a:pt x="2537" y="363"/>
                  </a:lnTo>
                  <a:lnTo>
                    <a:pt x="2553" y="383"/>
                  </a:lnTo>
                  <a:lnTo>
                    <a:pt x="2569" y="409"/>
                  </a:lnTo>
                  <a:lnTo>
                    <a:pt x="2593" y="436"/>
                  </a:lnTo>
                  <a:lnTo>
                    <a:pt x="2609" y="456"/>
                  </a:lnTo>
                  <a:lnTo>
                    <a:pt x="2633" y="469"/>
                  </a:lnTo>
                  <a:lnTo>
                    <a:pt x="2649" y="469"/>
                  </a:lnTo>
                  <a:lnTo>
                    <a:pt x="2657" y="469"/>
                  </a:lnTo>
                  <a:lnTo>
                    <a:pt x="2665" y="462"/>
                  </a:lnTo>
                  <a:lnTo>
                    <a:pt x="2665" y="456"/>
                  </a:lnTo>
                  <a:lnTo>
                    <a:pt x="2673" y="442"/>
                  </a:lnTo>
                  <a:lnTo>
                    <a:pt x="2673" y="423"/>
                  </a:lnTo>
                  <a:lnTo>
                    <a:pt x="2689" y="403"/>
                  </a:lnTo>
                  <a:lnTo>
                    <a:pt x="2705" y="403"/>
                  </a:lnTo>
                  <a:lnTo>
                    <a:pt x="2728" y="423"/>
                  </a:lnTo>
                  <a:lnTo>
                    <a:pt x="2736" y="436"/>
                  </a:lnTo>
                  <a:lnTo>
                    <a:pt x="2744" y="449"/>
                  </a:lnTo>
                  <a:lnTo>
                    <a:pt x="2760" y="469"/>
                  </a:lnTo>
                  <a:lnTo>
                    <a:pt x="2768" y="482"/>
                  </a:lnTo>
                  <a:lnTo>
                    <a:pt x="2776" y="502"/>
                  </a:lnTo>
                  <a:lnTo>
                    <a:pt x="2792" y="528"/>
                  </a:lnTo>
                  <a:lnTo>
                    <a:pt x="2800" y="548"/>
                  </a:lnTo>
                  <a:lnTo>
                    <a:pt x="2808" y="568"/>
                  </a:lnTo>
                  <a:lnTo>
                    <a:pt x="2816" y="594"/>
                  </a:lnTo>
                  <a:lnTo>
                    <a:pt x="2824" y="614"/>
                  </a:lnTo>
                  <a:lnTo>
                    <a:pt x="2832" y="641"/>
                  </a:lnTo>
                  <a:lnTo>
                    <a:pt x="2840" y="660"/>
                  </a:lnTo>
                  <a:lnTo>
                    <a:pt x="2848" y="680"/>
                  </a:lnTo>
                  <a:lnTo>
                    <a:pt x="2856" y="700"/>
                  </a:lnTo>
                  <a:lnTo>
                    <a:pt x="2864" y="720"/>
                  </a:lnTo>
                  <a:lnTo>
                    <a:pt x="2872" y="740"/>
                  </a:lnTo>
                  <a:lnTo>
                    <a:pt x="2880" y="753"/>
                  </a:lnTo>
                  <a:lnTo>
                    <a:pt x="2880" y="766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1828800" y="1941513"/>
              <a:ext cx="2595563" cy="1274762"/>
              <a:chOff x="1444" y="3060"/>
              <a:chExt cx="1635" cy="803"/>
            </a:xfrm>
          </p:grpSpPr>
          <p:sp>
            <p:nvSpPr>
              <p:cNvPr id="8" name="Freeform 8"/>
              <p:cNvSpPr>
                <a:spLocks/>
              </p:cNvSpPr>
              <p:nvPr/>
            </p:nvSpPr>
            <p:spPr bwMode="auto">
              <a:xfrm>
                <a:off x="1444" y="3361"/>
                <a:ext cx="1635" cy="502"/>
              </a:xfrm>
              <a:custGeom>
                <a:avLst/>
                <a:gdLst>
                  <a:gd name="T0" fmla="*/ 24 w 1635"/>
                  <a:gd name="T1" fmla="*/ 496 h 502"/>
                  <a:gd name="T2" fmla="*/ 56 w 1635"/>
                  <a:gd name="T3" fmla="*/ 482 h 502"/>
                  <a:gd name="T4" fmla="*/ 96 w 1635"/>
                  <a:gd name="T5" fmla="*/ 469 h 502"/>
                  <a:gd name="T6" fmla="*/ 128 w 1635"/>
                  <a:gd name="T7" fmla="*/ 443 h 502"/>
                  <a:gd name="T8" fmla="*/ 167 w 1635"/>
                  <a:gd name="T9" fmla="*/ 423 h 502"/>
                  <a:gd name="T10" fmla="*/ 199 w 1635"/>
                  <a:gd name="T11" fmla="*/ 390 h 502"/>
                  <a:gd name="T12" fmla="*/ 223 w 1635"/>
                  <a:gd name="T13" fmla="*/ 364 h 502"/>
                  <a:gd name="T14" fmla="*/ 255 w 1635"/>
                  <a:gd name="T15" fmla="*/ 324 h 502"/>
                  <a:gd name="T16" fmla="*/ 287 w 1635"/>
                  <a:gd name="T17" fmla="*/ 291 h 502"/>
                  <a:gd name="T18" fmla="*/ 311 w 1635"/>
                  <a:gd name="T19" fmla="*/ 258 h 502"/>
                  <a:gd name="T20" fmla="*/ 335 w 1635"/>
                  <a:gd name="T21" fmla="*/ 218 h 502"/>
                  <a:gd name="T22" fmla="*/ 367 w 1635"/>
                  <a:gd name="T23" fmla="*/ 185 h 502"/>
                  <a:gd name="T24" fmla="*/ 391 w 1635"/>
                  <a:gd name="T25" fmla="*/ 152 h 502"/>
                  <a:gd name="T26" fmla="*/ 415 w 1635"/>
                  <a:gd name="T27" fmla="*/ 119 h 502"/>
                  <a:gd name="T28" fmla="*/ 447 w 1635"/>
                  <a:gd name="T29" fmla="*/ 86 h 502"/>
                  <a:gd name="T30" fmla="*/ 487 w 1635"/>
                  <a:gd name="T31" fmla="*/ 47 h 502"/>
                  <a:gd name="T32" fmla="*/ 534 w 1635"/>
                  <a:gd name="T33" fmla="*/ 14 h 502"/>
                  <a:gd name="T34" fmla="*/ 598 w 1635"/>
                  <a:gd name="T35" fmla="*/ 0 h 502"/>
                  <a:gd name="T36" fmla="*/ 638 w 1635"/>
                  <a:gd name="T37" fmla="*/ 14 h 502"/>
                  <a:gd name="T38" fmla="*/ 678 w 1635"/>
                  <a:gd name="T39" fmla="*/ 33 h 502"/>
                  <a:gd name="T40" fmla="*/ 710 w 1635"/>
                  <a:gd name="T41" fmla="*/ 53 h 502"/>
                  <a:gd name="T42" fmla="*/ 750 w 1635"/>
                  <a:gd name="T43" fmla="*/ 99 h 502"/>
                  <a:gd name="T44" fmla="*/ 806 w 1635"/>
                  <a:gd name="T45" fmla="*/ 146 h 502"/>
                  <a:gd name="T46" fmla="*/ 854 w 1635"/>
                  <a:gd name="T47" fmla="*/ 198 h 502"/>
                  <a:gd name="T48" fmla="*/ 901 w 1635"/>
                  <a:gd name="T49" fmla="*/ 238 h 502"/>
                  <a:gd name="T50" fmla="*/ 949 w 1635"/>
                  <a:gd name="T51" fmla="*/ 278 h 502"/>
                  <a:gd name="T52" fmla="*/ 997 w 1635"/>
                  <a:gd name="T53" fmla="*/ 317 h 502"/>
                  <a:gd name="T54" fmla="*/ 1053 w 1635"/>
                  <a:gd name="T55" fmla="*/ 357 h 502"/>
                  <a:gd name="T56" fmla="*/ 1101 w 1635"/>
                  <a:gd name="T57" fmla="*/ 383 h 502"/>
                  <a:gd name="T58" fmla="*/ 1157 w 1635"/>
                  <a:gd name="T59" fmla="*/ 410 h 502"/>
                  <a:gd name="T60" fmla="*/ 1205 w 1635"/>
                  <a:gd name="T61" fmla="*/ 430 h 502"/>
                  <a:gd name="T62" fmla="*/ 1237 w 1635"/>
                  <a:gd name="T63" fmla="*/ 436 h 502"/>
                  <a:gd name="T64" fmla="*/ 1268 w 1635"/>
                  <a:gd name="T65" fmla="*/ 449 h 502"/>
                  <a:gd name="T66" fmla="*/ 1300 w 1635"/>
                  <a:gd name="T67" fmla="*/ 456 h 502"/>
                  <a:gd name="T68" fmla="*/ 1340 w 1635"/>
                  <a:gd name="T69" fmla="*/ 463 h 502"/>
                  <a:gd name="T70" fmla="*/ 1380 w 1635"/>
                  <a:gd name="T71" fmla="*/ 469 h 502"/>
                  <a:gd name="T72" fmla="*/ 1420 w 1635"/>
                  <a:gd name="T73" fmla="*/ 469 h 502"/>
                  <a:gd name="T74" fmla="*/ 1452 w 1635"/>
                  <a:gd name="T75" fmla="*/ 469 h 502"/>
                  <a:gd name="T76" fmla="*/ 1492 w 1635"/>
                  <a:gd name="T77" fmla="*/ 476 h 502"/>
                  <a:gd name="T78" fmla="*/ 1532 w 1635"/>
                  <a:gd name="T79" fmla="*/ 489 h 502"/>
                  <a:gd name="T80" fmla="*/ 1572 w 1635"/>
                  <a:gd name="T81" fmla="*/ 496 h 502"/>
                  <a:gd name="T82" fmla="*/ 1612 w 1635"/>
                  <a:gd name="T83" fmla="*/ 502 h 50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635"/>
                  <a:gd name="T127" fmla="*/ 0 h 502"/>
                  <a:gd name="T128" fmla="*/ 1635 w 1635"/>
                  <a:gd name="T129" fmla="*/ 502 h 50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635" h="502">
                    <a:moveTo>
                      <a:pt x="0" y="496"/>
                    </a:moveTo>
                    <a:lnTo>
                      <a:pt x="24" y="496"/>
                    </a:lnTo>
                    <a:lnTo>
                      <a:pt x="40" y="489"/>
                    </a:lnTo>
                    <a:lnTo>
                      <a:pt x="56" y="482"/>
                    </a:lnTo>
                    <a:lnTo>
                      <a:pt x="80" y="476"/>
                    </a:lnTo>
                    <a:lnTo>
                      <a:pt x="96" y="469"/>
                    </a:lnTo>
                    <a:lnTo>
                      <a:pt x="112" y="456"/>
                    </a:lnTo>
                    <a:lnTo>
                      <a:pt x="128" y="443"/>
                    </a:lnTo>
                    <a:lnTo>
                      <a:pt x="152" y="436"/>
                    </a:lnTo>
                    <a:lnTo>
                      <a:pt x="167" y="423"/>
                    </a:lnTo>
                    <a:lnTo>
                      <a:pt x="183" y="410"/>
                    </a:lnTo>
                    <a:lnTo>
                      <a:pt x="199" y="390"/>
                    </a:lnTo>
                    <a:lnTo>
                      <a:pt x="207" y="377"/>
                    </a:lnTo>
                    <a:lnTo>
                      <a:pt x="223" y="364"/>
                    </a:lnTo>
                    <a:lnTo>
                      <a:pt x="239" y="344"/>
                    </a:lnTo>
                    <a:lnTo>
                      <a:pt x="255" y="324"/>
                    </a:lnTo>
                    <a:lnTo>
                      <a:pt x="271" y="311"/>
                    </a:lnTo>
                    <a:lnTo>
                      <a:pt x="287" y="291"/>
                    </a:lnTo>
                    <a:lnTo>
                      <a:pt x="295" y="271"/>
                    </a:lnTo>
                    <a:lnTo>
                      <a:pt x="311" y="258"/>
                    </a:lnTo>
                    <a:lnTo>
                      <a:pt x="327" y="238"/>
                    </a:lnTo>
                    <a:lnTo>
                      <a:pt x="335" y="218"/>
                    </a:lnTo>
                    <a:lnTo>
                      <a:pt x="351" y="198"/>
                    </a:lnTo>
                    <a:lnTo>
                      <a:pt x="367" y="185"/>
                    </a:lnTo>
                    <a:lnTo>
                      <a:pt x="375" y="165"/>
                    </a:lnTo>
                    <a:lnTo>
                      <a:pt x="391" y="152"/>
                    </a:lnTo>
                    <a:lnTo>
                      <a:pt x="407" y="132"/>
                    </a:lnTo>
                    <a:lnTo>
                      <a:pt x="415" y="119"/>
                    </a:lnTo>
                    <a:lnTo>
                      <a:pt x="431" y="99"/>
                    </a:lnTo>
                    <a:lnTo>
                      <a:pt x="447" y="86"/>
                    </a:lnTo>
                    <a:lnTo>
                      <a:pt x="455" y="73"/>
                    </a:lnTo>
                    <a:lnTo>
                      <a:pt x="487" y="47"/>
                    </a:lnTo>
                    <a:lnTo>
                      <a:pt x="511" y="27"/>
                    </a:lnTo>
                    <a:lnTo>
                      <a:pt x="534" y="14"/>
                    </a:lnTo>
                    <a:lnTo>
                      <a:pt x="566" y="7"/>
                    </a:lnTo>
                    <a:lnTo>
                      <a:pt x="598" y="0"/>
                    </a:lnTo>
                    <a:lnTo>
                      <a:pt x="630" y="7"/>
                    </a:lnTo>
                    <a:lnTo>
                      <a:pt x="638" y="14"/>
                    </a:lnTo>
                    <a:lnTo>
                      <a:pt x="654" y="20"/>
                    </a:lnTo>
                    <a:lnTo>
                      <a:pt x="678" y="33"/>
                    </a:lnTo>
                    <a:lnTo>
                      <a:pt x="694" y="40"/>
                    </a:lnTo>
                    <a:lnTo>
                      <a:pt x="710" y="53"/>
                    </a:lnTo>
                    <a:lnTo>
                      <a:pt x="726" y="73"/>
                    </a:lnTo>
                    <a:lnTo>
                      <a:pt x="750" y="99"/>
                    </a:lnTo>
                    <a:lnTo>
                      <a:pt x="774" y="126"/>
                    </a:lnTo>
                    <a:lnTo>
                      <a:pt x="806" y="146"/>
                    </a:lnTo>
                    <a:lnTo>
                      <a:pt x="830" y="172"/>
                    </a:lnTo>
                    <a:lnTo>
                      <a:pt x="854" y="198"/>
                    </a:lnTo>
                    <a:lnTo>
                      <a:pt x="878" y="218"/>
                    </a:lnTo>
                    <a:lnTo>
                      <a:pt x="901" y="238"/>
                    </a:lnTo>
                    <a:lnTo>
                      <a:pt x="925" y="258"/>
                    </a:lnTo>
                    <a:lnTo>
                      <a:pt x="949" y="278"/>
                    </a:lnTo>
                    <a:lnTo>
                      <a:pt x="973" y="298"/>
                    </a:lnTo>
                    <a:lnTo>
                      <a:pt x="997" y="317"/>
                    </a:lnTo>
                    <a:lnTo>
                      <a:pt x="1021" y="337"/>
                    </a:lnTo>
                    <a:lnTo>
                      <a:pt x="1053" y="357"/>
                    </a:lnTo>
                    <a:lnTo>
                      <a:pt x="1077" y="370"/>
                    </a:lnTo>
                    <a:lnTo>
                      <a:pt x="1101" y="383"/>
                    </a:lnTo>
                    <a:lnTo>
                      <a:pt x="1133" y="397"/>
                    </a:lnTo>
                    <a:lnTo>
                      <a:pt x="1157" y="410"/>
                    </a:lnTo>
                    <a:lnTo>
                      <a:pt x="1189" y="423"/>
                    </a:lnTo>
                    <a:lnTo>
                      <a:pt x="1205" y="430"/>
                    </a:lnTo>
                    <a:lnTo>
                      <a:pt x="1221" y="436"/>
                    </a:lnTo>
                    <a:lnTo>
                      <a:pt x="1237" y="436"/>
                    </a:lnTo>
                    <a:lnTo>
                      <a:pt x="1253" y="443"/>
                    </a:lnTo>
                    <a:lnTo>
                      <a:pt x="1268" y="449"/>
                    </a:lnTo>
                    <a:lnTo>
                      <a:pt x="1284" y="449"/>
                    </a:lnTo>
                    <a:lnTo>
                      <a:pt x="1300" y="456"/>
                    </a:lnTo>
                    <a:lnTo>
                      <a:pt x="1324" y="456"/>
                    </a:lnTo>
                    <a:lnTo>
                      <a:pt x="1340" y="463"/>
                    </a:lnTo>
                    <a:lnTo>
                      <a:pt x="1356" y="463"/>
                    </a:lnTo>
                    <a:lnTo>
                      <a:pt x="1380" y="469"/>
                    </a:lnTo>
                    <a:lnTo>
                      <a:pt x="1396" y="469"/>
                    </a:lnTo>
                    <a:lnTo>
                      <a:pt x="1420" y="469"/>
                    </a:lnTo>
                    <a:lnTo>
                      <a:pt x="1436" y="469"/>
                    </a:lnTo>
                    <a:lnTo>
                      <a:pt x="1452" y="469"/>
                    </a:lnTo>
                    <a:lnTo>
                      <a:pt x="1476" y="476"/>
                    </a:lnTo>
                    <a:lnTo>
                      <a:pt x="1492" y="476"/>
                    </a:lnTo>
                    <a:lnTo>
                      <a:pt x="1516" y="482"/>
                    </a:lnTo>
                    <a:lnTo>
                      <a:pt x="1532" y="489"/>
                    </a:lnTo>
                    <a:lnTo>
                      <a:pt x="1556" y="496"/>
                    </a:lnTo>
                    <a:lnTo>
                      <a:pt x="1572" y="496"/>
                    </a:lnTo>
                    <a:lnTo>
                      <a:pt x="1596" y="502"/>
                    </a:lnTo>
                    <a:lnTo>
                      <a:pt x="1612" y="502"/>
                    </a:lnTo>
                    <a:lnTo>
                      <a:pt x="1635" y="502"/>
                    </a:lnTo>
                  </a:path>
                </a:pathLst>
              </a:custGeom>
              <a:noFill/>
              <a:ln w="50800">
                <a:solidFill>
                  <a:srgbClr val="00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" name="Rectangle 9"/>
              <p:cNvSpPr>
                <a:spLocks noChangeArrowheads="1"/>
              </p:cNvSpPr>
              <p:nvPr/>
            </p:nvSpPr>
            <p:spPr bwMode="auto">
              <a:xfrm>
                <a:off x="1956" y="3060"/>
                <a:ext cx="176" cy="17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63500" tIns="25400" rIns="63500" bIns="25400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1800" b="1">
                    <a:solidFill>
                      <a:srgbClr val="0000CC"/>
                    </a:solidFill>
                  </a:rPr>
                  <a:t>S</a:t>
                </a:r>
              </a:p>
            </p:txBody>
          </p:sp>
        </p:grpSp>
        <p:grpSp>
          <p:nvGrpSpPr>
            <p:cNvPr id="10" name="Group 20"/>
            <p:cNvGrpSpPr>
              <a:grpSpLocks/>
            </p:cNvGrpSpPr>
            <p:nvPr/>
          </p:nvGrpSpPr>
          <p:grpSpPr bwMode="auto">
            <a:xfrm>
              <a:off x="1892300" y="990600"/>
              <a:ext cx="3479800" cy="2219325"/>
              <a:chOff x="1192" y="624"/>
              <a:chExt cx="2192" cy="1398"/>
            </a:xfrm>
          </p:grpSpPr>
          <p:sp>
            <p:nvSpPr>
              <p:cNvPr id="11" name="Freeform 11"/>
              <p:cNvSpPr>
                <a:spLocks/>
              </p:cNvSpPr>
              <p:nvPr/>
            </p:nvSpPr>
            <p:spPr bwMode="auto">
              <a:xfrm>
                <a:off x="1192" y="884"/>
                <a:ext cx="2192" cy="1138"/>
              </a:xfrm>
              <a:custGeom>
                <a:avLst/>
                <a:gdLst>
                  <a:gd name="T0" fmla="*/ 40 w 2192"/>
                  <a:gd name="T1" fmla="*/ 1136 h 1138"/>
                  <a:gd name="T2" fmla="*/ 104 w 2192"/>
                  <a:gd name="T3" fmla="*/ 1129 h 1138"/>
                  <a:gd name="T4" fmla="*/ 159 w 2192"/>
                  <a:gd name="T5" fmla="*/ 1122 h 1138"/>
                  <a:gd name="T6" fmla="*/ 223 w 2192"/>
                  <a:gd name="T7" fmla="*/ 1109 h 1138"/>
                  <a:gd name="T8" fmla="*/ 287 w 2192"/>
                  <a:gd name="T9" fmla="*/ 1103 h 1138"/>
                  <a:gd name="T10" fmla="*/ 343 w 2192"/>
                  <a:gd name="T11" fmla="*/ 1083 h 1138"/>
                  <a:gd name="T12" fmla="*/ 407 w 2192"/>
                  <a:gd name="T13" fmla="*/ 1070 h 1138"/>
                  <a:gd name="T14" fmla="*/ 463 w 2192"/>
                  <a:gd name="T15" fmla="*/ 1050 h 1138"/>
                  <a:gd name="T16" fmla="*/ 518 w 2192"/>
                  <a:gd name="T17" fmla="*/ 1030 h 1138"/>
                  <a:gd name="T18" fmla="*/ 574 w 2192"/>
                  <a:gd name="T19" fmla="*/ 1004 h 1138"/>
                  <a:gd name="T20" fmla="*/ 630 w 2192"/>
                  <a:gd name="T21" fmla="*/ 977 h 1138"/>
                  <a:gd name="T22" fmla="*/ 686 w 2192"/>
                  <a:gd name="T23" fmla="*/ 951 h 1138"/>
                  <a:gd name="T24" fmla="*/ 734 w 2192"/>
                  <a:gd name="T25" fmla="*/ 918 h 1138"/>
                  <a:gd name="T26" fmla="*/ 782 w 2192"/>
                  <a:gd name="T27" fmla="*/ 885 h 1138"/>
                  <a:gd name="T28" fmla="*/ 822 w 2192"/>
                  <a:gd name="T29" fmla="*/ 852 h 1138"/>
                  <a:gd name="T30" fmla="*/ 861 w 2192"/>
                  <a:gd name="T31" fmla="*/ 812 h 1138"/>
                  <a:gd name="T32" fmla="*/ 901 w 2192"/>
                  <a:gd name="T33" fmla="*/ 772 h 1138"/>
                  <a:gd name="T34" fmla="*/ 941 w 2192"/>
                  <a:gd name="T35" fmla="*/ 720 h 1138"/>
                  <a:gd name="T36" fmla="*/ 973 w 2192"/>
                  <a:gd name="T37" fmla="*/ 654 h 1138"/>
                  <a:gd name="T38" fmla="*/ 1013 w 2192"/>
                  <a:gd name="T39" fmla="*/ 588 h 1138"/>
                  <a:gd name="T40" fmla="*/ 1053 w 2192"/>
                  <a:gd name="T41" fmla="*/ 508 h 1138"/>
                  <a:gd name="T42" fmla="*/ 1093 w 2192"/>
                  <a:gd name="T43" fmla="*/ 436 h 1138"/>
                  <a:gd name="T44" fmla="*/ 1133 w 2192"/>
                  <a:gd name="T45" fmla="*/ 357 h 1138"/>
                  <a:gd name="T46" fmla="*/ 1165 w 2192"/>
                  <a:gd name="T47" fmla="*/ 284 h 1138"/>
                  <a:gd name="T48" fmla="*/ 1205 w 2192"/>
                  <a:gd name="T49" fmla="*/ 211 h 1138"/>
                  <a:gd name="T50" fmla="*/ 1236 w 2192"/>
                  <a:gd name="T51" fmla="*/ 145 h 1138"/>
                  <a:gd name="T52" fmla="*/ 1268 w 2192"/>
                  <a:gd name="T53" fmla="*/ 92 h 1138"/>
                  <a:gd name="T54" fmla="*/ 1300 w 2192"/>
                  <a:gd name="T55" fmla="*/ 46 h 1138"/>
                  <a:gd name="T56" fmla="*/ 1348 w 2192"/>
                  <a:gd name="T57" fmla="*/ 0 h 1138"/>
                  <a:gd name="T58" fmla="*/ 1388 w 2192"/>
                  <a:gd name="T59" fmla="*/ 7 h 1138"/>
                  <a:gd name="T60" fmla="*/ 1404 w 2192"/>
                  <a:gd name="T61" fmla="*/ 33 h 1138"/>
                  <a:gd name="T62" fmla="*/ 1428 w 2192"/>
                  <a:gd name="T63" fmla="*/ 79 h 1138"/>
                  <a:gd name="T64" fmla="*/ 1444 w 2192"/>
                  <a:gd name="T65" fmla="*/ 132 h 1138"/>
                  <a:gd name="T66" fmla="*/ 1460 w 2192"/>
                  <a:gd name="T67" fmla="*/ 185 h 1138"/>
                  <a:gd name="T68" fmla="*/ 1468 w 2192"/>
                  <a:gd name="T69" fmla="*/ 238 h 1138"/>
                  <a:gd name="T70" fmla="*/ 1484 w 2192"/>
                  <a:gd name="T71" fmla="*/ 291 h 1138"/>
                  <a:gd name="T72" fmla="*/ 1492 w 2192"/>
                  <a:gd name="T73" fmla="*/ 337 h 1138"/>
                  <a:gd name="T74" fmla="*/ 1500 w 2192"/>
                  <a:gd name="T75" fmla="*/ 390 h 1138"/>
                  <a:gd name="T76" fmla="*/ 1516 w 2192"/>
                  <a:gd name="T77" fmla="*/ 436 h 1138"/>
                  <a:gd name="T78" fmla="*/ 1524 w 2192"/>
                  <a:gd name="T79" fmla="*/ 489 h 1138"/>
                  <a:gd name="T80" fmla="*/ 1540 w 2192"/>
                  <a:gd name="T81" fmla="*/ 535 h 1138"/>
                  <a:gd name="T82" fmla="*/ 1556 w 2192"/>
                  <a:gd name="T83" fmla="*/ 581 h 1138"/>
                  <a:gd name="T84" fmla="*/ 1572 w 2192"/>
                  <a:gd name="T85" fmla="*/ 634 h 1138"/>
                  <a:gd name="T86" fmla="*/ 1595 w 2192"/>
                  <a:gd name="T87" fmla="*/ 680 h 1138"/>
                  <a:gd name="T88" fmla="*/ 1627 w 2192"/>
                  <a:gd name="T89" fmla="*/ 726 h 1138"/>
                  <a:gd name="T90" fmla="*/ 1659 w 2192"/>
                  <a:gd name="T91" fmla="*/ 772 h 1138"/>
                  <a:gd name="T92" fmla="*/ 1699 w 2192"/>
                  <a:gd name="T93" fmla="*/ 819 h 1138"/>
                  <a:gd name="T94" fmla="*/ 1755 w 2192"/>
                  <a:gd name="T95" fmla="*/ 871 h 1138"/>
                  <a:gd name="T96" fmla="*/ 1811 w 2192"/>
                  <a:gd name="T97" fmla="*/ 924 h 1138"/>
                  <a:gd name="T98" fmla="*/ 1859 w 2192"/>
                  <a:gd name="T99" fmla="*/ 977 h 1138"/>
                  <a:gd name="T100" fmla="*/ 1915 w 2192"/>
                  <a:gd name="T101" fmla="*/ 1023 h 1138"/>
                  <a:gd name="T102" fmla="*/ 1978 w 2192"/>
                  <a:gd name="T103" fmla="*/ 1070 h 1138"/>
                  <a:gd name="T104" fmla="*/ 2093 w 2192"/>
                  <a:gd name="T105" fmla="*/ 1126 h 113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192"/>
                  <a:gd name="T160" fmla="*/ 0 h 1138"/>
                  <a:gd name="T161" fmla="*/ 2192 w 2192"/>
                  <a:gd name="T162" fmla="*/ 1138 h 113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192" h="1138">
                    <a:moveTo>
                      <a:pt x="0" y="1136"/>
                    </a:moveTo>
                    <a:lnTo>
                      <a:pt x="24" y="1136"/>
                    </a:lnTo>
                    <a:lnTo>
                      <a:pt x="40" y="1136"/>
                    </a:lnTo>
                    <a:lnTo>
                      <a:pt x="64" y="1129"/>
                    </a:lnTo>
                    <a:lnTo>
                      <a:pt x="80" y="1129"/>
                    </a:lnTo>
                    <a:lnTo>
                      <a:pt x="104" y="1129"/>
                    </a:lnTo>
                    <a:lnTo>
                      <a:pt x="120" y="1129"/>
                    </a:lnTo>
                    <a:lnTo>
                      <a:pt x="143" y="1122"/>
                    </a:lnTo>
                    <a:lnTo>
                      <a:pt x="159" y="1122"/>
                    </a:lnTo>
                    <a:lnTo>
                      <a:pt x="183" y="1116"/>
                    </a:lnTo>
                    <a:lnTo>
                      <a:pt x="199" y="1116"/>
                    </a:lnTo>
                    <a:lnTo>
                      <a:pt x="223" y="1109"/>
                    </a:lnTo>
                    <a:lnTo>
                      <a:pt x="247" y="1109"/>
                    </a:lnTo>
                    <a:lnTo>
                      <a:pt x="263" y="1103"/>
                    </a:lnTo>
                    <a:lnTo>
                      <a:pt x="287" y="1103"/>
                    </a:lnTo>
                    <a:lnTo>
                      <a:pt x="303" y="1096"/>
                    </a:lnTo>
                    <a:lnTo>
                      <a:pt x="327" y="1089"/>
                    </a:lnTo>
                    <a:lnTo>
                      <a:pt x="343" y="1083"/>
                    </a:lnTo>
                    <a:lnTo>
                      <a:pt x="367" y="1083"/>
                    </a:lnTo>
                    <a:lnTo>
                      <a:pt x="383" y="1076"/>
                    </a:lnTo>
                    <a:lnTo>
                      <a:pt x="407" y="1070"/>
                    </a:lnTo>
                    <a:lnTo>
                      <a:pt x="423" y="1063"/>
                    </a:lnTo>
                    <a:lnTo>
                      <a:pt x="447" y="1056"/>
                    </a:lnTo>
                    <a:lnTo>
                      <a:pt x="463" y="1050"/>
                    </a:lnTo>
                    <a:lnTo>
                      <a:pt x="487" y="1043"/>
                    </a:lnTo>
                    <a:lnTo>
                      <a:pt x="502" y="1037"/>
                    </a:lnTo>
                    <a:lnTo>
                      <a:pt x="518" y="1030"/>
                    </a:lnTo>
                    <a:lnTo>
                      <a:pt x="542" y="1023"/>
                    </a:lnTo>
                    <a:lnTo>
                      <a:pt x="558" y="1017"/>
                    </a:lnTo>
                    <a:lnTo>
                      <a:pt x="574" y="1004"/>
                    </a:lnTo>
                    <a:lnTo>
                      <a:pt x="598" y="997"/>
                    </a:lnTo>
                    <a:lnTo>
                      <a:pt x="614" y="990"/>
                    </a:lnTo>
                    <a:lnTo>
                      <a:pt x="630" y="977"/>
                    </a:lnTo>
                    <a:lnTo>
                      <a:pt x="646" y="971"/>
                    </a:lnTo>
                    <a:lnTo>
                      <a:pt x="670" y="964"/>
                    </a:lnTo>
                    <a:lnTo>
                      <a:pt x="686" y="951"/>
                    </a:lnTo>
                    <a:lnTo>
                      <a:pt x="702" y="944"/>
                    </a:lnTo>
                    <a:lnTo>
                      <a:pt x="718" y="931"/>
                    </a:lnTo>
                    <a:lnTo>
                      <a:pt x="734" y="918"/>
                    </a:lnTo>
                    <a:lnTo>
                      <a:pt x="750" y="911"/>
                    </a:lnTo>
                    <a:lnTo>
                      <a:pt x="766" y="898"/>
                    </a:lnTo>
                    <a:lnTo>
                      <a:pt x="782" y="885"/>
                    </a:lnTo>
                    <a:lnTo>
                      <a:pt x="798" y="878"/>
                    </a:lnTo>
                    <a:lnTo>
                      <a:pt x="814" y="865"/>
                    </a:lnTo>
                    <a:lnTo>
                      <a:pt x="822" y="852"/>
                    </a:lnTo>
                    <a:lnTo>
                      <a:pt x="838" y="838"/>
                    </a:lnTo>
                    <a:lnTo>
                      <a:pt x="854" y="825"/>
                    </a:lnTo>
                    <a:lnTo>
                      <a:pt x="861" y="812"/>
                    </a:lnTo>
                    <a:lnTo>
                      <a:pt x="877" y="799"/>
                    </a:lnTo>
                    <a:lnTo>
                      <a:pt x="885" y="786"/>
                    </a:lnTo>
                    <a:lnTo>
                      <a:pt x="901" y="772"/>
                    </a:lnTo>
                    <a:lnTo>
                      <a:pt x="917" y="753"/>
                    </a:lnTo>
                    <a:lnTo>
                      <a:pt x="925" y="739"/>
                    </a:lnTo>
                    <a:lnTo>
                      <a:pt x="941" y="720"/>
                    </a:lnTo>
                    <a:lnTo>
                      <a:pt x="949" y="700"/>
                    </a:lnTo>
                    <a:lnTo>
                      <a:pt x="965" y="680"/>
                    </a:lnTo>
                    <a:lnTo>
                      <a:pt x="973" y="654"/>
                    </a:lnTo>
                    <a:lnTo>
                      <a:pt x="989" y="634"/>
                    </a:lnTo>
                    <a:lnTo>
                      <a:pt x="1005" y="607"/>
                    </a:lnTo>
                    <a:lnTo>
                      <a:pt x="1013" y="588"/>
                    </a:lnTo>
                    <a:lnTo>
                      <a:pt x="1029" y="561"/>
                    </a:lnTo>
                    <a:lnTo>
                      <a:pt x="1037" y="535"/>
                    </a:lnTo>
                    <a:lnTo>
                      <a:pt x="1053" y="508"/>
                    </a:lnTo>
                    <a:lnTo>
                      <a:pt x="1069" y="489"/>
                    </a:lnTo>
                    <a:lnTo>
                      <a:pt x="1077" y="462"/>
                    </a:lnTo>
                    <a:lnTo>
                      <a:pt x="1093" y="436"/>
                    </a:lnTo>
                    <a:lnTo>
                      <a:pt x="1101" y="409"/>
                    </a:lnTo>
                    <a:lnTo>
                      <a:pt x="1117" y="383"/>
                    </a:lnTo>
                    <a:lnTo>
                      <a:pt x="1133" y="357"/>
                    </a:lnTo>
                    <a:lnTo>
                      <a:pt x="1141" y="330"/>
                    </a:lnTo>
                    <a:lnTo>
                      <a:pt x="1157" y="304"/>
                    </a:lnTo>
                    <a:lnTo>
                      <a:pt x="1165" y="284"/>
                    </a:lnTo>
                    <a:lnTo>
                      <a:pt x="1181" y="257"/>
                    </a:lnTo>
                    <a:lnTo>
                      <a:pt x="1189" y="231"/>
                    </a:lnTo>
                    <a:lnTo>
                      <a:pt x="1205" y="211"/>
                    </a:lnTo>
                    <a:lnTo>
                      <a:pt x="1213" y="191"/>
                    </a:lnTo>
                    <a:lnTo>
                      <a:pt x="1228" y="165"/>
                    </a:lnTo>
                    <a:lnTo>
                      <a:pt x="1236" y="145"/>
                    </a:lnTo>
                    <a:lnTo>
                      <a:pt x="1252" y="125"/>
                    </a:lnTo>
                    <a:lnTo>
                      <a:pt x="1260" y="106"/>
                    </a:lnTo>
                    <a:lnTo>
                      <a:pt x="1268" y="92"/>
                    </a:lnTo>
                    <a:lnTo>
                      <a:pt x="1284" y="73"/>
                    </a:lnTo>
                    <a:lnTo>
                      <a:pt x="1292" y="59"/>
                    </a:lnTo>
                    <a:lnTo>
                      <a:pt x="1300" y="46"/>
                    </a:lnTo>
                    <a:lnTo>
                      <a:pt x="1316" y="33"/>
                    </a:lnTo>
                    <a:lnTo>
                      <a:pt x="1332" y="13"/>
                    </a:lnTo>
                    <a:lnTo>
                      <a:pt x="1348" y="0"/>
                    </a:lnTo>
                    <a:lnTo>
                      <a:pt x="1364" y="0"/>
                    </a:lnTo>
                    <a:lnTo>
                      <a:pt x="1380" y="0"/>
                    </a:lnTo>
                    <a:lnTo>
                      <a:pt x="1388" y="7"/>
                    </a:lnTo>
                    <a:lnTo>
                      <a:pt x="1388" y="13"/>
                    </a:lnTo>
                    <a:lnTo>
                      <a:pt x="1396" y="20"/>
                    </a:lnTo>
                    <a:lnTo>
                      <a:pt x="1404" y="33"/>
                    </a:lnTo>
                    <a:lnTo>
                      <a:pt x="1412" y="46"/>
                    </a:lnTo>
                    <a:lnTo>
                      <a:pt x="1420" y="66"/>
                    </a:lnTo>
                    <a:lnTo>
                      <a:pt x="1428" y="79"/>
                    </a:lnTo>
                    <a:lnTo>
                      <a:pt x="1436" y="99"/>
                    </a:lnTo>
                    <a:lnTo>
                      <a:pt x="1436" y="119"/>
                    </a:lnTo>
                    <a:lnTo>
                      <a:pt x="1444" y="132"/>
                    </a:lnTo>
                    <a:lnTo>
                      <a:pt x="1452" y="152"/>
                    </a:lnTo>
                    <a:lnTo>
                      <a:pt x="1452" y="172"/>
                    </a:lnTo>
                    <a:lnTo>
                      <a:pt x="1460" y="185"/>
                    </a:lnTo>
                    <a:lnTo>
                      <a:pt x="1460" y="205"/>
                    </a:lnTo>
                    <a:lnTo>
                      <a:pt x="1468" y="218"/>
                    </a:lnTo>
                    <a:lnTo>
                      <a:pt x="1468" y="238"/>
                    </a:lnTo>
                    <a:lnTo>
                      <a:pt x="1476" y="251"/>
                    </a:lnTo>
                    <a:lnTo>
                      <a:pt x="1476" y="271"/>
                    </a:lnTo>
                    <a:lnTo>
                      <a:pt x="1484" y="291"/>
                    </a:lnTo>
                    <a:lnTo>
                      <a:pt x="1484" y="304"/>
                    </a:lnTo>
                    <a:lnTo>
                      <a:pt x="1492" y="324"/>
                    </a:lnTo>
                    <a:lnTo>
                      <a:pt x="1492" y="337"/>
                    </a:lnTo>
                    <a:lnTo>
                      <a:pt x="1492" y="357"/>
                    </a:lnTo>
                    <a:lnTo>
                      <a:pt x="1500" y="370"/>
                    </a:lnTo>
                    <a:lnTo>
                      <a:pt x="1500" y="390"/>
                    </a:lnTo>
                    <a:lnTo>
                      <a:pt x="1508" y="403"/>
                    </a:lnTo>
                    <a:lnTo>
                      <a:pt x="1508" y="423"/>
                    </a:lnTo>
                    <a:lnTo>
                      <a:pt x="1516" y="436"/>
                    </a:lnTo>
                    <a:lnTo>
                      <a:pt x="1516" y="456"/>
                    </a:lnTo>
                    <a:lnTo>
                      <a:pt x="1516" y="469"/>
                    </a:lnTo>
                    <a:lnTo>
                      <a:pt x="1524" y="489"/>
                    </a:lnTo>
                    <a:lnTo>
                      <a:pt x="1524" y="502"/>
                    </a:lnTo>
                    <a:lnTo>
                      <a:pt x="1532" y="522"/>
                    </a:lnTo>
                    <a:lnTo>
                      <a:pt x="1540" y="535"/>
                    </a:lnTo>
                    <a:lnTo>
                      <a:pt x="1540" y="548"/>
                    </a:lnTo>
                    <a:lnTo>
                      <a:pt x="1548" y="568"/>
                    </a:lnTo>
                    <a:lnTo>
                      <a:pt x="1556" y="581"/>
                    </a:lnTo>
                    <a:lnTo>
                      <a:pt x="1556" y="601"/>
                    </a:lnTo>
                    <a:lnTo>
                      <a:pt x="1564" y="614"/>
                    </a:lnTo>
                    <a:lnTo>
                      <a:pt x="1572" y="634"/>
                    </a:lnTo>
                    <a:lnTo>
                      <a:pt x="1580" y="647"/>
                    </a:lnTo>
                    <a:lnTo>
                      <a:pt x="1587" y="660"/>
                    </a:lnTo>
                    <a:lnTo>
                      <a:pt x="1595" y="680"/>
                    </a:lnTo>
                    <a:lnTo>
                      <a:pt x="1603" y="693"/>
                    </a:lnTo>
                    <a:lnTo>
                      <a:pt x="1611" y="706"/>
                    </a:lnTo>
                    <a:lnTo>
                      <a:pt x="1627" y="726"/>
                    </a:lnTo>
                    <a:lnTo>
                      <a:pt x="1635" y="739"/>
                    </a:lnTo>
                    <a:lnTo>
                      <a:pt x="1643" y="753"/>
                    </a:lnTo>
                    <a:lnTo>
                      <a:pt x="1659" y="772"/>
                    </a:lnTo>
                    <a:lnTo>
                      <a:pt x="1675" y="786"/>
                    </a:lnTo>
                    <a:lnTo>
                      <a:pt x="1683" y="799"/>
                    </a:lnTo>
                    <a:lnTo>
                      <a:pt x="1699" y="819"/>
                    </a:lnTo>
                    <a:lnTo>
                      <a:pt x="1715" y="832"/>
                    </a:lnTo>
                    <a:lnTo>
                      <a:pt x="1731" y="852"/>
                    </a:lnTo>
                    <a:lnTo>
                      <a:pt x="1755" y="871"/>
                    </a:lnTo>
                    <a:lnTo>
                      <a:pt x="1771" y="885"/>
                    </a:lnTo>
                    <a:lnTo>
                      <a:pt x="1787" y="905"/>
                    </a:lnTo>
                    <a:lnTo>
                      <a:pt x="1811" y="924"/>
                    </a:lnTo>
                    <a:lnTo>
                      <a:pt x="1827" y="938"/>
                    </a:lnTo>
                    <a:lnTo>
                      <a:pt x="1843" y="957"/>
                    </a:lnTo>
                    <a:lnTo>
                      <a:pt x="1859" y="977"/>
                    </a:lnTo>
                    <a:lnTo>
                      <a:pt x="1883" y="990"/>
                    </a:lnTo>
                    <a:lnTo>
                      <a:pt x="1899" y="1010"/>
                    </a:lnTo>
                    <a:lnTo>
                      <a:pt x="1915" y="1023"/>
                    </a:lnTo>
                    <a:lnTo>
                      <a:pt x="1939" y="1037"/>
                    </a:lnTo>
                    <a:lnTo>
                      <a:pt x="1954" y="1056"/>
                    </a:lnTo>
                    <a:lnTo>
                      <a:pt x="1978" y="1070"/>
                    </a:lnTo>
                    <a:lnTo>
                      <a:pt x="1994" y="1083"/>
                    </a:lnTo>
                    <a:lnTo>
                      <a:pt x="2018" y="1096"/>
                    </a:lnTo>
                    <a:lnTo>
                      <a:pt x="2093" y="1126"/>
                    </a:lnTo>
                    <a:lnTo>
                      <a:pt x="2192" y="1138"/>
                    </a:lnTo>
                  </a:path>
                </a:pathLst>
              </a:custGeom>
              <a:noFill/>
              <a:ln w="50800">
                <a:solidFill>
                  <a:srgbClr val="00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Rectangle 12"/>
              <p:cNvSpPr>
                <a:spLocks noChangeArrowheads="1"/>
              </p:cNvSpPr>
              <p:nvPr/>
            </p:nvSpPr>
            <p:spPr bwMode="auto">
              <a:xfrm>
                <a:off x="2492" y="624"/>
                <a:ext cx="200" cy="17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63500" tIns="25400" rIns="63500" bIns="25400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1800" b="1">
                    <a:solidFill>
                      <a:srgbClr val="00CC00"/>
                    </a:solidFill>
                  </a:rPr>
                  <a:t>M</a:t>
                </a:r>
              </a:p>
            </p:txBody>
          </p:sp>
        </p:grpSp>
        <p:grpSp>
          <p:nvGrpSpPr>
            <p:cNvPr id="13" name="Group 21"/>
            <p:cNvGrpSpPr>
              <a:grpSpLocks/>
            </p:cNvGrpSpPr>
            <p:nvPr/>
          </p:nvGrpSpPr>
          <p:grpSpPr bwMode="auto">
            <a:xfrm>
              <a:off x="2259013" y="990600"/>
              <a:ext cx="3951287" cy="2227263"/>
              <a:chOff x="1423" y="624"/>
              <a:chExt cx="2489" cy="1403"/>
            </a:xfrm>
          </p:grpSpPr>
          <p:sp>
            <p:nvSpPr>
              <p:cNvPr id="14" name="Freeform 14"/>
              <p:cNvSpPr>
                <a:spLocks/>
              </p:cNvSpPr>
              <p:nvPr/>
            </p:nvSpPr>
            <p:spPr bwMode="auto">
              <a:xfrm>
                <a:off x="1423" y="947"/>
                <a:ext cx="2489" cy="1080"/>
              </a:xfrm>
              <a:custGeom>
                <a:avLst/>
                <a:gdLst>
                  <a:gd name="T0" fmla="*/ 48 w 2489"/>
                  <a:gd name="T1" fmla="*/ 1080 h 1080"/>
                  <a:gd name="T2" fmla="*/ 112 w 2489"/>
                  <a:gd name="T3" fmla="*/ 1080 h 1080"/>
                  <a:gd name="T4" fmla="*/ 176 w 2489"/>
                  <a:gd name="T5" fmla="*/ 1080 h 1080"/>
                  <a:gd name="T6" fmla="*/ 240 w 2489"/>
                  <a:gd name="T7" fmla="*/ 1075 h 1080"/>
                  <a:gd name="T8" fmla="*/ 303 w 2489"/>
                  <a:gd name="T9" fmla="*/ 1068 h 1080"/>
                  <a:gd name="T10" fmla="*/ 367 w 2489"/>
                  <a:gd name="T11" fmla="*/ 1062 h 1080"/>
                  <a:gd name="T12" fmla="*/ 431 w 2489"/>
                  <a:gd name="T13" fmla="*/ 1050 h 1080"/>
                  <a:gd name="T14" fmla="*/ 487 w 2489"/>
                  <a:gd name="T15" fmla="*/ 1031 h 1080"/>
                  <a:gd name="T16" fmla="*/ 551 w 2489"/>
                  <a:gd name="T17" fmla="*/ 1019 h 1080"/>
                  <a:gd name="T18" fmla="*/ 607 w 2489"/>
                  <a:gd name="T19" fmla="*/ 995 h 1080"/>
                  <a:gd name="T20" fmla="*/ 662 w 2489"/>
                  <a:gd name="T21" fmla="*/ 976 h 1080"/>
                  <a:gd name="T22" fmla="*/ 718 w 2489"/>
                  <a:gd name="T23" fmla="*/ 952 h 1080"/>
                  <a:gd name="T24" fmla="*/ 774 w 2489"/>
                  <a:gd name="T25" fmla="*/ 927 h 1080"/>
                  <a:gd name="T26" fmla="*/ 830 w 2489"/>
                  <a:gd name="T27" fmla="*/ 903 h 1080"/>
                  <a:gd name="T28" fmla="*/ 886 w 2489"/>
                  <a:gd name="T29" fmla="*/ 872 h 1080"/>
                  <a:gd name="T30" fmla="*/ 942 w 2489"/>
                  <a:gd name="T31" fmla="*/ 841 h 1080"/>
                  <a:gd name="T32" fmla="*/ 997 w 2489"/>
                  <a:gd name="T33" fmla="*/ 804 h 1080"/>
                  <a:gd name="T34" fmla="*/ 1045 w 2489"/>
                  <a:gd name="T35" fmla="*/ 749 h 1080"/>
                  <a:gd name="T36" fmla="*/ 1101 w 2489"/>
                  <a:gd name="T37" fmla="*/ 688 h 1080"/>
                  <a:gd name="T38" fmla="*/ 1133 w 2489"/>
                  <a:gd name="T39" fmla="*/ 639 h 1080"/>
                  <a:gd name="T40" fmla="*/ 1157 w 2489"/>
                  <a:gd name="T41" fmla="*/ 602 h 1080"/>
                  <a:gd name="T42" fmla="*/ 1181 w 2489"/>
                  <a:gd name="T43" fmla="*/ 565 h 1080"/>
                  <a:gd name="T44" fmla="*/ 1197 w 2489"/>
                  <a:gd name="T45" fmla="*/ 522 h 1080"/>
                  <a:gd name="T46" fmla="*/ 1221 w 2489"/>
                  <a:gd name="T47" fmla="*/ 479 h 1080"/>
                  <a:gd name="T48" fmla="*/ 1245 w 2489"/>
                  <a:gd name="T49" fmla="*/ 443 h 1080"/>
                  <a:gd name="T50" fmla="*/ 1261 w 2489"/>
                  <a:gd name="T51" fmla="*/ 399 h 1080"/>
                  <a:gd name="T52" fmla="*/ 1285 w 2489"/>
                  <a:gd name="T53" fmla="*/ 356 h 1080"/>
                  <a:gd name="T54" fmla="*/ 1301 w 2489"/>
                  <a:gd name="T55" fmla="*/ 320 h 1080"/>
                  <a:gd name="T56" fmla="*/ 1317 w 2489"/>
                  <a:gd name="T57" fmla="*/ 276 h 1080"/>
                  <a:gd name="T58" fmla="*/ 1333 w 2489"/>
                  <a:gd name="T59" fmla="*/ 240 h 1080"/>
                  <a:gd name="T60" fmla="*/ 1356 w 2489"/>
                  <a:gd name="T61" fmla="*/ 203 h 1080"/>
                  <a:gd name="T62" fmla="*/ 1380 w 2489"/>
                  <a:gd name="T63" fmla="*/ 148 h 1080"/>
                  <a:gd name="T64" fmla="*/ 1412 w 2489"/>
                  <a:gd name="T65" fmla="*/ 92 h 1080"/>
                  <a:gd name="T66" fmla="*/ 1444 w 2489"/>
                  <a:gd name="T67" fmla="*/ 43 h 1080"/>
                  <a:gd name="T68" fmla="*/ 1500 w 2489"/>
                  <a:gd name="T69" fmla="*/ 0 h 1080"/>
                  <a:gd name="T70" fmla="*/ 1532 w 2489"/>
                  <a:gd name="T71" fmla="*/ 12 h 1080"/>
                  <a:gd name="T72" fmla="*/ 1564 w 2489"/>
                  <a:gd name="T73" fmla="*/ 43 h 1080"/>
                  <a:gd name="T74" fmla="*/ 1596 w 2489"/>
                  <a:gd name="T75" fmla="*/ 104 h 1080"/>
                  <a:gd name="T76" fmla="*/ 1620 w 2489"/>
                  <a:gd name="T77" fmla="*/ 172 h 1080"/>
                  <a:gd name="T78" fmla="*/ 1652 w 2489"/>
                  <a:gd name="T79" fmla="*/ 240 h 1080"/>
                  <a:gd name="T80" fmla="*/ 1676 w 2489"/>
                  <a:gd name="T81" fmla="*/ 313 h 1080"/>
                  <a:gd name="T82" fmla="*/ 1700 w 2489"/>
                  <a:gd name="T83" fmla="*/ 387 h 1080"/>
                  <a:gd name="T84" fmla="*/ 1723 w 2489"/>
                  <a:gd name="T85" fmla="*/ 460 h 1080"/>
                  <a:gd name="T86" fmla="*/ 1747 w 2489"/>
                  <a:gd name="T87" fmla="*/ 535 h 1080"/>
                  <a:gd name="T88" fmla="*/ 1771 w 2489"/>
                  <a:gd name="T89" fmla="*/ 608 h 1080"/>
                  <a:gd name="T90" fmla="*/ 1803 w 2489"/>
                  <a:gd name="T91" fmla="*/ 675 h 1080"/>
                  <a:gd name="T92" fmla="*/ 1835 w 2489"/>
                  <a:gd name="T93" fmla="*/ 743 h 1080"/>
                  <a:gd name="T94" fmla="*/ 1875 w 2489"/>
                  <a:gd name="T95" fmla="*/ 804 h 1080"/>
                  <a:gd name="T96" fmla="*/ 1915 w 2489"/>
                  <a:gd name="T97" fmla="*/ 866 h 1080"/>
                  <a:gd name="T98" fmla="*/ 1963 w 2489"/>
                  <a:gd name="T99" fmla="*/ 921 h 1080"/>
                  <a:gd name="T100" fmla="*/ 2019 w 2489"/>
                  <a:gd name="T101" fmla="*/ 970 h 1080"/>
                  <a:gd name="T102" fmla="*/ 2090 w 2489"/>
                  <a:gd name="T103" fmla="*/ 1013 h 1080"/>
                  <a:gd name="T104" fmla="*/ 2162 w 2489"/>
                  <a:gd name="T105" fmla="*/ 1050 h 1080"/>
                  <a:gd name="T106" fmla="*/ 2242 w 2489"/>
                  <a:gd name="T107" fmla="*/ 1080 h 1080"/>
                  <a:gd name="T108" fmla="*/ 2338 w 2489"/>
                  <a:gd name="T109" fmla="*/ 1080 h 1080"/>
                  <a:gd name="T110" fmla="*/ 2426 w 2489"/>
                  <a:gd name="T111" fmla="*/ 1080 h 108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489"/>
                  <a:gd name="T169" fmla="*/ 0 h 1080"/>
                  <a:gd name="T170" fmla="*/ 2489 w 2489"/>
                  <a:gd name="T171" fmla="*/ 1080 h 108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489" h="1080">
                    <a:moveTo>
                      <a:pt x="0" y="1080"/>
                    </a:moveTo>
                    <a:lnTo>
                      <a:pt x="24" y="1080"/>
                    </a:lnTo>
                    <a:lnTo>
                      <a:pt x="48" y="1080"/>
                    </a:lnTo>
                    <a:lnTo>
                      <a:pt x="72" y="1080"/>
                    </a:lnTo>
                    <a:lnTo>
                      <a:pt x="88" y="1080"/>
                    </a:lnTo>
                    <a:lnTo>
                      <a:pt x="112" y="1080"/>
                    </a:lnTo>
                    <a:lnTo>
                      <a:pt x="136" y="1080"/>
                    </a:lnTo>
                    <a:lnTo>
                      <a:pt x="160" y="1080"/>
                    </a:lnTo>
                    <a:lnTo>
                      <a:pt x="176" y="1080"/>
                    </a:lnTo>
                    <a:lnTo>
                      <a:pt x="200" y="1080"/>
                    </a:lnTo>
                    <a:lnTo>
                      <a:pt x="224" y="1080"/>
                    </a:lnTo>
                    <a:lnTo>
                      <a:pt x="240" y="1075"/>
                    </a:lnTo>
                    <a:lnTo>
                      <a:pt x="263" y="1075"/>
                    </a:lnTo>
                    <a:lnTo>
                      <a:pt x="287" y="1075"/>
                    </a:lnTo>
                    <a:lnTo>
                      <a:pt x="303" y="1068"/>
                    </a:lnTo>
                    <a:lnTo>
                      <a:pt x="327" y="1068"/>
                    </a:lnTo>
                    <a:lnTo>
                      <a:pt x="351" y="1062"/>
                    </a:lnTo>
                    <a:lnTo>
                      <a:pt x="367" y="1062"/>
                    </a:lnTo>
                    <a:lnTo>
                      <a:pt x="391" y="1056"/>
                    </a:lnTo>
                    <a:lnTo>
                      <a:pt x="407" y="1050"/>
                    </a:lnTo>
                    <a:lnTo>
                      <a:pt x="431" y="1050"/>
                    </a:lnTo>
                    <a:lnTo>
                      <a:pt x="447" y="1044"/>
                    </a:lnTo>
                    <a:lnTo>
                      <a:pt x="471" y="1038"/>
                    </a:lnTo>
                    <a:lnTo>
                      <a:pt x="487" y="1031"/>
                    </a:lnTo>
                    <a:lnTo>
                      <a:pt x="511" y="1026"/>
                    </a:lnTo>
                    <a:lnTo>
                      <a:pt x="527" y="1019"/>
                    </a:lnTo>
                    <a:lnTo>
                      <a:pt x="551" y="1019"/>
                    </a:lnTo>
                    <a:lnTo>
                      <a:pt x="567" y="1013"/>
                    </a:lnTo>
                    <a:lnTo>
                      <a:pt x="591" y="1007"/>
                    </a:lnTo>
                    <a:lnTo>
                      <a:pt x="607" y="995"/>
                    </a:lnTo>
                    <a:lnTo>
                      <a:pt x="623" y="988"/>
                    </a:lnTo>
                    <a:lnTo>
                      <a:pt x="646" y="983"/>
                    </a:lnTo>
                    <a:lnTo>
                      <a:pt x="662" y="976"/>
                    </a:lnTo>
                    <a:lnTo>
                      <a:pt x="686" y="970"/>
                    </a:lnTo>
                    <a:lnTo>
                      <a:pt x="702" y="964"/>
                    </a:lnTo>
                    <a:lnTo>
                      <a:pt x="718" y="952"/>
                    </a:lnTo>
                    <a:lnTo>
                      <a:pt x="742" y="946"/>
                    </a:lnTo>
                    <a:lnTo>
                      <a:pt x="758" y="939"/>
                    </a:lnTo>
                    <a:lnTo>
                      <a:pt x="774" y="927"/>
                    </a:lnTo>
                    <a:lnTo>
                      <a:pt x="798" y="921"/>
                    </a:lnTo>
                    <a:lnTo>
                      <a:pt x="814" y="908"/>
                    </a:lnTo>
                    <a:lnTo>
                      <a:pt x="830" y="903"/>
                    </a:lnTo>
                    <a:lnTo>
                      <a:pt x="846" y="891"/>
                    </a:lnTo>
                    <a:lnTo>
                      <a:pt x="870" y="884"/>
                    </a:lnTo>
                    <a:lnTo>
                      <a:pt x="886" y="872"/>
                    </a:lnTo>
                    <a:lnTo>
                      <a:pt x="902" y="860"/>
                    </a:lnTo>
                    <a:lnTo>
                      <a:pt x="918" y="854"/>
                    </a:lnTo>
                    <a:lnTo>
                      <a:pt x="942" y="841"/>
                    </a:lnTo>
                    <a:lnTo>
                      <a:pt x="958" y="828"/>
                    </a:lnTo>
                    <a:lnTo>
                      <a:pt x="974" y="816"/>
                    </a:lnTo>
                    <a:lnTo>
                      <a:pt x="997" y="804"/>
                    </a:lnTo>
                    <a:lnTo>
                      <a:pt x="1013" y="786"/>
                    </a:lnTo>
                    <a:lnTo>
                      <a:pt x="1029" y="767"/>
                    </a:lnTo>
                    <a:lnTo>
                      <a:pt x="1045" y="749"/>
                    </a:lnTo>
                    <a:lnTo>
                      <a:pt x="1069" y="731"/>
                    </a:lnTo>
                    <a:lnTo>
                      <a:pt x="1085" y="706"/>
                    </a:lnTo>
                    <a:lnTo>
                      <a:pt x="1101" y="688"/>
                    </a:lnTo>
                    <a:lnTo>
                      <a:pt x="1117" y="663"/>
                    </a:lnTo>
                    <a:lnTo>
                      <a:pt x="1125" y="651"/>
                    </a:lnTo>
                    <a:lnTo>
                      <a:pt x="1133" y="639"/>
                    </a:lnTo>
                    <a:lnTo>
                      <a:pt x="1141" y="627"/>
                    </a:lnTo>
                    <a:lnTo>
                      <a:pt x="1149" y="614"/>
                    </a:lnTo>
                    <a:lnTo>
                      <a:pt x="1157" y="602"/>
                    </a:lnTo>
                    <a:lnTo>
                      <a:pt x="1165" y="589"/>
                    </a:lnTo>
                    <a:lnTo>
                      <a:pt x="1173" y="577"/>
                    </a:lnTo>
                    <a:lnTo>
                      <a:pt x="1181" y="565"/>
                    </a:lnTo>
                    <a:lnTo>
                      <a:pt x="1189" y="547"/>
                    </a:lnTo>
                    <a:lnTo>
                      <a:pt x="1189" y="535"/>
                    </a:lnTo>
                    <a:lnTo>
                      <a:pt x="1197" y="522"/>
                    </a:lnTo>
                    <a:lnTo>
                      <a:pt x="1205" y="510"/>
                    </a:lnTo>
                    <a:lnTo>
                      <a:pt x="1213" y="497"/>
                    </a:lnTo>
                    <a:lnTo>
                      <a:pt x="1221" y="479"/>
                    </a:lnTo>
                    <a:lnTo>
                      <a:pt x="1229" y="467"/>
                    </a:lnTo>
                    <a:lnTo>
                      <a:pt x="1237" y="455"/>
                    </a:lnTo>
                    <a:lnTo>
                      <a:pt x="1245" y="443"/>
                    </a:lnTo>
                    <a:lnTo>
                      <a:pt x="1245" y="430"/>
                    </a:lnTo>
                    <a:lnTo>
                      <a:pt x="1253" y="412"/>
                    </a:lnTo>
                    <a:lnTo>
                      <a:pt x="1261" y="399"/>
                    </a:lnTo>
                    <a:lnTo>
                      <a:pt x="1269" y="387"/>
                    </a:lnTo>
                    <a:lnTo>
                      <a:pt x="1277" y="375"/>
                    </a:lnTo>
                    <a:lnTo>
                      <a:pt x="1285" y="356"/>
                    </a:lnTo>
                    <a:lnTo>
                      <a:pt x="1285" y="344"/>
                    </a:lnTo>
                    <a:lnTo>
                      <a:pt x="1293" y="332"/>
                    </a:lnTo>
                    <a:lnTo>
                      <a:pt x="1301" y="320"/>
                    </a:lnTo>
                    <a:lnTo>
                      <a:pt x="1309" y="307"/>
                    </a:lnTo>
                    <a:lnTo>
                      <a:pt x="1309" y="295"/>
                    </a:lnTo>
                    <a:lnTo>
                      <a:pt x="1317" y="276"/>
                    </a:lnTo>
                    <a:lnTo>
                      <a:pt x="1325" y="264"/>
                    </a:lnTo>
                    <a:lnTo>
                      <a:pt x="1333" y="252"/>
                    </a:lnTo>
                    <a:lnTo>
                      <a:pt x="1333" y="240"/>
                    </a:lnTo>
                    <a:lnTo>
                      <a:pt x="1341" y="227"/>
                    </a:lnTo>
                    <a:lnTo>
                      <a:pt x="1349" y="215"/>
                    </a:lnTo>
                    <a:lnTo>
                      <a:pt x="1356" y="203"/>
                    </a:lnTo>
                    <a:lnTo>
                      <a:pt x="1356" y="191"/>
                    </a:lnTo>
                    <a:lnTo>
                      <a:pt x="1372" y="172"/>
                    </a:lnTo>
                    <a:lnTo>
                      <a:pt x="1380" y="148"/>
                    </a:lnTo>
                    <a:lnTo>
                      <a:pt x="1396" y="129"/>
                    </a:lnTo>
                    <a:lnTo>
                      <a:pt x="1404" y="104"/>
                    </a:lnTo>
                    <a:lnTo>
                      <a:pt x="1412" y="92"/>
                    </a:lnTo>
                    <a:lnTo>
                      <a:pt x="1428" y="73"/>
                    </a:lnTo>
                    <a:lnTo>
                      <a:pt x="1436" y="56"/>
                    </a:lnTo>
                    <a:lnTo>
                      <a:pt x="1444" y="43"/>
                    </a:lnTo>
                    <a:lnTo>
                      <a:pt x="1460" y="31"/>
                    </a:lnTo>
                    <a:lnTo>
                      <a:pt x="1476" y="12"/>
                    </a:lnTo>
                    <a:lnTo>
                      <a:pt x="1500" y="0"/>
                    </a:lnTo>
                    <a:lnTo>
                      <a:pt x="1516" y="7"/>
                    </a:lnTo>
                    <a:lnTo>
                      <a:pt x="1524" y="7"/>
                    </a:lnTo>
                    <a:lnTo>
                      <a:pt x="1532" y="12"/>
                    </a:lnTo>
                    <a:lnTo>
                      <a:pt x="1540" y="19"/>
                    </a:lnTo>
                    <a:lnTo>
                      <a:pt x="1556" y="31"/>
                    </a:lnTo>
                    <a:lnTo>
                      <a:pt x="1564" y="43"/>
                    </a:lnTo>
                    <a:lnTo>
                      <a:pt x="1572" y="61"/>
                    </a:lnTo>
                    <a:lnTo>
                      <a:pt x="1580" y="80"/>
                    </a:lnTo>
                    <a:lnTo>
                      <a:pt x="1596" y="104"/>
                    </a:lnTo>
                    <a:lnTo>
                      <a:pt x="1604" y="129"/>
                    </a:lnTo>
                    <a:lnTo>
                      <a:pt x="1612" y="148"/>
                    </a:lnTo>
                    <a:lnTo>
                      <a:pt x="1620" y="172"/>
                    </a:lnTo>
                    <a:lnTo>
                      <a:pt x="1628" y="196"/>
                    </a:lnTo>
                    <a:lnTo>
                      <a:pt x="1636" y="221"/>
                    </a:lnTo>
                    <a:lnTo>
                      <a:pt x="1652" y="240"/>
                    </a:lnTo>
                    <a:lnTo>
                      <a:pt x="1660" y="264"/>
                    </a:lnTo>
                    <a:lnTo>
                      <a:pt x="1668" y="289"/>
                    </a:lnTo>
                    <a:lnTo>
                      <a:pt x="1676" y="313"/>
                    </a:lnTo>
                    <a:lnTo>
                      <a:pt x="1684" y="338"/>
                    </a:lnTo>
                    <a:lnTo>
                      <a:pt x="1692" y="363"/>
                    </a:lnTo>
                    <a:lnTo>
                      <a:pt x="1700" y="387"/>
                    </a:lnTo>
                    <a:lnTo>
                      <a:pt x="1708" y="412"/>
                    </a:lnTo>
                    <a:lnTo>
                      <a:pt x="1715" y="436"/>
                    </a:lnTo>
                    <a:lnTo>
                      <a:pt x="1723" y="460"/>
                    </a:lnTo>
                    <a:lnTo>
                      <a:pt x="1731" y="485"/>
                    </a:lnTo>
                    <a:lnTo>
                      <a:pt x="1739" y="510"/>
                    </a:lnTo>
                    <a:lnTo>
                      <a:pt x="1747" y="535"/>
                    </a:lnTo>
                    <a:lnTo>
                      <a:pt x="1755" y="559"/>
                    </a:lnTo>
                    <a:lnTo>
                      <a:pt x="1763" y="583"/>
                    </a:lnTo>
                    <a:lnTo>
                      <a:pt x="1771" y="608"/>
                    </a:lnTo>
                    <a:lnTo>
                      <a:pt x="1779" y="627"/>
                    </a:lnTo>
                    <a:lnTo>
                      <a:pt x="1795" y="651"/>
                    </a:lnTo>
                    <a:lnTo>
                      <a:pt x="1803" y="675"/>
                    </a:lnTo>
                    <a:lnTo>
                      <a:pt x="1811" y="700"/>
                    </a:lnTo>
                    <a:lnTo>
                      <a:pt x="1827" y="719"/>
                    </a:lnTo>
                    <a:lnTo>
                      <a:pt x="1835" y="743"/>
                    </a:lnTo>
                    <a:lnTo>
                      <a:pt x="1851" y="761"/>
                    </a:lnTo>
                    <a:lnTo>
                      <a:pt x="1859" y="786"/>
                    </a:lnTo>
                    <a:lnTo>
                      <a:pt x="1875" y="804"/>
                    </a:lnTo>
                    <a:lnTo>
                      <a:pt x="1891" y="828"/>
                    </a:lnTo>
                    <a:lnTo>
                      <a:pt x="1899" y="847"/>
                    </a:lnTo>
                    <a:lnTo>
                      <a:pt x="1915" y="866"/>
                    </a:lnTo>
                    <a:lnTo>
                      <a:pt x="1931" y="884"/>
                    </a:lnTo>
                    <a:lnTo>
                      <a:pt x="1947" y="903"/>
                    </a:lnTo>
                    <a:lnTo>
                      <a:pt x="1963" y="921"/>
                    </a:lnTo>
                    <a:lnTo>
                      <a:pt x="1987" y="939"/>
                    </a:lnTo>
                    <a:lnTo>
                      <a:pt x="2003" y="958"/>
                    </a:lnTo>
                    <a:lnTo>
                      <a:pt x="2019" y="970"/>
                    </a:lnTo>
                    <a:lnTo>
                      <a:pt x="2043" y="988"/>
                    </a:lnTo>
                    <a:lnTo>
                      <a:pt x="2067" y="1000"/>
                    </a:lnTo>
                    <a:lnTo>
                      <a:pt x="2090" y="1013"/>
                    </a:lnTo>
                    <a:lnTo>
                      <a:pt x="2106" y="1026"/>
                    </a:lnTo>
                    <a:lnTo>
                      <a:pt x="2130" y="1044"/>
                    </a:lnTo>
                    <a:lnTo>
                      <a:pt x="2162" y="1050"/>
                    </a:lnTo>
                    <a:lnTo>
                      <a:pt x="2186" y="1062"/>
                    </a:lnTo>
                    <a:lnTo>
                      <a:pt x="2218" y="1075"/>
                    </a:lnTo>
                    <a:lnTo>
                      <a:pt x="2242" y="1080"/>
                    </a:lnTo>
                    <a:lnTo>
                      <a:pt x="2274" y="1080"/>
                    </a:lnTo>
                    <a:lnTo>
                      <a:pt x="2306" y="1080"/>
                    </a:lnTo>
                    <a:lnTo>
                      <a:pt x="2338" y="1080"/>
                    </a:lnTo>
                    <a:lnTo>
                      <a:pt x="2370" y="1080"/>
                    </a:lnTo>
                    <a:lnTo>
                      <a:pt x="2394" y="1080"/>
                    </a:lnTo>
                    <a:lnTo>
                      <a:pt x="2426" y="1080"/>
                    </a:lnTo>
                    <a:lnTo>
                      <a:pt x="2457" y="1080"/>
                    </a:lnTo>
                    <a:lnTo>
                      <a:pt x="2489" y="1080"/>
                    </a:lnTo>
                  </a:path>
                </a:pathLst>
              </a:cu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" name="Rectangle 15"/>
              <p:cNvSpPr>
                <a:spLocks noChangeArrowheads="1"/>
              </p:cNvSpPr>
              <p:nvPr/>
            </p:nvSpPr>
            <p:spPr bwMode="auto">
              <a:xfrm>
                <a:off x="2860" y="624"/>
                <a:ext cx="168" cy="17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63500" tIns="25400" rIns="63500" bIns="25400">
                <a:spAutoFit/>
              </a:bodyPr>
              <a:lstStyle/>
              <a:p>
                <a:pPr algn="ctr">
                  <a:lnSpc>
                    <a:spcPct val="85000"/>
                  </a:lnSpc>
                </a:pPr>
                <a:r>
                  <a:rPr lang="en-US" sz="1800" b="1">
                    <a:solidFill>
                      <a:srgbClr val="FF0000"/>
                    </a:solidFill>
                  </a:rPr>
                  <a:t>L</a:t>
                </a:r>
              </a:p>
            </p:txBody>
          </p:sp>
        </p:grp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>
              <a:off x="6584950" y="3103563"/>
              <a:ext cx="1409700" cy="2841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800" b="1" dirty="0"/>
                <a:t>Wavelength</a:t>
              </a:r>
            </a:p>
          </p:txBody>
        </p:sp>
        <p:sp>
          <p:nvSpPr>
            <p:cNvPr id="17" name="Rectangle 17"/>
            <p:cNvSpPr>
              <a:spLocks noChangeArrowheads="1"/>
            </p:cNvSpPr>
            <p:nvPr/>
          </p:nvSpPr>
          <p:spPr bwMode="auto">
            <a:xfrm>
              <a:off x="1835150" y="1433513"/>
              <a:ext cx="1320800" cy="2841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63500" tIns="25400" rIns="63500" bIns="2540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800" b="1" dirty="0"/>
                <a:t>Power        </a:t>
              </a:r>
            </a:p>
          </p:txBody>
        </p:sp>
      </p:grp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685800" y="5257800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ru-RU"/>
              <a:t>В</a:t>
            </a:r>
            <a:r>
              <a:rPr lang="en-US"/>
              <a:t>:  </a:t>
            </a:r>
            <a:r>
              <a:rPr lang="ru-RU"/>
              <a:t>Как же мы можем описать весь спектр 3мя числами</a:t>
            </a:r>
            <a:r>
              <a:rPr lang="en-US"/>
              <a:t>?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ru-RU"/>
              <a:t>О</a:t>
            </a:r>
            <a:r>
              <a:rPr lang="en-US"/>
              <a:t>:  </a:t>
            </a:r>
            <a:r>
              <a:rPr lang="ru-RU"/>
              <a:t>Мы и не можем! Большая часть информации теряется.</a:t>
            </a:r>
            <a:endParaRPr lang="en-US"/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ru-RU"/>
              <a:t>Два разных спектра могут быть неотличимы</a:t>
            </a:r>
            <a:endParaRPr lang="en-US"/>
          </a:p>
          <a:p>
            <a:pPr marL="1600200" lvl="3" indent="-228600">
              <a:spcBef>
                <a:spcPct val="20000"/>
              </a:spcBef>
              <a:buFontTx/>
              <a:buChar char="»"/>
            </a:pPr>
            <a:r>
              <a:rPr lang="ru-RU"/>
              <a:t>Такие спектры называются </a:t>
            </a:r>
            <a:r>
              <a:rPr lang="ru-RU" b="1"/>
              <a:t>метамеры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11537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bldLvl="2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Стандартизация восприятия цвета</a:t>
            </a: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57335" y="2263268"/>
            <a:ext cx="6829329" cy="335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60311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Эксперимент №</a:t>
            </a:r>
            <a:r>
              <a:rPr lang="en-US" dirty="0"/>
              <a:t>1</a:t>
            </a:r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1259632" y="1844824"/>
            <a:ext cx="5486400" cy="4560888"/>
            <a:chOff x="1524000" y="2133600"/>
            <a:chExt cx="5486400" cy="4560888"/>
          </a:xfrm>
        </p:grpSpPr>
        <p:sp>
          <p:nvSpPr>
            <p:cNvPr id="15" name="Rectangle 3"/>
            <p:cNvSpPr>
              <a:spLocks noChangeArrowheads="1"/>
            </p:cNvSpPr>
            <p:nvPr/>
          </p:nvSpPr>
          <p:spPr bwMode="auto">
            <a:xfrm>
              <a:off x="2362200" y="2133600"/>
              <a:ext cx="1676400" cy="2667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Freeform 4"/>
            <p:cNvSpPr>
              <a:spLocks/>
            </p:cNvSpPr>
            <p:nvPr/>
          </p:nvSpPr>
          <p:spPr bwMode="auto">
            <a:xfrm flipV="1">
              <a:off x="6215063" y="5467350"/>
              <a:ext cx="795337" cy="1074738"/>
            </a:xfrm>
            <a:custGeom>
              <a:avLst/>
              <a:gdLst>
                <a:gd name="T0" fmla="*/ 2147483647 w 501"/>
                <a:gd name="T1" fmla="*/ 2147483647 h 677"/>
                <a:gd name="T2" fmla="*/ 2147483647 w 501"/>
                <a:gd name="T3" fmla="*/ 2147483647 h 677"/>
                <a:gd name="T4" fmla="*/ 2147483647 w 501"/>
                <a:gd name="T5" fmla="*/ 2147483647 h 677"/>
                <a:gd name="T6" fmla="*/ 2147483647 w 501"/>
                <a:gd name="T7" fmla="*/ 2147483647 h 677"/>
                <a:gd name="T8" fmla="*/ 2147483647 w 501"/>
                <a:gd name="T9" fmla="*/ 2147483647 h 677"/>
                <a:gd name="T10" fmla="*/ 2147483647 w 501"/>
                <a:gd name="T11" fmla="*/ 2147483647 h 677"/>
                <a:gd name="T12" fmla="*/ 2147483647 w 501"/>
                <a:gd name="T13" fmla="*/ 2147483647 h 677"/>
                <a:gd name="T14" fmla="*/ 2147483647 w 501"/>
                <a:gd name="T15" fmla="*/ 2147483647 h 677"/>
                <a:gd name="T16" fmla="*/ 2147483647 w 501"/>
                <a:gd name="T17" fmla="*/ 2147483647 h 677"/>
                <a:gd name="T18" fmla="*/ 2147483647 w 501"/>
                <a:gd name="T19" fmla="*/ 2147483647 h 677"/>
                <a:gd name="T20" fmla="*/ 2147483647 w 501"/>
                <a:gd name="T21" fmla="*/ 2147483647 h 677"/>
                <a:gd name="T22" fmla="*/ 2147483647 w 501"/>
                <a:gd name="T23" fmla="*/ 2147483647 h 677"/>
                <a:gd name="T24" fmla="*/ 2147483647 w 501"/>
                <a:gd name="T25" fmla="*/ 2147483647 h 677"/>
                <a:gd name="T26" fmla="*/ 2147483647 w 501"/>
                <a:gd name="T27" fmla="*/ 2147483647 h 677"/>
                <a:gd name="T28" fmla="*/ 2147483647 w 501"/>
                <a:gd name="T29" fmla="*/ 2147483647 h 677"/>
                <a:gd name="T30" fmla="*/ 2147483647 w 501"/>
                <a:gd name="T31" fmla="*/ 2147483647 h 677"/>
                <a:gd name="T32" fmla="*/ 2147483647 w 501"/>
                <a:gd name="T33" fmla="*/ 2147483647 h 677"/>
                <a:gd name="T34" fmla="*/ 2147483647 w 501"/>
                <a:gd name="T35" fmla="*/ 2147483647 h 677"/>
                <a:gd name="T36" fmla="*/ 2147483647 w 501"/>
                <a:gd name="T37" fmla="*/ 2147483647 h 677"/>
                <a:gd name="T38" fmla="*/ 2147483647 w 501"/>
                <a:gd name="T39" fmla="*/ 2147483647 h 677"/>
                <a:gd name="T40" fmla="*/ 2147483647 w 501"/>
                <a:gd name="T41" fmla="*/ 2147483647 h 677"/>
                <a:gd name="T42" fmla="*/ 2147483647 w 501"/>
                <a:gd name="T43" fmla="*/ 2147483647 h 677"/>
                <a:gd name="T44" fmla="*/ 2147483647 w 501"/>
                <a:gd name="T45" fmla="*/ 2147483647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 flipV="1">
              <a:off x="5724525" y="5619750"/>
              <a:ext cx="795338" cy="1074738"/>
            </a:xfrm>
            <a:custGeom>
              <a:avLst/>
              <a:gdLst>
                <a:gd name="T0" fmla="*/ 2147483647 w 501"/>
                <a:gd name="T1" fmla="*/ 2147483647 h 677"/>
                <a:gd name="T2" fmla="*/ 2147483647 w 501"/>
                <a:gd name="T3" fmla="*/ 2147483647 h 677"/>
                <a:gd name="T4" fmla="*/ 2147483647 w 501"/>
                <a:gd name="T5" fmla="*/ 2147483647 h 677"/>
                <a:gd name="T6" fmla="*/ 2147483647 w 501"/>
                <a:gd name="T7" fmla="*/ 2147483647 h 677"/>
                <a:gd name="T8" fmla="*/ 2147483647 w 501"/>
                <a:gd name="T9" fmla="*/ 2147483647 h 677"/>
                <a:gd name="T10" fmla="*/ 2147483647 w 501"/>
                <a:gd name="T11" fmla="*/ 2147483647 h 677"/>
                <a:gd name="T12" fmla="*/ 2147483647 w 501"/>
                <a:gd name="T13" fmla="*/ 2147483647 h 677"/>
                <a:gd name="T14" fmla="*/ 2147483647 w 501"/>
                <a:gd name="T15" fmla="*/ 2147483647 h 677"/>
                <a:gd name="T16" fmla="*/ 2147483647 w 501"/>
                <a:gd name="T17" fmla="*/ 2147483647 h 677"/>
                <a:gd name="T18" fmla="*/ 2147483647 w 501"/>
                <a:gd name="T19" fmla="*/ 2147483647 h 677"/>
                <a:gd name="T20" fmla="*/ 2147483647 w 501"/>
                <a:gd name="T21" fmla="*/ 2147483647 h 677"/>
                <a:gd name="T22" fmla="*/ 2147483647 w 501"/>
                <a:gd name="T23" fmla="*/ 2147483647 h 677"/>
                <a:gd name="T24" fmla="*/ 2147483647 w 501"/>
                <a:gd name="T25" fmla="*/ 2147483647 h 677"/>
                <a:gd name="T26" fmla="*/ 2147483647 w 501"/>
                <a:gd name="T27" fmla="*/ 2147483647 h 677"/>
                <a:gd name="T28" fmla="*/ 2147483647 w 501"/>
                <a:gd name="T29" fmla="*/ 2147483647 h 677"/>
                <a:gd name="T30" fmla="*/ 2147483647 w 501"/>
                <a:gd name="T31" fmla="*/ 2147483647 h 677"/>
                <a:gd name="T32" fmla="*/ 2147483647 w 501"/>
                <a:gd name="T33" fmla="*/ 2147483647 h 677"/>
                <a:gd name="T34" fmla="*/ 2147483647 w 501"/>
                <a:gd name="T35" fmla="*/ 2147483647 h 677"/>
                <a:gd name="T36" fmla="*/ 2147483647 w 501"/>
                <a:gd name="T37" fmla="*/ 2147483647 h 677"/>
                <a:gd name="T38" fmla="*/ 2147483647 w 501"/>
                <a:gd name="T39" fmla="*/ 2147483647 h 677"/>
                <a:gd name="T40" fmla="*/ 2147483647 w 501"/>
                <a:gd name="T41" fmla="*/ 2147483647 h 677"/>
                <a:gd name="T42" fmla="*/ 2147483647 w 501"/>
                <a:gd name="T43" fmla="*/ 2147483647 h 677"/>
                <a:gd name="T44" fmla="*/ 2147483647 w 501"/>
                <a:gd name="T45" fmla="*/ 2147483647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 flipV="1">
              <a:off x="5343525" y="5486400"/>
              <a:ext cx="795338" cy="1074738"/>
            </a:xfrm>
            <a:custGeom>
              <a:avLst/>
              <a:gdLst>
                <a:gd name="T0" fmla="*/ 2147483647 w 501"/>
                <a:gd name="T1" fmla="*/ 2147483647 h 677"/>
                <a:gd name="T2" fmla="*/ 2147483647 w 501"/>
                <a:gd name="T3" fmla="*/ 2147483647 h 677"/>
                <a:gd name="T4" fmla="*/ 2147483647 w 501"/>
                <a:gd name="T5" fmla="*/ 2147483647 h 677"/>
                <a:gd name="T6" fmla="*/ 2147483647 w 501"/>
                <a:gd name="T7" fmla="*/ 2147483647 h 677"/>
                <a:gd name="T8" fmla="*/ 2147483647 w 501"/>
                <a:gd name="T9" fmla="*/ 2147483647 h 677"/>
                <a:gd name="T10" fmla="*/ 2147483647 w 501"/>
                <a:gd name="T11" fmla="*/ 2147483647 h 677"/>
                <a:gd name="T12" fmla="*/ 2147483647 w 501"/>
                <a:gd name="T13" fmla="*/ 2147483647 h 677"/>
                <a:gd name="T14" fmla="*/ 2147483647 w 501"/>
                <a:gd name="T15" fmla="*/ 2147483647 h 677"/>
                <a:gd name="T16" fmla="*/ 2147483647 w 501"/>
                <a:gd name="T17" fmla="*/ 2147483647 h 677"/>
                <a:gd name="T18" fmla="*/ 2147483647 w 501"/>
                <a:gd name="T19" fmla="*/ 2147483647 h 677"/>
                <a:gd name="T20" fmla="*/ 2147483647 w 501"/>
                <a:gd name="T21" fmla="*/ 2147483647 h 677"/>
                <a:gd name="T22" fmla="*/ 2147483647 w 501"/>
                <a:gd name="T23" fmla="*/ 2147483647 h 677"/>
                <a:gd name="T24" fmla="*/ 2147483647 w 501"/>
                <a:gd name="T25" fmla="*/ 2147483647 h 677"/>
                <a:gd name="T26" fmla="*/ 2147483647 w 501"/>
                <a:gd name="T27" fmla="*/ 2147483647 h 677"/>
                <a:gd name="T28" fmla="*/ 2147483647 w 501"/>
                <a:gd name="T29" fmla="*/ 2147483647 h 677"/>
                <a:gd name="T30" fmla="*/ 2147483647 w 501"/>
                <a:gd name="T31" fmla="*/ 2147483647 h 677"/>
                <a:gd name="T32" fmla="*/ 2147483647 w 501"/>
                <a:gd name="T33" fmla="*/ 2147483647 h 677"/>
                <a:gd name="T34" fmla="*/ 2147483647 w 501"/>
                <a:gd name="T35" fmla="*/ 2147483647 h 677"/>
                <a:gd name="T36" fmla="*/ 2147483647 w 501"/>
                <a:gd name="T37" fmla="*/ 2147483647 h 677"/>
                <a:gd name="T38" fmla="*/ 2147483647 w 501"/>
                <a:gd name="T39" fmla="*/ 2147483647 h 677"/>
                <a:gd name="T40" fmla="*/ 2147483647 w 501"/>
                <a:gd name="T41" fmla="*/ 2147483647 h 677"/>
                <a:gd name="T42" fmla="*/ 2147483647 w 501"/>
                <a:gd name="T43" fmla="*/ 2147483647 h 677"/>
                <a:gd name="T44" fmla="*/ 2147483647 w 501"/>
                <a:gd name="T45" fmla="*/ 2147483647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 flipH="1" flipV="1">
              <a:off x="1524000" y="5619750"/>
              <a:ext cx="795338" cy="1074738"/>
            </a:xfrm>
            <a:custGeom>
              <a:avLst/>
              <a:gdLst>
                <a:gd name="T0" fmla="*/ 2147483647 w 501"/>
                <a:gd name="T1" fmla="*/ 2147483647 h 677"/>
                <a:gd name="T2" fmla="*/ 2147483647 w 501"/>
                <a:gd name="T3" fmla="*/ 2147483647 h 677"/>
                <a:gd name="T4" fmla="*/ 2147483647 w 501"/>
                <a:gd name="T5" fmla="*/ 2147483647 h 677"/>
                <a:gd name="T6" fmla="*/ 2147483647 w 501"/>
                <a:gd name="T7" fmla="*/ 2147483647 h 677"/>
                <a:gd name="T8" fmla="*/ 2147483647 w 501"/>
                <a:gd name="T9" fmla="*/ 2147483647 h 677"/>
                <a:gd name="T10" fmla="*/ 2147483647 w 501"/>
                <a:gd name="T11" fmla="*/ 2147483647 h 677"/>
                <a:gd name="T12" fmla="*/ 2147483647 w 501"/>
                <a:gd name="T13" fmla="*/ 2147483647 h 677"/>
                <a:gd name="T14" fmla="*/ 2147483647 w 501"/>
                <a:gd name="T15" fmla="*/ 2147483647 h 677"/>
                <a:gd name="T16" fmla="*/ 2147483647 w 501"/>
                <a:gd name="T17" fmla="*/ 2147483647 h 677"/>
                <a:gd name="T18" fmla="*/ 2147483647 w 501"/>
                <a:gd name="T19" fmla="*/ 2147483647 h 677"/>
                <a:gd name="T20" fmla="*/ 2147483647 w 501"/>
                <a:gd name="T21" fmla="*/ 2147483647 h 677"/>
                <a:gd name="T22" fmla="*/ 2147483647 w 501"/>
                <a:gd name="T23" fmla="*/ 2147483647 h 677"/>
                <a:gd name="T24" fmla="*/ 2147483647 w 501"/>
                <a:gd name="T25" fmla="*/ 2147483647 h 677"/>
                <a:gd name="T26" fmla="*/ 2147483647 w 501"/>
                <a:gd name="T27" fmla="*/ 2147483647 h 677"/>
                <a:gd name="T28" fmla="*/ 2147483647 w 501"/>
                <a:gd name="T29" fmla="*/ 2147483647 h 677"/>
                <a:gd name="T30" fmla="*/ 2147483647 w 501"/>
                <a:gd name="T31" fmla="*/ 2147483647 h 677"/>
                <a:gd name="T32" fmla="*/ 2147483647 w 501"/>
                <a:gd name="T33" fmla="*/ 2147483647 h 677"/>
                <a:gd name="T34" fmla="*/ 2147483647 w 501"/>
                <a:gd name="T35" fmla="*/ 2147483647 h 677"/>
                <a:gd name="T36" fmla="*/ 2147483647 w 501"/>
                <a:gd name="T37" fmla="*/ 2147483647 h 677"/>
                <a:gd name="T38" fmla="*/ 2147483647 w 501"/>
                <a:gd name="T39" fmla="*/ 2147483647 h 677"/>
                <a:gd name="T40" fmla="*/ 2147483647 w 501"/>
                <a:gd name="T41" fmla="*/ 2147483647 h 677"/>
                <a:gd name="T42" fmla="*/ 2147483647 w 501"/>
                <a:gd name="T43" fmla="*/ 2147483647 h 677"/>
                <a:gd name="T44" fmla="*/ 2147483647 w 501"/>
                <a:gd name="T45" fmla="*/ 2147483647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Line 8"/>
            <p:cNvSpPr>
              <a:spLocks noChangeShapeType="1"/>
            </p:cNvSpPr>
            <p:nvPr/>
          </p:nvSpPr>
          <p:spPr bwMode="auto">
            <a:xfrm flipV="1">
              <a:off x="1981200" y="5181600"/>
              <a:ext cx="762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Line 9"/>
            <p:cNvSpPr>
              <a:spLocks noChangeShapeType="1"/>
            </p:cNvSpPr>
            <p:nvPr/>
          </p:nvSpPr>
          <p:spPr bwMode="auto">
            <a:xfrm flipV="1">
              <a:off x="2286000" y="5638800"/>
              <a:ext cx="4572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Line 10"/>
            <p:cNvSpPr>
              <a:spLocks noChangeShapeType="1"/>
            </p:cNvSpPr>
            <p:nvPr/>
          </p:nvSpPr>
          <p:spPr bwMode="auto">
            <a:xfrm flipV="1">
              <a:off x="2133600" y="5410200"/>
              <a:ext cx="3048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Rectangle 11"/>
            <p:cNvSpPr>
              <a:spLocks noChangeArrowheads="1"/>
            </p:cNvSpPr>
            <p:nvPr/>
          </p:nvSpPr>
          <p:spPr bwMode="auto">
            <a:xfrm>
              <a:off x="4038600" y="2133600"/>
              <a:ext cx="1676400" cy="2667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575698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Зрение человека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664" y="1879420"/>
            <a:ext cx="5802982" cy="4046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0819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Эксперимент №</a:t>
            </a:r>
            <a:r>
              <a:rPr lang="en-US" dirty="0"/>
              <a:t>1</a:t>
            </a: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187624" y="1844824"/>
            <a:ext cx="7178675" cy="4560888"/>
            <a:chOff x="1524000" y="2133600"/>
            <a:chExt cx="7178675" cy="456088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2362200" y="2133600"/>
              <a:ext cx="1676400" cy="2667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 flipV="1">
              <a:off x="6215063" y="5467350"/>
              <a:ext cx="795337" cy="1074738"/>
            </a:xfrm>
            <a:custGeom>
              <a:avLst/>
              <a:gdLst>
                <a:gd name="T0" fmla="*/ 2147483647 w 501"/>
                <a:gd name="T1" fmla="*/ 2147483647 h 677"/>
                <a:gd name="T2" fmla="*/ 2147483647 w 501"/>
                <a:gd name="T3" fmla="*/ 2147483647 h 677"/>
                <a:gd name="T4" fmla="*/ 2147483647 w 501"/>
                <a:gd name="T5" fmla="*/ 2147483647 h 677"/>
                <a:gd name="T6" fmla="*/ 2147483647 w 501"/>
                <a:gd name="T7" fmla="*/ 2147483647 h 677"/>
                <a:gd name="T8" fmla="*/ 2147483647 w 501"/>
                <a:gd name="T9" fmla="*/ 2147483647 h 677"/>
                <a:gd name="T10" fmla="*/ 2147483647 w 501"/>
                <a:gd name="T11" fmla="*/ 2147483647 h 677"/>
                <a:gd name="T12" fmla="*/ 2147483647 w 501"/>
                <a:gd name="T13" fmla="*/ 2147483647 h 677"/>
                <a:gd name="T14" fmla="*/ 2147483647 w 501"/>
                <a:gd name="T15" fmla="*/ 2147483647 h 677"/>
                <a:gd name="T16" fmla="*/ 2147483647 w 501"/>
                <a:gd name="T17" fmla="*/ 2147483647 h 677"/>
                <a:gd name="T18" fmla="*/ 2147483647 w 501"/>
                <a:gd name="T19" fmla="*/ 2147483647 h 677"/>
                <a:gd name="T20" fmla="*/ 2147483647 w 501"/>
                <a:gd name="T21" fmla="*/ 2147483647 h 677"/>
                <a:gd name="T22" fmla="*/ 2147483647 w 501"/>
                <a:gd name="T23" fmla="*/ 2147483647 h 677"/>
                <a:gd name="T24" fmla="*/ 2147483647 w 501"/>
                <a:gd name="T25" fmla="*/ 2147483647 h 677"/>
                <a:gd name="T26" fmla="*/ 2147483647 w 501"/>
                <a:gd name="T27" fmla="*/ 2147483647 h 677"/>
                <a:gd name="T28" fmla="*/ 2147483647 w 501"/>
                <a:gd name="T29" fmla="*/ 2147483647 h 677"/>
                <a:gd name="T30" fmla="*/ 2147483647 w 501"/>
                <a:gd name="T31" fmla="*/ 2147483647 h 677"/>
                <a:gd name="T32" fmla="*/ 2147483647 w 501"/>
                <a:gd name="T33" fmla="*/ 2147483647 h 677"/>
                <a:gd name="T34" fmla="*/ 2147483647 w 501"/>
                <a:gd name="T35" fmla="*/ 2147483647 h 677"/>
                <a:gd name="T36" fmla="*/ 2147483647 w 501"/>
                <a:gd name="T37" fmla="*/ 2147483647 h 677"/>
                <a:gd name="T38" fmla="*/ 2147483647 w 501"/>
                <a:gd name="T39" fmla="*/ 2147483647 h 677"/>
                <a:gd name="T40" fmla="*/ 2147483647 w 501"/>
                <a:gd name="T41" fmla="*/ 2147483647 h 677"/>
                <a:gd name="T42" fmla="*/ 2147483647 w 501"/>
                <a:gd name="T43" fmla="*/ 2147483647 h 677"/>
                <a:gd name="T44" fmla="*/ 2147483647 w 501"/>
                <a:gd name="T45" fmla="*/ 2147483647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 flipV="1">
              <a:off x="5724525" y="5619750"/>
              <a:ext cx="795338" cy="1074738"/>
            </a:xfrm>
            <a:custGeom>
              <a:avLst/>
              <a:gdLst>
                <a:gd name="T0" fmla="*/ 2147483647 w 501"/>
                <a:gd name="T1" fmla="*/ 2147483647 h 677"/>
                <a:gd name="T2" fmla="*/ 2147483647 w 501"/>
                <a:gd name="T3" fmla="*/ 2147483647 h 677"/>
                <a:gd name="T4" fmla="*/ 2147483647 w 501"/>
                <a:gd name="T5" fmla="*/ 2147483647 h 677"/>
                <a:gd name="T6" fmla="*/ 2147483647 w 501"/>
                <a:gd name="T7" fmla="*/ 2147483647 h 677"/>
                <a:gd name="T8" fmla="*/ 2147483647 w 501"/>
                <a:gd name="T9" fmla="*/ 2147483647 h 677"/>
                <a:gd name="T10" fmla="*/ 2147483647 w 501"/>
                <a:gd name="T11" fmla="*/ 2147483647 h 677"/>
                <a:gd name="T12" fmla="*/ 2147483647 w 501"/>
                <a:gd name="T13" fmla="*/ 2147483647 h 677"/>
                <a:gd name="T14" fmla="*/ 2147483647 w 501"/>
                <a:gd name="T15" fmla="*/ 2147483647 h 677"/>
                <a:gd name="T16" fmla="*/ 2147483647 w 501"/>
                <a:gd name="T17" fmla="*/ 2147483647 h 677"/>
                <a:gd name="T18" fmla="*/ 2147483647 w 501"/>
                <a:gd name="T19" fmla="*/ 2147483647 h 677"/>
                <a:gd name="T20" fmla="*/ 2147483647 w 501"/>
                <a:gd name="T21" fmla="*/ 2147483647 h 677"/>
                <a:gd name="T22" fmla="*/ 2147483647 w 501"/>
                <a:gd name="T23" fmla="*/ 2147483647 h 677"/>
                <a:gd name="T24" fmla="*/ 2147483647 w 501"/>
                <a:gd name="T25" fmla="*/ 2147483647 h 677"/>
                <a:gd name="T26" fmla="*/ 2147483647 w 501"/>
                <a:gd name="T27" fmla="*/ 2147483647 h 677"/>
                <a:gd name="T28" fmla="*/ 2147483647 w 501"/>
                <a:gd name="T29" fmla="*/ 2147483647 h 677"/>
                <a:gd name="T30" fmla="*/ 2147483647 w 501"/>
                <a:gd name="T31" fmla="*/ 2147483647 h 677"/>
                <a:gd name="T32" fmla="*/ 2147483647 w 501"/>
                <a:gd name="T33" fmla="*/ 2147483647 h 677"/>
                <a:gd name="T34" fmla="*/ 2147483647 w 501"/>
                <a:gd name="T35" fmla="*/ 2147483647 h 677"/>
                <a:gd name="T36" fmla="*/ 2147483647 w 501"/>
                <a:gd name="T37" fmla="*/ 2147483647 h 677"/>
                <a:gd name="T38" fmla="*/ 2147483647 w 501"/>
                <a:gd name="T39" fmla="*/ 2147483647 h 677"/>
                <a:gd name="T40" fmla="*/ 2147483647 w 501"/>
                <a:gd name="T41" fmla="*/ 2147483647 h 677"/>
                <a:gd name="T42" fmla="*/ 2147483647 w 501"/>
                <a:gd name="T43" fmla="*/ 2147483647 h 677"/>
                <a:gd name="T44" fmla="*/ 2147483647 w 501"/>
                <a:gd name="T45" fmla="*/ 2147483647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 flipV="1">
              <a:off x="5343525" y="5486400"/>
              <a:ext cx="795338" cy="1074738"/>
            </a:xfrm>
            <a:custGeom>
              <a:avLst/>
              <a:gdLst>
                <a:gd name="T0" fmla="*/ 2147483647 w 501"/>
                <a:gd name="T1" fmla="*/ 2147483647 h 677"/>
                <a:gd name="T2" fmla="*/ 2147483647 w 501"/>
                <a:gd name="T3" fmla="*/ 2147483647 h 677"/>
                <a:gd name="T4" fmla="*/ 2147483647 w 501"/>
                <a:gd name="T5" fmla="*/ 2147483647 h 677"/>
                <a:gd name="T6" fmla="*/ 2147483647 w 501"/>
                <a:gd name="T7" fmla="*/ 2147483647 h 677"/>
                <a:gd name="T8" fmla="*/ 2147483647 w 501"/>
                <a:gd name="T9" fmla="*/ 2147483647 h 677"/>
                <a:gd name="T10" fmla="*/ 2147483647 w 501"/>
                <a:gd name="T11" fmla="*/ 2147483647 h 677"/>
                <a:gd name="T12" fmla="*/ 2147483647 w 501"/>
                <a:gd name="T13" fmla="*/ 2147483647 h 677"/>
                <a:gd name="T14" fmla="*/ 2147483647 w 501"/>
                <a:gd name="T15" fmla="*/ 2147483647 h 677"/>
                <a:gd name="T16" fmla="*/ 2147483647 w 501"/>
                <a:gd name="T17" fmla="*/ 2147483647 h 677"/>
                <a:gd name="T18" fmla="*/ 2147483647 w 501"/>
                <a:gd name="T19" fmla="*/ 2147483647 h 677"/>
                <a:gd name="T20" fmla="*/ 2147483647 w 501"/>
                <a:gd name="T21" fmla="*/ 2147483647 h 677"/>
                <a:gd name="T22" fmla="*/ 2147483647 w 501"/>
                <a:gd name="T23" fmla="*/ 2147483647 h 677"/>
                <a:gd name="T24" fmla="*/ 2147483647 w 501"/>
                <a:gd name="T25" fmla="*/ 2147483647 h 677"/>
                <a:gd name="T26" fmla="*/ 2147483647 w 501"/>
                <a:gd name="T27" fmla="*/ 2147483647 h 677"/>
                <a:gd name="T28" fmla="*/ 2147483647 w 501"/>
                <a:gd name="T29" fmla="*/ 2147483647 h 677"/>
                <a:gd name="T30" fmla="*/ 2147483647 w 501"/>
                <a:gd name="T31" fmla="*/ 2147483647 h 677"/>
                <a:gd name="T32" fmla="*/ 2147483647 w 501"/>
                <a:gd name="T33" fmla="*/ 2147483647 h 677"/>
                <a:gd name="T34" fmla="*/ 2147483647 w 501"/>
                <a:gd name="T35" fmla="*/ 2147483647 h 677"/>
                <a:gd name="T36" fmla="*/ 2147483647 w 501"/>
                <a:gd name="T37" fmla="*/ 2147483647 h 677"/>
                <a:gd name="T38" fmla="*/ 2147483647 w 501"/>
                <a:gd name="T39" fmla="*/ 2147483647 h 677"/>
                <a:gd name="T40" fmla="*/ 2147483647 w 501"/>
                <a:gd name="T41" fmla="*/ 2147483647 h 677"/>
                <a:gd name="T42" fmla="*/ 2147483647 w 501"/>
                <a:gd name="T43" fmla="*/ 2147483647 h 677"/>
                <a:gd name="T44" fmla="*/ 2147483647 w 501"/>
                <a:gd name="T45" fmla="*/ 2147483647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 flipH="1" flipV="1">
              <a:off x="1524000" y="5619750"/>
              <a:ext cx="795338" cy="1074738"/>
            </a:xfrm>
            <a:custGeom>
              <a:avLst/>
              <a:gdLst>
                <a:gd name="T0" fmla="*/ 2147483647 w 501"/>
                <a:gd name="T1" fmla="*/ 2147483647 h 677"/>
                <a:gd name="T2" fmla="*/ 2147483647 w 501"/>
                <a:gd name="T3" fmla="*/ 2147483647 h 677"/>
                <a:gd name="T4" fmla="*/ 2147483647 w 501"/>
                <a:gd name="T5" fmla="*/ 2147483647 h 677"/>
                <a:gd name="T6" fmla="*/ 2147483647 w 501"/>
                <a:gd name="T7" fmla="*/ 2147483647 h 677"/>
                <a:gd name="T8" fmla="*/ 2147483647 w 501"/>
                <a:gd name="T9" fmla="*/ 2147483647 h 677"/>
                <a:gd name="T10" fmla="*/ 2147483647 w 501"/>
                <a:gd name="T11" fmla="*/ 2147483647 h 677"/>
                <a:gd name="T12" fmla="*/ 2147483647 w 501"/>
                <a:gd name="T13" fmla="*/ 2147483647 h 677"/>
                <a:gd name="T14" fmla="*/ 2147483647 w 501"/>
                <a:gd name="T15" fmla="*/ 2147483647 h 677"/>
                <a:gd name="T16" fmla="*/ 2147483647 w 501"/>
                <a:gd name="T17" fmla="*/ 2147483647 h 677"/>
                <a:gd name="T18" fmla="*/ 2147483647 w 501"/>
                <a:gd name="T19" fmla="*/ 2147483647 h 677"/>
                <a:gd name="T20" fmla="*/ 2147483647 w 501"/>
                <a:gd name="T21" fmla="*/ 2147483647 h 677"/>
                <a:gd name="T22" fmla="*/ 2147483647 w 501"/>
                <a:gd name="T23" fmla="*/ 2147483647 h 677"/>
                <a:gd name="T24" fmla="*/ 2147483647 w 501"/>
                <a:gd name="T25" fmla="*/ 2147483647 h 677"/>
                <a:gd name="T26" fmla="*/ 2147483647 w 501"/>
                <a:gd name="T27" fmla="*/ 2147483647 h 677"/>
                <a:gd name="T28" fmla="*/ 2147483647 w 501"/>
                <a:gd name="T29" fmla="*/ 2147483647 h 677"/>
                <a:gd name="T30" fmla="*/ 2147483647 w 501"/>
                <a:gd name="T31" fmla="*/ 2147483647 h 677"/>
                <a:gd name="T32" fmla="*/ 2147483647 w 501"/>
                <a:gd name="T33" fmla="*/ 2147483647 h 677"/>
                <a:gd name="T34" fmla="*/ 2147483647 w 501"/>
                <a:gd name="T35" fmla="*/ 2147483647 h 677"/>
                <a:gd name="T36" fmla="*/ 2147483647 w 501"/>
                <a:gd name="T37" fmla="*/ 2147483647 h 677"/>
                <a:gd name="T38" fmla="*/ 2147483647 w 501"/>
                <a:gd name="T39" fmla="*/ 2147483647 h 677"/>
                <a:gd name="T40" fmla="*/ 2147483647 w 501"/>
                <a:gd name="T41" fmla="*/ 2147483647 h 677"/>
                <a:gd name="T42" fmla="*/ 2147483647 w 501"/>
                <a:gd name="T43" fmla="*/ 2147483647 h 677"/>
                <a:gd name="T44" fmla="*/ 2147483647 w 501"/>
                <a:gd name="T45" fmla="*/ 2147483647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V="1">
              <a:off x="1981200" y="5181600"/>
              <a:ext cx="762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V="1">
              <a:off x="2133600" y="5410200"/>
              <a:ext cx="3048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4038600" y="2133600"/>
              <a:ext cx="1676400" cy="2667000"/>
            </a:xfrm>
            <a:prstGeom prst="rect">
              <a:avLst/>
            </a:prstGeom>
            <a:solidFill>
              <a:srgbClr val="0066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7086600" y="5791200"/>
              <a:ext cx="381000" cy="2286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7620000" y="5334000"/>
              <a:ext cx="381000" cy="6858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8153400" y="4800600"/>
              <a:ext cx="381000" cy="12192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7070725" y="6061075"/>
              <a:ext cx="1631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>
                  <a:latin typeface="Times New Roman" pitchFamily="18" charset="0"/>
                </a:rPr>
                <a:t>p</a:t>
              </a:r>
              <a:r>
                <a:rPr lang="en-US" baseline="-25000">
                  <a:latin typeface="Times New Roman" pitchFamily="18" charset="0"/>
                </a:rPr>
                <a:t>1    </a:t>
              </a:r>
              <a:r>
                <a:rPr lang="en-US">
                  <a:latin typeface="Times New Roman" pitchFamily="18" charset="0"/>
                </a:rPr>
                <a:t> p</a:t>
              </a:r>
              <a:r>
                <a:rPr lang="en-US" baseline="-25000">
                  <a:latin typeface="Times New Roman" pitchFamily="18" charset="0"/>
                </a:rPr>
                <a:t>2     </a:t>
              </a:r>
              <a:r>
                <a:rPr lang="en-US">
                  <a:latin typeface="Times New Roman" pitchFamily="18" charset="0"/>
                </a:rPr>
                <a:t> p</a:t>
              </a:r>
              <a:r>
                <a:rPr lang="en-US" baseline="-25000">
                  <a:latin typeface="Times New Roman" pitchFamily="18" charset="0"/>
                </a:rPr>
                <a:t>3</a:t>
              </a:r>
              <a:r>
                <a:rPr lang="en-US">
                  <a:latin typeface="Times New Roman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088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Эксперимент №</a:t>
            </a:r>
            <a:r>
              <a:rPr lang="en-US" dirty="0"/>
              <a:t>1</a:t>
            </a: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967126" y="1988840"/>
            <a:ext cx="7178675" cy="4560888"/>
            <a:chOff x="1524000" y="2133600"/>
            <a:chExt cx="7178675" cy="456088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2362200" y="2133600"/>
              <a:ext cx="1676400" cy="2667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 flipV="1">
              <a:off x="6215063" y="5467350"/>
              <a:ext cx="795337" cy="1074738"/>
            </a:xfrm>
            <a:custGeom>
              <a:avLst/>
              <a:gdLst>
                <a:gd name="T0" fmla="*/ 2147483647 w 501"/>
                <a:gd name="T1" fmla="*/ 2147483647 h 677"/>
                <a:gd name="T2" fmla="*/ 2147483647 w 501"/>
                <a:gd name="T3" fmla="*/ 2147483647 h 677"/>
                <a:gd name="T4" fmla="*/ 2147483647 w 501"/>
                <a:gd name="T5" fmla="*/ 2147483647 h 677"/>
                <a:gd name="T6" fmla="*/ 2147483647 w 501"/>
                <a:gd name="T7" fmla="*/ 2147483647 h 677"/>
                <a:gd name="T8" fmla="*/ 2147483647 w 501"/>
                <a:gd name="T9" fmla="*/ 2147483647 h 677"/>
                <a:gd name="T10" fmla="*/ 2147483647 w 501"/>
                <a:gd name="T11" fmla="*/ 2147483647 h 677"/>
                <a:gd name="T12" fmla="*/ 2147483647 w 501"/>
                <a:gd name="T13" fmla="*/ 2147483647 h 677"/>
                <a:gd name="T14" fmla="*/ 2147483647 w 501"/>
                <a:gd name="T15" fmla="*/ 2147483647 h 677"/>
                <a:gd name="T16" fmla="*/ 2147483647 w 501"/>
                <a:gd name="T17" fmla="*/ 2147483647 h 677"/>
                <a:gd name="T18" fmla="*/ 2147483647 w 501"/>
                <a:gd name="T19" fmla="*/ 2147483647 h 677"/>
                <a:gd name="T20" fmla="*/ 2147483647 w 501"/>
                <a:gd name="T21" fmla="*/ 2147483647 h 677"/>
                <a:gd name="T22" fmla="*/ 2147483647 w 501"/>
                <a:gd name="T23" fmla="*/ 2147483647 h 677"/>
                <a:gd name="T24" fmla="*/ 2147483647 w 501"/>
                <a:gd name="T25" fmla="*/ 2147483647 h 677"/>
                <a:gd name="T26" fmla="*/ 2147483647 w 501"/>
                <a:gd name="T27" fmla="*/ 2147483647 h 677"/>
                <a:gd name="T28" fmla="*/ 2147483647 w 501"/>
                <a:gd name="T29" fmla="*/ 2147483647 h 677"/>
                <a:gd name="T30" fmla="*/ 2147483647 w 501"/>
                <a:gd name="T31" fmla="*/ 2147483647 h 677"/>
                <a:gd name="T32" fmla="*/ 2147483647 w 501"/>
                <a:gd name="T33" fmla="*/ 2147483647 h 677"/>
                <a:gd name="T34" fmla="*/ 2147483647 w 501"/>
                <a:gd name="T35" fmla="*/ 2147483647 h 677"/>
                <a:gd name="T36" fmla="*/ 2147483647 w 501"/>
                <a:gd name="T37" fmla="*/ 2147483647 h 677"/>
                <a:gd name="T38" fmla="*/ 2147483647 w 501"/>
                <a:gd name="T39" fmla="*/ 2147483647 h 677"/>
                <a:gd name="T40" fmla="*/ 2147483647 w 501"/>
                <a:gd name="T41" fmla="*/ 2147483647 h 677"/>
                <a:gd name="T42" fmla="*/ 2147483647 w 501"/>
                <a:gd name="T43" fmla="*/ 2147483647 h 677"/>
                <a:gd name="T44" fmla="*/ 2147483647 w 501"/>
                <a:gd name="T45" fmla="*/ 2147483647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 flipV="1">
              <a:off x="5724525" y="5619750"/>
              <a:ext cx="795338" cy="1074738"/>
            </a:xfrm>
            <a:custGeom>
              <a:avLst/>
              <a:gdLst>
                <a:gd name="T0" fmla="*/ 2147483647 w 501"/>
                <a:gd name="T1" fmla="*/ 2147483647 h 677"/>
                <a:gd name="T2" fmla="*/ 2147483647 w 501"/>
                <a:gd name="T3" fmla="*/ 2147483647 h 677"/>
                <a:gd name="T4" fmla="*/ 2147483647 w 501"/>
                <a:gd name="T5" fmla="*/ 2147483647 h 677"/>
                <a:gd name="T6" fmla="*/ 2147483647 w 501"/>
                <a:gd name="T7" fmla="*/ 2147483647 h 677"/>
                <a:gd name="T8" fmla="*/ 2147483647 w 501"/>
                <a:gd name="T9" fmla="*/ 2147483647 h 677"/>
                <a:gd name="T10" fmla="*/ 2147483647 w 501"/>
                <a:gd name="T11" fmla="*/ 2147483647 h 677"/>
                <a:gd name="T12" fmla="*/ 2147483647 w 501"/>
                <a:gd name="T13" fmla="*/ 2147483647 h 677"/>
                <a:gd name="T14" fmla="*/ 2147483647 w 501"/>
                <a:gd name="T15" fmla="*/ 2147483647 h 677"/>
                <a:gd name="T16" fmla="*/ 2147483647 w 501"/>
                <a:gd name="T17" fmla="*/ 2147483647 h 677"/>
                <a:gd name="T18" fmla="*/ 2147483647 w 501"/>
                <a:gd name="T19" fmla="*/ 2147483647 h 677"/>
                <a:gd name="T20" fmla="*/ 2147483647 w 501"/>
                <a:gd name="T21" fmla="*/ 2147483647 h 677"/>
                <a:gd name="T22" fmla="*/ 2147483647 w 501"/>
                <a:gd name="T23" fmla="*/ 2147483647 h 677"/>
                <a:gd name="T24" fmla="*/ 2147483647 w 501"/>
                <a:gd name="T25" fmla="*/ 2147483647 h 677"/>
                <a:gd name="T26" fmla="*/ 2147483647 w 501"/>
                <a:gd name="T27" fmla="*/ 2147483647 h 677"/>
                <a:gd name="T28" fmla="*/ 2147483647 w 501"/>
                <a:gd name="T29" fmla="*/ 2147483647 h 677"/>
                <a:gd name="T30" fmla="*/ 2147483647 w 501"/>
                <a:gd name="T31" fmla="*/ 2147483647 h 677"/>
                <a:gd name="T32" fmla="*/ 2147483647 w 501"/>
                <a:gd name="T33" fmla="*/ 2147483647 h 677"/>
                <a:gd name="T34" fmla="*/ 2147483647 w 501"/>
                <a:gd name="T35" fmla="*/ 2147483647 h 677"/>
                <a:gd name="T36" fmla="*/ 2147483647 w 501"/>
                <a:gd name="T37" fmla="*/ 2147483647 h 677"/>
                <a:gd name="T38" fmla="*/ 2147483647 w 501"/>
                <a:gd name="T39" fmla="*/ 2147483647 h 677"/>
                <a:gd name="T40" fmla="*/ 2147483647 w 501"/>
                <a:gd name="T41" fmla="*/ 2147483647 h 677"/>
                <a:gd name="T42" fmla="*/ 2147483647 w 501"/>
                <a:gd name="T43" fmla="*/ 2147483647 h 677"/>
                <a:gd name="T44" fmla="*/ 2147483647 w 501"/>
                <a:gd name="T45" fmla="*/ 2147483647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 flipV="1">
              <a:off x="5343525" y="5486400"/>
              <a:ext cx="795338" cy="1074738"/>
            </a:xfrm>
            <a:custGeom>
              <a:avLst/>
              <a:gdLst>
                <a:gd name="T0" fmla="*/ 2147483647 w 501"/>
                <a:gd name="T1" fmla="*/ 2147483647 h 677"/>
                <a:gd name="T2" fmla="*/ 2147483647 w 501"/>
                <a:gd name="T3" fmla="*/ 2147483647 h 677"/>
                <a:gd name="T4" fmla="*/ 2147483647 w 501"/>
                <a:gd name="T5" fmla="*/ 2147483647 h 677"/>
                <a:gd name="T6" fmla="*/ 2147483647 w 501"/>
                <a:gd name="T7" fmla="*/ 2147483647 h 677"/>
                <a:gd name="T8" fmla="*/ 2147483647 w 501"/>
                <a:gd name="T9" fmla="*/ 2147483647 h 677"/>
                <a:gd name="T10" fmla="*/ 2147483647 w 501"/>
                <a:gd name="T11" fmla="*/ 2147483647 h 677"/>
                <a:gd name="T12" fmla="*/ 2147483647 w 501"/>
                <a:gd name="T13" fmla="*/ 2147483647 h 677"/>
                <a:gd name="T14" fmla="*/ 2147483647 w 501"/>
                <a:gd name="T15" fmla="*/ 2147483647 h 677"/>
                <a:gd name="T16" fmla="*/ 2147483647 w 501"/>
                <a:gd name="T17" fmla="*/ 2147483647 h 677"/>
                <a:gd name="T18" fmla="*/ 2147483647 w 501"/>
                <a:gd name="T19" fmla="*/ 2147483647 h 677"/>
                <a:gd name="T20" fmla="*/ 2147483647 w 501"/>
                <a:gd name="T21" fmla="*/ 2147483647 h 677"/>
                <a:gd name="T22" fmla="*/ 2147483647 w 501"/>
                <a:gd name="T23" fmla="*/ 2147483647 h 677"/>
                <a:gd name="T24" fmla="*/ 2147483647 w 501"/>
                <a:gd name="T25" fmla="*/ 2147483647 h 677"/>
                <a:gd name="T26" fmla="*/ 2147483647 w 501"/>
                <a:gd name="T27" fmla="*/ 2147483647 h 677"/>
                <a:gd name="T28" fmla="*/ 2147483647 w 501"/>
                <a:gd name="T29" fmla="*/ 2147483647 h 677"/>
                <a:gd name="T30" fmla="*/ 2147483647 w 501"/>
                <a:gd name="T31" fmla="*/ 2147483647 h 677"/>
                <a:gd name="T32" fmla="*/ 2147483647 w 501"/>
                <a:gd name="T33" fmla="*/ 2147483647 h 677"/>
                <a:gd name="T34" fmla="*/ 2147483647 w 501"/>
                <a:gd name="T35" fmla="*/ 2147483647 h 677"/>
                <a:gd name="T36" fmla="*/ 2147483647 w 501"/>
                <a:gd name="T37" fmla="*/ 2147483647 h 677"/>
                <a:gd name="T38" fmla="*/ 2147483647 w 501"/>
                <a:gd name="T39" fmla="*/ 2147483647 h 677"/>
                <a:gd name="T40" fmla="*/ 2147483647 w 501"/>
                <a:gd name="T41" fmla="*/ 2147483647 h 677"/>
                <a:gd name="T42" fmla="*/ 2147483647 w 501"/>
                <a:gd name="T43" fmla="*/ 2147483647 h 677"/>
                <a:gd name="T44" fmla="*/ 2147483647 w 501"/>
                <a:gd name="T45" fmla="*/ 2147483647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 flipH="1" flipV="1">
              <a:off x="1524000" y="5619750"/>
              <a:ext cx="795338" cy="1074738"/>
            </a:xfrm>
            <a:custGeom>
              <a:avLst/>
              <a:gdLst>
                <a:gd name="T0" fmla="*/ 2147483647 w 501"/>
                <a:gd name="T1" fmla="*/ 2147483647 h 677"/>
                <a:gd name="T2" fmla="*/ 2147483647 w 501"/>
                <a:gd name="T3" fmla="*/ 2147483647 h 677"/>
                <a:gd name="T4" fmla="*/ 2147483647 w 501"/>
                <a:gd name="T5" fmla="*/ 2147483647 h 677"/>
                <a:gd name="T6" fmla="*/ 2147483647 w 501"/>
                <a:gd name="T7" fmla="*/ 2147483647 h 677"/>
                <a:gd name="T8" fmla="*/ 2147483647 w 501"/>
                <a:gd name="T9" fmla="*/ 2147483647 h 677"/>
                <a:gd name="T10" fmla="*/ 2147483647 w 501"/>
                <a:gd name="T11" fmla="*/ 2147483647 h 677"/>
                <a:gd name="T12" fmla="*/ 2147483647 w 501"/>
                <a:gd name="T13" fmla="*/ 2147483647 h 677"/>
                <a:gd name="T14" fmla="*/ 2147483647 w 501"/>
                <a:gd name="T15" fmla="*/ 2147483647 h 677"/>
                <a:gd name="T16" fmla="*/ 2147483647 w 501"/>
                <a:gd name="T17" fmla="*/ 2147483647 h 677"/>
                <a:gd name="T18" fmla="*/ 2147483647 w 501"/>
                <a:gd name="T19" fmla="*/ 2147483647 h 677"/>
                <a:gd name="T20" fmla="*/ 2147483647 w 501"/>
                <a:gd name="T21" fmla="*/ 2147483647 h 677"/>
                <a:gd name="T22" fmla="*/ 2147483647 w 501"/>
                <a:gd name="T23" fmla="*/ 2147483647 h 677"/>
                <a:gd name="T24" fmla="*/ 2147483647 w 501"/>
                <a:gd name="T25" fmla="*/ 2147483647 h 677"/>
                <a:gd name="T26" fmla="*/ 2147483647 w 501"/>
                <a:gd name="T27" fmla="*/ 2147483647 h 677"/>
                <a:gd name="T28" fmla="*/ 2147483647 w 501"/>
                <a:gd name="T29" fmla="*/ 2147483647 h 677"/>
                <a:gd name="T30" fmla="*/ 2147483647 w 501"/>
                <a:gd name="T31" fmla="*/ 2147483647 h 677"/>
                <a:gd name="T32" fmla="*/ 2147483647 w 501"/>
                <a:gd name="T33" fmla="*/ 2147483647 h 677"/>
                <a:gd name="T34" fmla="*/ 2147483647 w 501"/>
                <a:gd name="T35" fmla="*/ 2147483647 h 677"/>
                <a:gd name="T36" fmla="*/ 2147483647 w 501"/>
                <a:gd name="T37" fmla="*/ 2147483647 h 677"/>
                <a:gd name="T38" fmla="*/ 2147483647 w 501"/>
                <a:gd name="T39" fmla="*/ 2147483647 h 677"/>
                <a:gd name="T40" fmla="*/ 2147483647 w 501"/>
                <a:gd name="T41" fmla="*/ 2147483647 h 677"/>
                <a:gd name="T42" fmla="*/ 2147483647 w 501"/>
                <a:gd name="T43" fmla="*/ 2147483647 h 677"/>
                <a:gd name="T44" fmla="*/ 2147483647 w 501"/>
                <a:gd name="T45" fmla="*/ 2147483647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V="1">
              <a:off x="1981200" y="5181600"/>
              <a:ext cx="762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V="1">
              <a:off x="2286000" y="5638800"/>
              <a:ext cx="4572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2133600" y="5410200"/>
              <a:ext cx="3048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4038600" y="2133600"/>
              <a:ext cx="1676400" cy="2667000"/>
            </a:xfrm>
            <a:prstGeom prst="rect">
              <a:avLst/>
            </a:prstGeom>
            <a:solidFill>
              <a:srgbClr val="00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7086600" y="5791200"/>
              <a:ext cx="381000" cy="2286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7620000" y="5029200"/>
              <a:ext cx="381000" cy="9906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8153400" y="4800600"/>
              <a:ext cx="381000" cy="12192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7070725" y="6061075"/>
              <a:ext cx="1631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>
                  <a:latin typeface="Times New Roman" pitchFamily="18" charset="0"/>
                </a:rPr>
                <a:t>p</a:t>
              </a:r>
              <a:r>
                <a:rPr lang="en-US" baseline="-25000">
                  <a:latin typeface="Times New Roman" pitchFamily="18" charset="0"/>
                </a:rPr>
                <a:t>1    </a:t>
              </a:r>
              <a:r>
                <a:rPr lang="en-US">
                  <a:latin typeface="Times New Roman" pitchFamily="18" charset="0"/>
                </a:rPr>
                <a:t> p</a:t>
              </a:r>
              <a:r>
                <a:rPr lang="en-US" baseline="-25000">
                  <a:latin typeface="Times New Roman" pitchFamily="18" charset="0"/>
                </a:rPr>
                <a:t>2     </a:t>
              </a:r>
              <a:r>
                <a:rPr lang="en-US">
                  <a:latin typeface="Times New Roman" pitchFamily="18" charset="0"/>
                </a:rPr>
                <a:t> p</a:t>
              </a:r>
              <a:r>
                <a:rPr lang="en-US" baseline="-25000">
                  <a:latin typeface="Times New Roman" pitchFamily="18" charset="0"/>
                </a:rPr>
                <a:t>3</a:t>
              </a:r>
              <a:r>
                <a:rPr lang="en-US">
                  <a:latin typeface="Times New Roman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335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Эксперимент </a:t>
            </a:r>
            <a:r>
              <a:rPr lang="ru-RU" smtClean="0"/>
              <a:t>№</a:t>
            </a:r>
            <a:r>
              <a:rPr lang="en-US" smtClean="0"/>
              <a:t>1</a:t>
            </a: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747257" y="2132856"/>
            <a:ext cx="7618413" cy="4560888"/>
            <a:chOff x="1524000" y="2133600"/>
            <a:chExt cx="7618413" cy="456088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2362200" y="2133600"/>
              <a:ext cx="1676400" cy="2667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 flipV="1">
              <a:off x="6215063" y="5467350"/>
              <a:ext cx="795337" cy="1074738"/>
            </a:xfrm>
            <a:custGeom>
              <a:avLst/>
              <a:gdLst>
                <a:gd name="T0" fmla="*/ 2147483647 w 501"/>
                <a:gd name="T1" fmla="*/ 2147483647 h 677"/>
                <a:gd name="T2" fmla="*/ 2147483647 w 501"/>
                <a:gd name="T3" fmla="*/ 2147483647 h 677"/>
                <a:gd name="T4" fmla="*/ 2147483647 w 501"/>
                <a:gd name="T5" fmla="*/ 2147483647 h 677"/>
                <a:gd name="T6" fmla="*/ 2147483647 w 501"/>
                <a:gd name="T7" fmla="*/ 2147483647 h 677"/>
                <a:gd name="T8" fmla="*/ 2147483647 w 501"/>
                <a:gd name="T9" fmla="*/ 2147483647 h 677"/>
                <a:gd name="T10" fmla="*/ 2147483647 w 501"/>
                <a:gd name="T11" fmla="*/ 2147483647 h 677"/>
                <a:gd name="T12" fmla="*/ 2147483647 w 501"/>
                <a:gd name="T13" fmla="*/ 2147483647 h 677"/>
                <a:gd name="T14" fmla="*/ 2147483647 w 501"/>
                <a:gd name="T15" fmla="*/ 2147483647 h 677"/>
                <a:gd name="T16" fmla="*/ 2147483647 w 501"/>
                <a:gd name="T17" fmla="*/ 2147483647 h 677"/>
                <a:gd name="T18" fmla="*/ 2147483647 w 501"/>
                <a:gd name="T19" fmla="*/ 2147483647 h 677"/>
                <a:gd name="T20" fmla="*/ 2147483647 w 501"/>
                <a:gd name="T21" fmla="*/ 2147483647 h 677"/>
                <a:gd name="T22" fmla="*/ 2147483647 w 501"/>
                <a:gd name="T23" fmla="*/ 2147483647 h 677"/>
                <a:gd name="T24" fmla="*/ 2147483647 w 501"/>
                <a:gd name="T25" fmla="*/ 2147483647 h 677"/>
                <a:gd name="T26" fmla="*/ 2147483647 w 501"/>
                <a:gd name="T27" fmla="*/ 2147483647 h 677"/>
                <a:gd name="T28" fmla="*/ 2147483647 w 501"/>
                <a:gd name="T29" fmla="*/ 2147483647 h 677"/>
                <a:gd name="T30" fmla="*/ 2147483647 w 501"/>
                <a:gd name="T31" fmla="*/ 2147483647 h 677"/>
                <a:gd name="T32" fmla="*/ 2147483647 w 501"/>
                <a:gd name="T33" fmla="*/ 2147483647 h 677"/>
                <a:gd name="T34" fmla="*/ 2147483647 w 501"/>
                <a:gd name="T35" fmla="*/ 2147483647 h 677"/>
                <a:gd name="T36" fmla="*/ 2147483647 w 501"/>
                <a:gd name="T37" fmla="*/ 2147483647 h 677"/>
                <a:gd name="T38" fmla="*/ 2147483647 w 501"/>
                <a:gd name="T39" fmla="*/ 2147483647 h 677"/>
                <a:gd name="T40" fmla="*/ 2147483647 w 501"/>
                <a:gd name="T41" fmla="*/ 2147483647 h 677"/>
                <a:gd name="T42" fmla="*/ 2147483647 w 501"/>
                <a:gd name="T43" fmla="*/ 2147483647 h 677"/>
                <a:gd name="T44" fmla="*/ 2147483647 w 501"/>
                <a:gd name="T45" fmla="*/ 2147483647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 flipV="1">
              <a:off x="5724525" y="5619750"/>
              <a:ext cx="795338" cy="1074738"/>
            </a:xfrm>
            <a:custGeom>
              <a:avLst/>
              <a:gdLst>
                <a:gd name="T0" fmla="*/ 2147483647 w 501"/>
                <a:gd name="T1" fmla="*/ 2147483647 h 677"/>
                <a:gd name="T2" fmla="*/ 2147483647 w 501"/>
                <a:gd name="T3" fmla="*/ 2147483647 h 677"/>
                <a:gd name="T4" fmla="*/ 2147483647 w 501"/>
                <a:gd name="T5" fmla="*/ 2147483647 h 677"/>
                <a:gd name="T6" fmla="*/ 2147483647 w 501"/>
                <a:gd name="T7" fmla="*/ 2147483647 h 677"/>
                <a:gd name="T8" fmla="*/ 2147483647 w 501"/>
                <a:gd name="T9" fmla="*/ 2147483647 h 677"/>
                <a:gd name="T10" fmla="*/ 2147483647 w 501"/>
                <a:gd name="T11" fmla="*/ 2147483647 h 677"/>
                <a:gd name="T12" fmla="*/ 2147483647 w 501"/>
                <a:gd name="T13" fmla="*/ 2147483647 h 677"/>
                <a:gd name="T14" fmla="*/ 2147483647 w 501"/>
                <a:gd name="T15" fmla="*/ 2147483647 h 677"/>
                <a:gd name="T16" fmla="*/ 2147483647 w 501"/>
                <a:gd name="T17" fmla="*/ 2147483647 h 677"/>
                <a:gd name="T18" fmla="*/ 2147483647 w 501"/>
                <a:gd name="T19" fmla="*/ 2147483647 h 677"/>
                <a:gd name="T20" fmla="*/ 2147483647 w 501"/>
                <a:gd name="T21" fmla="*/ 2147483647 h 677"/>
                <a:gd name="T22" fmla="*/ 2147483647 w 501"/>
                <a:gd name="T23" fmla="*/ 2147483647 h 677"/>
                <a:gd name="T24" fmla="*/ 2147483647 w 501"/>
                <a:gd name="T25" fmla="*/ 2147483647 h 677"/>
                <a:gd name="T26" fmla="*/ 2147483647 w 501"/>
                <a:gd name="T27" fmla="*/ 2147483647 h 677"/>
                <a:gd name="T28" fmla="*/ 2147483647 w 501"/>
                <a:gd name="T29" fmla="*/ 2147483647 h 677"/>
                <a:gd name="T30" fmla="*/ 2147483647 w 501"/>
                <a:gd name="T31" fmla="*/ 2147483647 h 677"/>
                <a:gd name="T32" fmla="*/ 2147483647 w 501"/>
                <a:gd name="T33" fmla="*/ 2147483647 h 677"/>
                <a:gd name="T34" fmla="*/ 2147483647 w 501"/>
                <a:gd name="T35" fmla="*/ 2147483647 h 677"/>
                <a:gd name="T36" fmla="*/ 2147483647 w 501"/>
                <a:gd name="T37" fmla="*/ 2147483647 h 677"/>
                <a:gd name="T38" fmla="*/ 2147483647 w 501"/>
                <a:gd name="T39" fmla="*/ 2147483647 h 677"/>
                <a:gd name="T40" fmla="*/ 2147483647 w 501"/>
                <a:gd name="T41" fmla="*/ 2147483647 h 677"/>
                <a:gd name="T42" fmla="*/ 2147483647 w 501"/>
                <a:gd name="T43" fmla="*/ 2147483647 h 677"/>
                <a:gd name="T44" fmla="*/ 2147483647 w 501"/>
                <a:gd name="T45" fmla="*/ 2147483647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 flipV="1">
              <a:off x="5343525" y="5486400"/>
              <a:ext cx="795338" cy="1074738"/>
            </a:xfrm>
            <a:custGeom>
              <a:avLst/>
              <a:gdLst>
                <a:gd name="T0" fmla="*/ 2147483647 w 501"/>
                <a:gd name="T1" fmla="*/ 2147483647 h 677"/>
                <a:gd name="T2" fmla="*/ 2147483647 w 501"/>
                <a:gd name="T3" fmla="*/ 2147483647 h 677"/>
                <a:gd name="T4" fmla="*/ 2147483647 w 501"/>
                <a:gd name="T5" fmla="*/ 2147483647 h 677"/>
                <a:gd name="T6" fmla="*/ 2147483647 w 501"/>
                <a:gd name="T7" fmla="*/ 2147483647 h 677"/>
                <a:gd name="T8" fmla="*/ 2147483647 w 501"/>
                <a:gd name="T9" fmla="*/ 2147483647 h 677"/>
                <a:gd name="T10" fmla="*/ 2147483647 w 501"/>
                <a:gd name="T11" fmla="*/ 2147483647 h 677"/>
                <a:gd name="T12" fmla="*/ 2147483647 w 501"/>
                <a:gd name="T13" fmla="*/ 2147483647 h 677"/>
                <a:gd name="T14" fmla="*/ 2147483647 w 501"/>
                <a:gd name="T15" fmla="*/ 2147483647 h 677"/>
                <a:gd name="T16" fmla="*/ 2147483647 w 501"/>
                <a:gd name="T17" fmla="*/ 2147483647 h 677"/>
                <a:gd name="T18" fmla="*/ 2147483647 w 501"/>
                <a:gd name="T19" fmla="*/ 2147483647 h 677"/>
                <a:gd name="T20" fmla="*/ 2147483647 w 501"/>
                <a:gd name="T21" fmla="*/ 2147483647 h 677"/>
                <a:gd name="T22" fmla="*/ 2147483647 w 501"/>
                <a:gd name="T23" fmla="*/ 2147483647 h 677"/>
                <a:gd name="T24" fmla="*/ 2147483647 w 501"/>
                <a:gd name="T25" fmla="*/ 2147483647 h 677"/>
                <a:gd name="T26" fmla="*/ 2147483647 w 501"/>
                <a:gd name="T27" fmla="*/ 2147483647 h 677"/>
                <a:gd name="T28" fmla="*/ 2147483647 w 501"/>
                <a:gd name="T29" fmla="*/ 2147483647 h 677"/>
                <a:gd name="T30" fmla="*/ 2147483647 w 501"/>
                <a:gd name="T31" fmla="*/ 2147483647 h 677"/>
                <a:gd name="T32" fmla="*/ 2147483647 w 501"/>
                <a:gd name="T33" fmla="*/ 2147483647 h 677"/>
                <a:gd name="T34" fmla="*/ 2147483647 w 501"/>
                <a:gd name="T35" fmla="*/ 2147483647 h 677"/>
                <a:gd name="T36" fmla="*/ 2147483647 w 501"/>
                <a:gd name="T37" fmla="*/ 2147483647 h 677"/>
                <a:gd name="T38" fmla="*/ 2147483647 w 501"/>
                <a:gd name="T39" fmla="*/ 2147483647 h 677"/>
                <a:gd name="T40" fmla="*/ 2147483647 w 501"/>
                <a:gd name="T41" fmla="*/ 2147483647 h 677"/>
                <a:gd name="T42" fmla="*/ 2147483647 w 501"/>
                <a:gd name="T43" fmla="*/ 2147483647 h 677"/>
                <a:gd name="T44" fmla="*/ 2147483647 w 501"/>
                <a:gd name="T45" fmla="*/ 2147483647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 flipH="1" flipV="1">
              <a:off x="1524000" y="5619750"/>
              <a:ext cx="795338" cy="1074738"/>
            </a:xfrm>
            <a:custGeom>
              <a:avLst/>
              <a:gdLst>
                <a:gd name="T0" fmla="*/ 2147483647 w 501"/>
                <a:gd name="T1" fmla="*/ 2147483647 h 677"/>
                <a:gd name="T2" fmla="*/ 2147483647 w 501"/>
                <a:gd name="T3" fmla="*/ 2147483647 h 677"/>
                <a:gd name="T4" fmla="*/ 2147483647 w 501"/>
                <a:gd name="T5" fmla="*/ 2147483647 h 677"/>
                <a:gd name="T6" fmla="*/ 2147483647 w 501"/>
                <a:gd name="T7" fmla="*/ 2147483647 h 677"/>
                <a:gd name="T8" fmla="*/ 2147483647 w 501"/>
                <a:gd name="T9" fmla="*/ 2147483647 h 677"/>
                <a:gd name="T10" fmla="*/ 2147483647 w 501"/>
                <a:gd name="T11" fmla="*/ 2147483647 h 677"/>
                <a:gd name="T12" fmla="*/ 2147483647 w 501"/>
                <a:gd name="T13" fmla="*/ 2147483647 h 677"/>
                <a:gd name="T14" fmla="*/ 2147483647 w 501"/>
                <a:gd name="T15" fmla="*/ 2147483647 h 677"/>
                <a:gd name="T16" fmla="*/ 2147483647 w 501"/>
                <a:gd name="T17" fmla="*/ 2147483647 h 677"/>
                <a:gd name="T18" fmla="*/ 2147483647 w 501"/>
                <a:gd name="T19" fmla="*/ 2147483647 h 677"/>
                <a:gd name="T20" fmla="*/ 2147483647 w 501"/>
                <a:gd name="T21" fmla="*/ 2147483647 h 677"/>
                <a:gd name="T22" fmla="*/ 2147483647 w 501"/>
                <a:gd name="T23" fmla="*/ 2147483647 h 677"/>
                <a:gd name="T24" fmla="*/ 2147483647 w 501"/>
                <a:gd name="T25" fmla="*/ 2147483647 h 677"/>
                <a:gd name="T26" fmla="*/ 2147483647 w 501"/>
                <a:gd name="T27" fmla="*/ 2147483647 h 677"/>
                <a:gd name="T28" fmla="*/ 2147483647 w 501"/>
                <a:gd name="T29" fmla="*/ 2147483647 h 677"/>
                <a:gd name="T30" fmla="*/ 2147483647 w 501"/>
                <a:gd name="T31" fmla="*/ 2147483647 h 677"/>
                <a:gd name="T32" fmla="*/ 2147483647 w 501"/>
                <a:gd name="T33" fmla="*/ 2147483647 h 677"/>
                <a:gd name="T34" fmla="*/ 2147483647 w 501"/>
                <a:gd name="T35" fmla="*/ 2147483647 h 677"/>
                <a:gd name="T36" fmla="*/ 2147483647 w 501"/>
                <a:gd name="T37" fmla="*/ 2147483647 h 677"/>
                <a:gd name="T38" fmla="*/ 2147483647 w 501"/>
                <a:gd name="T39" fmla="*/ 2147483647 h 677"/>
                <a:gd name="T40" fmla="*/ 2147483647 w 501"/>
                <a:gd name="T41" fmla="*/ 2147483647 h 677"/>
                <a:gd name="T42" fmla="*/ 2147483647 w 501"/>
                <a:gd name="T43" fmla="*/ 2147483647 h 677"/>
                <a:gd name="T44" fmla="*/ 2147483647 w 501"/>
                <a:gd name="T45" fmla="*/ 2147483647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V="1">
              <a:off x="1981200" y="5181600"/>
              <a:ext cx="762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V="1">
              <a:off x="2286000" y="5638800"/>
              <a:ext cx="4572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2133600" y="5410200"/>
              <a:ext cx="3048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4038600" y="2133600"/>
              <a:ext cx="1676400" cy="2667000"/>
            </a:xfrm>
            <a:prstGeom prst="rect">
              <a:avLst/>
            </a:prstGeom>
            <a:solidFill>
              <a:srgbClr val="00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7086600" y="5791200"/>
              <a:ext cx="381000" cy="2286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7620000" y="4724400"/>
              <a:ext cx="381000" cy="12954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8153400" y="4800600"/>
              <a:ext cx="381000" cy="12192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7070725" y="6061075"/>
              <a:ext cx="1631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>
                  <a:latin typeface="Times New Roman" pitchFamily="18" charset="0"/>
                </a:rPr>
                <a:t>p</a:t>
              </a:r>
              <a:r>
                <a:rPr lang="en-US" baseline="-25000">
                  <a:latin typeface="Times New Roman" pitchFamily="18" charset="0"/>
                </a:rPr>
                <a:t>1    </a:t>
              </a:r>
              <a:r>
                <a:rPr lang="en-US">
                  <a:latin typeface="Times New Roman" pitchFamily="18" charset="0"/>
                </a:rPr>
                <a:t> p</a:t>
              </a:r>
              <a:r>
                <a:rPr lang="en-US" baseline="-25000">
                  <a:latin typeface="Times New Roman" pitchFamily="18" charset="0"/>
                </a:rPr>
                <a:t>2     </a:t>
              </a:r>
              <a:r>
                <a:rPr lang="en-US">
                  <a:latin typeface="Times New Roman" pitchFamily="18" charset="0"/>
                </a:rPr>
                <a:t> p</a:t>
              </a:r>
              <a:r>
                <a:rPr lang="en-US" baseline="-25000">
                  <a:latin typeface="Times New Roman" pitchFamily="18" charset="0"/>
                </a:rPr>
                <a:t>3</a:t>
              </a:r>
              <a:r>
                <a:rPr lang="en-US">
                  <a:latin typeface="Times New Roman" pitchFamily="18" charset="0"/>
                </a:rPr>
                <a:t> </a:t>
              </a:r>
            </a:p>
          </p:txBody>
        </p:sp>
        <p:grpSp>
          <p:nvGrpSpPr>
            <p:cNvPr id="18" name="Group 26"/>
            <p:cNvGrpSpPr>
              <a:grpSpLocks/>
            </p:cNvGrpSpPr>
            <p:nvPr/>
          </p:nvGrpSpPr>
          <p:grpSpPr bwMode="auto">
            <a:xfrm>
              <a:off x="6629400" y="2362200"/>
              <a:ext cx="2513013" cy="1752600"/>
              <a:chOff x="4176" y="1488"/>
              <a:chExt cx="1583" cy="1104"/>
            </a:xfrm>
          </p:grpSpPr>
          <p:sp>
            <p:nvSpPr>
              <p:cNvPr id="19" name="Text Box 27"/>
              <p:cNvSpPr txBox="1">
                <a:spLocks noChangeArrowheads="1"/>
              </p:cNvSpPr>
              <p:nvPr/>
            </p:nvSpPr>
            <p:spPr bwMode="auto">
              <a:xfrm>
                <a:off x="4176" y="1488"/>
                <a:ext cx="1583" cy="7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ru-RU">
                    <a:solidFill>
                      <a:schemeClr val="accent2"/>
                    </a:solidFill>
                    <a:latin typeface="Times New Roman" pitchFamily="18" charset="0"/>
                  </a:rPr>
                  <a:t>Основные цвета, необходимые для сопоставления</a:t>
                </a:r>
                <a:endParaRPr lang="en-US">
                  <a:solidFill>
                    <a:schemeClr val="accent2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0" name="Line 28"/>
              <p:cNvSpPr>
                <a:spLocks noChangeShapeType="1"/>
              </p:cNvSpPr>
              <p:nvPr/>
            </p:nvSpPr>
            <p:spPr bwMode="auto">
              <a:xfrm>
                <a:off x="4896" y="2208"/>
                <a:ext cx="0" cy="384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24754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Эксперимент </a:t>
            </a:r>
            <a:r>
              <a:rPr lang="ru-RU" dirty="0" smtClean="0"/>
              <a:t>№2</a:t>
            </a: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1524000" y="2133600"/>
            <a:ext cx="5486400" cy="4560888"/>
            <a:chOff x="1524000" y="2133600"/>
            <a:chExt cx="5486400" cy="456088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2362200" y="2133600"/>
              <a:ext cx="1676400" cy="2667000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 flipV="1">
              <a:off x="6215063" y="5467350"/>
              <a:ext cx="795337" cy="1074738"/>
            </a:xfrm>
            <a:custGeom>
              <a:avLst/>
              <a:gdLst>
                <a:gd name="T0" fmla="*/ 2147483647 w 501"/>
                <a:gd name="T1" fmla="*/ 2147483647 h 677"/>
                <a:gd name="T2" fmla="*/ 2147483647 w 501"/>
                <a:gd name="T3" fmla="*/ 2147483647 h 677"/>
                <a:gd name="T4" fmla="*/ 2147483647 w 501"/>
                <a:gd name="T5" fmla="*/ 2147483647 h 677"/>
                <a:gd name="T6" fmla="*/ 2147483647 w 501"/>
                <a:gd name="T7" fmla="*/ 2147483647 h 677"/>
                <a:gd name="T8" fmla="*/ 2147483647 w 501"/>
                <a:gd name="T9" fmla="*/ 2147483647 h 677"/>
                <a:gd name="T10" fmla="*/ 2147483647 w 501"/>
                <a:gd name="T11" fmla="*/ 2147483647 h 677"/>
                <a:gd name="T12" fmla="*/ 2147483647 w 501"/>
                <a:gd name="T13" fmla="*/ 2147483647 h 677"/>
                <a:gd name="T14" fmla="*/ 2147483647 w 501"/>
                <a:gd name="T15" fmla="*/ 2147483647 h 677"/>
                <a:gd name="T16" fmla="*/ 2147483647 w 501"/>
                <a:gd name="T17" fmla="*/ 2147483647 h 677"/>
                <a:gd name="T18" fmla="*/ 2147483647 w 501"/>
                <a:gd name="T19" fmla="*/ 2147483647 h 677"/>
                <a:gd name="T20" fmla="*/ 2147483647 w 501"/>
                <a:gd name="T21" fmla="*/ 2147483647 h 677"/>
                <a:gd name="T22" fmla="*/ 2147483647 w 501"/>
                <a:gd name="T23" fmla="*/ 2147483647 h 677"/>
                <a:gd name="T24" fmla="*/ 2147483647 w 501"/>
                <a:gd name="T25" fmla="*/ 2147483647 h 677"/>
                <a:gd name="T26" fmla="*/ 2147483647 w 501"/>
                <a:gd name="T27" fmla="*/ 2147483647 h 677"/>
                <a:gd name="T28" fmla="*/ 2147483647 w 501"/>
                <a:gd name="T29" fmla="*/ 2147483647 h 677"/>
                <a:gd name="T30" fmla="*/ 2147483647 w 501"/>
                <a:gd name="T31" fmla="*/ 2147483647 h 677"/>
                <a:gd name="T32" fmla="*/ 2147483647 w 501"/>
                <a:gd name="T33" fmla="*/ 2147483647 h 677"/>
                <a:gd name="T34" fmla="*/ 2147483647 w 501"/>
                <a:gd name="T35" fmla="*/ 2147483647 h 677"/>
                <a:gd name="T36" fmla="*/ 2147483647 w 501"/>
                <a:gd name="T37" fmla="*/ 2147483647 h 677"/>
                <a:gd name="T38" fmla="*/ 2147483647 w 501"/>
                <a:gd name="T39" fmla="*/ 2147483647 h 677"/>
                <a:gd name="T40" fmla="*/ 2147483647 w 501"/>
                <a:gd name="T41" fmla="*/ 2147483647 h 677"/>
                <a:gd name="T42" fmla="*/ 2147483647 w 501"/>
                <a:gd name="T43" fmla="*/ 2147483647 h 677"/>
                <a:gd name="T44" fmla="*/ 2147483647 w 501"/>
                <a:gd name="T45" fmla="*/ 2147483647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 flipV="1">
              <a:off x="5724525" y="5619750"/>
              <a:ext cx="795338" cy="1074738"/>
            </a:xfrm>
            <a:custGeom>
              <a:avLst/>
              <a:gdLst>
                <a:gd name="T0" fmla="*/ 2147483647 w 501"/>
                <a:gd name="T1" fmla="*/ 2147483647 h 677"/>
                <a:gd name="T2" fmla="*/ 2147483647 w 501"/>
                <a:gd name="T3" fmla="*/ 2147483647 h 677"/>
                <a:gd name="T4" fmla="*/ 2147483647 w 501"/>
                <a:gd name="T5" fmla="*/ 2147483647 h 677"/>
                <a:gd name="T6" fmla="*/ 2147483647 w 501"/>
                <a:gd name="T7" fmla="*/ 2147483647 h 677"/>
                <a:gd name="T8" fmla="*/ 2147483647 w 501"/>
                <a:gd name="T9" fmla="*/ 2147483647 h 677"/>
                <a:gd name="T10" fmla="*/ 2147483647 w 501"/>
                <a:gd name="T11" fmla="*/ 2147483647 h 677"/>
                <a:gd name="T12" fmla="*/ 2147483647 w 501"/>
                <a:gd name="T13" fmla="*/ 2147483647 h 677"/>
                <a:gd name="T14" fmla="*/ 2147483647 w 501"/>
                <a:gd name="T15" fmla="*/ 2147483647 h 677"/>
                <a:gd name="T16" fmla="*/ 2147483647 w 501"/>
                <a:gd name="T17" fmla="*/ 2147483647 h 677"/>
                <a:gd name="T18" fmla="*/ 2147483647 w 501"/>
                <a:gd name="T19" fmla="*/ 2147483647 h 677"/>
                <a:gd name="T20" fmla="*/ 2147483647 w 501"/>
                <a:gd name="T21" fmla="*/ 2147483647 h 677"/>
                <a:gd name="T22" fmla="*/ 2147483647 w 501"/>
                <a:gd name="T23" fmla="*/ 2147483647 h 677"/>
                <a:gd name="T24" fmla="*/ 2147483647 w 501"/>
                <a:gd name="T25" fmla="*/ 2147483647 h 677"/>
                <a:gd name="T26" fmla="*/ 2147483647 w 501"/>
                <a:gd name="T27" fmla="*/ 2147483647 h 677"/>
                <a:gd name="T28" fmla="*/ 2147483647 w 501"/>
                <a:gd name="T29" fmla="*/ 2147483647 h 677"/>
                <a:gd name="T30" fmla="*/ 2147483647 w 501"/>
                <a:gd name="T31" fmla="*/ 2147483647 h 677"/>
                <a:gd name="T32" fmla="*/ 2147483647 w 501"/>
                <a:gd name="T33" fmla="*/ 2147483647 h 677"/>
                <a:gd name="T34" fmla="*/ 2147483647 w 501"/>
                <a:gd name="T35" fmla="*/ 2147483647 h 677"/>
                <a:gd name="T36" fmla="*/ 2147483647 w 501"/>
                <a:gd name="T37" fmla="*/ 2147483647 h 677"/>
                <a:gd name="T38" fmla="*/ 2147483647 w 501"/>
                <a:gd name="T39" fmla="*/ 2147483647 h 677"/>
                <a:gd name="T40" fmla="*/ 2147483647 w 501"/>
                <a:gd name="T41" fmla="*/ 2147483647 h 677"/>
                <a:gd name="T42" fmla="*/ 2147483647 w 501"/>
                <a:gd name="T43" fmla="*/ 2147483647 h 677"/>
                <a:gd name="T44" fmla="*/ 2147483647 w 501"/>
                <a:gd name="T45" fmla="*/ 2147483647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 flipV="1">
              <a:off x="5343525" y="5486400"/>
              <a:ext cx="795338" cy="1074738"/>
            </a:xfrm>
            <a:custGeom>
              <a:avLst/>
              <a:gdLst>
                <a:gd name="T0" fmla="*/ 2147483647 w 501"/>
                <a:gd name="T1" fmla="*/ 2147483647 h 677"/>
                <a:gd name="T2" fmla="*/ 2147483647 w 501"/>
                <a:gd name="T3" fmla="*/ 2147483647 h 677"/>
                <a:gd name="T4" fmla="*/ 2147483647 w 501"/>
                <a:gd name="T5" fmla="*/ 2147483647 h 677"/>
                <a:gd name="T6" fmla="*/ 2147483647 w 501"/>
                <a:gd name="T7" fmla="*/ 2147483647 h 677"/>
                <a:gd name="T8" fmla="*/ 2147483647 w 501"/>
                <a:gd name="T9" fmla="*/ 2147483647 h 677"/>
                <a:gd name="T10" fmla="*/ 2147483647 w 501"/>
                <a:gd name="T11" fmla="*/ 2147483647 h 677"/>
                <a:gd name="T12" fmla="*/ 2147483647 w 501"/>
                <a:gd name="T13" fmla="*/ 2147483647 h 677"/>
                <a:gd name="T14" fmla="*/ 2147483647 w 501"/>
                <a:gd name="T15" fmla="*/ 2147483647 h 677"/>
                <a:gd name="T16" fmla="*/ 2147483647 w 501"/>
                <a:gd name="T17" fmla="*/ 2147483647 h 677"/>
                <a:gd name="T18" fmla="*/ 2147483647 w 501"/>
                <a:gd name="T19" fmla="*/ 2147483647 h 677"/>
                <a:gd name="T20" fmla="*/ 2147483647 w 501"/>
                <a:gd name="T21" fmla="*/ 2147483647 h 677"/>
                <a:gd name="T22" fmla="*/ 2147483647 w 501"/>
                <a:gd name="T23" fmla="*/ 2147483647 h 677"/>
                <a:gd name="T24" fmla="*/ 2147483647 w 501"/>
                <a:gd name="T25" fmla="*/ 2147483647 h 677"/>
                <a:gd name="T26" fmla="*/ 2147483647 w 501"/>
                <a:gd name="T27" fmla="*/ 2147483647 h 677"/>
                <a:gd name="T28" fmla="*/ 2147483647 w 501"/>
                <a:gd name="T29" fmla="*/ 2147483647 h 677"/>
                <a:gd name="T30" fmla="*/ 2147483647 w 501"/>
                <a:gd name="T31" fmla="*/ 2147483647 h 677"/>
                <a:gd name="T32" fmla="*/ 2147483647 w 501"/>
                <a:gd name="T33" fmla="*/ 2147483647 h 677"/>
                <a:gd name="T34" fmla="*/ 2147483647 w 501"/>
                <a:gd name="T35" fmla="*/ 2147483647 h 677"/>
                <a:gd name="T36" fmla="*/ 2147483647 w 501"/>
                <a:gd name="T37" fmla="*/ 2147483647 h 677"/>
                <a:gd name="T38" fmla="*/ 2147483647 w 501"/>
                <a:gd name="T39" fmla="*/ 2147483647 h 677"/>
                <a:gd name="T40" fmla="*/ 2147483647 w 501"/>
                <a:gd name="T41" fmla="*/ 2147483647 h 677"/>
                <a:gd name="T42" fmla="*/ 2147483647 w 501"/>
                <a:gd name="T43" fmla="*/ 2147483647 h 677"/>
                <a:gd name="T44" fmla="*/ 2147483647 w 501"/>
                <a:gd name="T45" fmla="*/ 2147483647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 flipH="1" flipV="1">
              <a:off x="1524000" y="5619750"/>
              <a:ext cx="795338" cy="1074738"/>
            </a:xfrm>
            <a:custGeom>
              <a:avLst/>
              <a:gdLst>
                <a:gd name="T0" fmla="*/ 2147483647 w 501"/>
                <a:gd name="T1" fmla="*/ 2147483647 h 677"/>
                <a:gd name="T2" fmla="*/ 2147483647 w 501"/>
                <a:gd name="T3" fmla="*/ 2147483647 h 677"/>
                <a:gd name="T4" fmla="*/ 2147483647 w 501"/>
                <a:gd name="T5" fmla="*/ 2147483647 h 677"/>
                <a:gd name="T6" fmla="*/ 2147483647 w 501"/>
                <a:gd name="T7" fmla="*/ 2147483647 h 677"/>
                <a:gd name="T8" fmla="*/ 2147483647 w 501"/>
                <a:gd name="T9" fmla="*/ 2147483647 h 677"/>
                <a:gd name="T10" fmla="*/ 2147483647 w 501"/>
                <a:gd name="T11" fmla="*/ 2147483647 h 677"/>
                <a:gd name="T12" fmla="*/ 2147483647 w 501"/>
                <a:gd name="T13" fmla="*/ 2147483647 h 677"/>
                <a:gd name="T14" fmla="*/ 2147483647 w 501"/>
                <a:gd name="T15" fmla="*/ 2147483647 h 677"/>
                <a:gd name="T16" fmla="*/ 2147483647 w 501"/>
                <a:gd name="T17" fmla="*/ 2147483647 h 677"/>
                <a:gd name="T18" fmla="*/ 2147483647 w 501"/>
                <a:gd name="T19" fmla="*/ 2147483647 h 677"/>
                <a:gd name="T20" fmla="*/ 2147483647 w 501"/>
                <a:gd name="T21" fmla="*/ 2147483647 h 677"/>
                <a:gd name="T22" fmla="*/ 2147483647 w 501"/>
                <a:gd name="T23" fmla="*/ 2147483647 h 677"/>
                <a:gd name="T24" fmla="*/ 2147483647 w 501"/>
                <a:gd name="T25" fmla="*/ 2147483647 h 677"/>
                <a:gd name="T26" fmla="*/ 2147483647 w 501"/>
                <a:gd name="T27" fmla="*/ 2147483647 h 677"/>
                <a:gd name="T28" fmla="*/ 2147483647 w 501"/>
                <a:gd name="T29" fmla="*/ 2147483647 h 677"/>
                <a:gd name="T30" fmla="*/ 2147483647 w 501"/>
                <a:gd name="T31" fmla="*/ 2147483647 h 677"/>
                <a:gd name="T32" fmla="*/ 2147483647 w 501"/>
                <a:gd name="T33" fmla="*/ 2147483647 h 677"/>
                <a:gd name="T34" fmla="*/ 2147483647 w 501"/>
                <a:gd name="T35" fmla="*/ 2147483647 h 677"/>
                <a:gd name="T36" fmla="*/ 2147483647 w 501"/>
                <a:gd name="T37" fmla="*/ 2147483647 h 677"/>
                <a:gd name="T38" fmla="*/ 2147483647 w 501"/>
                <a:gd name="T39" fmla="*/ 2147483647 h 677"/>
                <a:gd name="T40" fmla="*/ 2147483647 w 501"/>
                <a:gd name="T41" fmla="*/ 2147483647 h 677"/>
                <a:gd name="T42" fmla="*/ 2147483647 w 501"/>
                <a:gd name="T43" fmla="*/ 2147483647 h 677"/>
                <a:gd name="T44" fmla="*/ 2147483647 w 501"/>
                <a:gd name="T45" fmla="*/ 2147483647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V="1">
              <a:off x="1981200" y="5181600"/>
              <a:ext cx="762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V="1">
              <a:off x="2286000" y="5638800"/>
              <a:ext cx="4572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2133600" y="5410200"/>
              <a:ext cx="3048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4038600" y="2133600"/>
              <a:ext cx="1676400" cy="2667000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526863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Эксперимент </a:t>
            </a:r>
            <a:r>
              <a:rPr lang="ru-RU" dirty="0" smtClean="0"/>
              <a:t>№2</a:t>
            </a:r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1524000" y="2133600"/>
            <a:ext cx="7178675" cy="4560888"/>
            <a:chOff x="1524000" y="2133600"/>
            <a:chExt cx="7178675" cy="4560888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2362200" y="2133600"/>
              <a:ext cx="1676400" cy="2667000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" name="Freeform 4"/>
            <p:cNvSpPr>
              <a:spLocks/>
            </p:cNvSpPr>
            <p:nvPr/>
          </p:nvSpPr>
          <p:spPr bwMode="auto">
            <a:xfrm flipV="1">
              <a:off x="6215063" y="5467350"/>
              <a:ext cx="795337" cy="1074738"/>
            </a:xfrm>
            <a:custGeom>
              <a:avLst/>
              <a:gdLst>
                <a:gd name="T0" fmla="*/ 2147483647 w 501"/>
                <a:gd name="T1" fmla="*/ 2147483647 h 677"/>
                <a:gd name="T2" fmla="*/ 2147483647 w 501"/>
                <a:gd name="T3" fmla="*/ 2147483647 h 677"/>
                <a:gd name="T4" fmla="*/ 2147483647 w 501"/>
                <a:gd name="T5" fmla="*/ 2147483647 h 677"/>
                <a:gd name="T6" fmla="*/ 2147483647 w 501"/>
                <a:gd name="T7" fmla="*/ 2147483647 h 677"/>
                <a:gd name="T8" fmla="*/ 2147483647 w 501"/>
                <a:gd name="T9" fmla="*/ 2147483647 h 677"/>
                <a:gd name="T10" fmla="*/ 2147483647 w 501"/>
                <a:gd name="T11" fmla="*/ 2147483647 h 677"/>
                <a:gd name="T12" fmla="*/ 2147483647 w 501"/>
                <a:gd name="T13" fmla="*/ 2147483647 h 677"/>
                <a:gd name="T14" fmla="*/ 2147483647 w 501"/>
                <a:gd name="T15" fmla="*/ 2147483647 h 677"/>
                <a:gd name="T16" fmla="*/ 2147483647 w 501"/>
                <a:gd name="T17" fmla="*/ 2147483647 h 677"/>
                <a:gd name="T18" fmla="*/ 2147483647 w 501"/>
                <a:gd name="T19" fmla="*/ 2147483647 h 677"/>
                <a:gd name="T20" fmla="*/ 2147483647 w 501"/>
                <a:gd name="T21" fmla="*/ 2147483647 h 677"/>
                <a:gd name="T22" fmla="*/ 2147483647 w 501"/>
                <a:gd name="T23" fmla="*/ 2147483647 h 677"/>
                <a:gd name="T24" fmla="*/ 2147483647 w 501"/>
                <a:gd name="T25" fmla="*/ 2147483647 h 677"/>
                <a:gd name="T26" fmla="*/ 2147483647 w 501"/>
                <a:gd name="T27" fmla="*/ 2147483647 h 677"/>
                <a:gd name="T28" fmla="*/ 2147483647 w 501"/>
                <a:gd name="T29" fmla="*/ 2147483647 h 677"/>
                <a:gd name="T30" fmla="*/ 2147483647 w 501"/>
                <a:gd name="T31" fmla="*/ 2147483647 h 677"/>
                <a:gd name="T32" fmla="*/ 2147483647 w 501"/>
                <a:gd name="T33" fmla="*/ 2147483647 h 677"/>
                <a:gd name="T34" fmla="*/ 2147483647 w 501"/>
                <a:gd name="T35" fmla="*/ 2147483647 h 677"/>
                <a:gd name="T36" fmla="*/ 2147483647 w 501"/>
                <a:gd name="T37" fmla="*/ 2147483647 h 677"/>
                <a:gd name="T38" fmla="*/ 2147483647 w 501"/>
                <a:gd name="T39" fmla="*/ 2147483647 h 677"/>
                <a:gd name="T40" fmla="*/ 2147483647 w 501"/>
                <a:gd name="T41" fmla="*/ 2147483647 h 677"/>
                <a:gd name="T42" fmla="*/ 2147483647 w 501"/>
                <a:gd name="T43" fmla="*/ 2147483647 h 677"/>
                <a:gd name="T44" fmla="*/ 2147483647 w 501"/>
                <a:gd name="T45" fmla="*/ 2147483647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 flipV="1">
              <a:off x="5724525" y="5619750"/>
              <a:ext cx="795338" cy="1074738"/>
            </a:xfrm>
            <a:custGeom>
              <a:avLst/>
              <a:gdLst>
                <a:gd name="T0" fmla="*/ 2147483647 w 501"/>
                <a:gd name="T1" fmla="*/ 2147483647 h 677"/>
                <a:gd name="T2" fmla="*/ 2147483647 w 501"/>
                <a:gd name="T3" fmla="*/ 2147483647 h 677"/>
                <a:gd name="T4" fmla="*/ 2147483647 w 501"/>
                <a:gd name="T5" fmla="*/ 2147483647 h 677"/>
                <a:gd name="T6" fmla="*/ 2147483647 w 501"/>
                <a:gd name="T7" fmla="*/ 2147483647 h 677"/>
                <a:gd name="T8" fmla="*/ 2147483647 w 501"/>
                <a:gd name="T9" fmla="*/ 2147483647 h 677"/>
                <a:gd name="T10" fmla="*/ 2147483647 w 501"/>
                <a:gd name="T11" fmla="*/ 2147483647 h 677"/>
                <a:gd name="T12" fmla="*/ 2147483647 w 501"/>
                <a:gd name="T13" fmla="*/ 2147483647 h 677"/>
                <a:gd name="T14" fmla="*/ 2147483647 w 501"/>
                <a:gd name="T15" fmla="*/ 2147483647 h 677"/>
                <a:gd name="T16" fmla="*/ 2147483647 w 501"/>
                <a:gd name="T17" fmla="*/ 2147483647 h 677"/>
                <a:gd name="T18" fmla="*/ 2147483647 w 501"/>
                <a:gd name="T19" fmla="*/ 2147483647 h 677"/>
                <a:gd name="T20" fmla="*/ 2147483647 w 501"/>
                <a:gd name="T21" fmla="*/ 2147483647 h 677"/>
                <a:gd name="T22" fmla="*/ 2147483647 w 501"/>
                <a:gd name="T23" fmla="*/ 2147483647 h 677"/>
                <a:gd name="T24" fmla="*/ 2147483647 w 501"/>
                <a:gd name="T25" fmla="*/ 2147483647 h 677"/>
                <a:gd name="T26" fmla="*/ 2147483647 w 501"/>
                <a:gd name="T27" fmla="*/ 2147483647 h 677"/>
                <a:gd name="T28" fmla="*/ 2147483647 w 501"/>
                <a:gd name="T29" fmla="*/ 2147483647 h 677"/>
                <a:gd name="T30" fmla="*/ 2147483647 w 501"/>
                <a:gd name="T31" fmla="*/ 2147483647 h 677"/>
                <a:gd name="T32" fmla="*/ 2147483647 w 501"/>
                <a:gd name="T33" fmla="*/ 2147483647 h 677"/>
                <a:gd name="T34" fmla="*/ 2147483647 w 501"/>
                <a:gd name="T35" fmla="*/ 2147483647 h 677"/>
                <a:gd name="T36" fmla="*/ 2147483647 w 501"/>
                <a:gd name="T37" fmla="*/ 2147483647 h 677"/>
                <a:gd name="T38" fmla="*/ 2147483647 w 501"/>
                <a:gd name="T39" fmla="*/ 2147483647 h 677"/>
                <a:gd name="T40" fmla="*/ 2147483647 w 501"/>
                <a:gd name="T41" fmla="*/ 2147483647 h 677"/>
                <a:gd name="T42" fmla="*/ 2147483647 w 501"/>
                <a:gd name="T43" fmla="*/ 2147483647 h 677"/>
                <a:gd name="T44" fmla="*/ 2147483647 w 501"/>
                <a:gd name="T45" fmla="*/ 2147483647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 flipV="1">
              <a:off x="5343525" y="5486400"/>
              <a:ext cx="795338" cy="1074738"/>
            </a:xfrm>
            <a:custGeom>
              <a:avLst/>
              <a:gdLst>
                <a:gd name="T0" fmla="*/ 2147483647 w 501"/>
                <a:gd name="T1" fmla="*/ 2147483647 h 677"/>
                <a:gd name="T2" fmla="*/ 2147483647 w 501"/>
                <a:gd name="T3" fmla="*/ 2147483647 h 677"/>
                <a:gd name="T4" fmla="*/ 2147483647 w 501"/>
                <a:gd name="T5" fmla="*/ 2147483647 h 677"/>
                <a:gd name="T6" fmla="*/ 2147483647 w 501"/>
                <a:gd name="T7" fmla="*/ 2147483647 h 677"/>
                <a:gd name="T8" fmla="*/ 2147483647 w 501"/>
                <a:gd name="T9" fmla="*/ 2147483647 h 677"/>
                <a:gd name="T10" fmla="*/ 2147483647 w 501"/>
                <a:gd name="T11" fmla="*/ 2147483647 h 677"/>
                <a:gd name="T12" fmla="*/ 2147483647 w 501"/>
                <a:gd name="T13" fmla="*/ 2147483647 h 677"/>
                <a:gd name="T14" fmla="*/ 2147483647 w 501"/>
                <a:gd name="T15" fmla="*/ 2147483647 h 677"/>
                <a:gd name="T16" fmla="*/ 2147483647 w 501"/>
                <a:gd name="T17" fmla="*/ 2147483647 h 677"/>
                <a:gd name="T18" fmla="*/ 2147483647 w 501"/>
                <a:gd name="T19" fmla="*/ 2147483647 h 677"/>
                <a:gd name="T20" fmla="*/ 2147483647 w 501"/>
                <a:gd name="T21" fmla="*/ 2147483647 h 677"/>
                <a:gd name="T22" fmla="*/ 2147483647 w 501"/>
                <a:gd name="T23" fmla="*/ 2147483647 h 677"/>
                <a:gd name="T24" fmla="*/ 2147483647 w 501"/>
                <a:gd name="T25" fmla="*/ 2147483647 h 677"/>
                <a:gd name="T26" fmla="*/ 2147483647 w 501"/>
                <a:gd name="T27" fmla="*/ 2147483647 h 677"/>
                <a:gd name="T28" fmla="*/ 2147483647 w 501"/>
                <a:gd name="T29" fmla="*/ 2147483647 h 677"/>
                <a:gd name="T30" fmla="*/ 2147483647 w 501"/>
                <a:gd name="T31" fmla="*/ 2147483647 h 677"/>
                <a:gd name="T32" fmla="*/ 2147483647 w 501"/>
                <a:gd name="T33" fmla="*/ 2147483647 h 677"/>
                <a:gd name="T34" fmla="*/ 2147483647 w 501"/>
                <a:gd name="T35" fmla="*/ 2147483647 h 677"/>
                <a:gd name="T36" fmla="*/ 2147483647 w 501"/>
                <a:gd name="T37" fmla="*/ 2147483647 h 677"/>
                <a:gd name="T38" fmla="*/ 2147483647 w 501"/>
                <a:gd name="T39" fmla="*/ 2147483647 h 677"/>
                <a:gd name="T40" fmla="*/ 2147483647 w 501"/>
                <a:gd name="T41" fmla="*/ 2147483647 h 677"/>
                <a:gd name="T42" fmla="*/ 2147483647 w 501"/>
                <a:gd name="T43" fmla="*/ 2147483647 h 677"/>
                <a:gd name="T44" fmla="*/ 2147483647 w 501"/>
                <a:gd name="T45" fmla="*/ 2147483647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 flipH="1" flipV="1">
              <a:off x="1524000" y="5619750"/>
              <a:ext cx="795338" cy="1074738"/>
            </a:xfrm>
            <a:custGeom>
              <a:avLst/>
              <a:gdLst>
                <a:gd name="T0" fmla="*/ 2147483647 w 501"/>
                <a:gd name="T1" fmla="*/ 2147483647 h 677"/>
                <a:gd name="T2" fmla="*/ 2147483647 w 501"/>
                <a:gd name="T3" fmla="*/ 2147483647 h 677"/>
                <a:gd name="T4" fmla="*/ 2147483647 w 501"/>
                <a:gd name="T5" fmla="*/ 2147483647 h 677"/>
                <a:gd name="T6" fmla="*/ 2147483647 w 501"/>
                <a:gd name="T7" fmla="*/ 2147483647 h 677"/>
                <a:gd name="T8" fmla="*/ 2147483647 w 501"/>
                <a:gd name="T9" fmla="*/ 2147483647 h 677"/>
                <a:gd name="T10" fmla="*/ 2147483647 w 501"/>
                <a:gd name="T11" fmla="*/ 2147483647 h 677"/>
                <a:gd name="T12" fmla="*/ 2147483647 w 501"/>
                <a:gd name="T13" fmla="*/ 2147483647 h 677"/>
                <a:gd name="T14" fmla="*/ 2147483647 w 501"/>
                <a:gd name="T15" fmla="*/ 2147483647 h 677"/>
                <a:gd name="T16" fmla="*/ 2147483647 w 501"/>
                <a:gd name="T17" fmla="*/ 2147483647 h 677"/>
                <a:gd name="T18" fmla="*/ 2147483647 w 501"/>
                <a:gd name="T19" fmla="*/ 2147483647 h 677"/>
                <a:gd name="T20" fmla="*/ 2147483647 w 501"/>
                <a:gd name="T21" fmla="*/ 2147483647 h 677"/>
                <a:gd name="T22" fmla="*/ 2147483647 w 501"/>
                <a:gd name="T23" fmla="*/ 2147483647 h 677"/>
                <a:gd name="T24" fmla="*/ 2147483647 w 501"/>
                <a:gd name="T25" fmla="*/ 2147483647 h 677"/>
                <a:gd name="T26" fmla="*/ 2147483647 w 501"/>
                <a:gd name="T27" fmla="*/ 2147483647 h 677"/>
                <a:gd name="T28" fmla="*/ 2147483647 w 501"/>
                <a:gd name="T29" fmla="*/ 2147483647 h 677"/>
                <a:gd name="T30" fmla="*/ 2147483647 w 501"/>
                <a:gd name="T31" fmla="*/ 2147483647 h 677"/>
                <a:gd name="T32" fmla="*/ 2147483647 w 501"/>
                <a:gd name="T33" fmla="*/ 2147483647 h 677"/>
                <a:gd name="T34" fmla="*/ 2147483647 w 501"/>
                <a:gd name="T35" fmla="*/ 2147483647 h 677"/>
                <a:gd name="T36" fmla="*/ 2147483647 w 501"/>
                <a:gd name="T37" fmla="*/ 2147483647 h 677"/>
                <a:gd name="T38" fmla="*/ 2147483647 w 501"/>
                <a:gd name="T39" fmla="*/ 2147483647 h 677"/>
                <a:gd name="T40" fmla="*/ 2147483647 w 501"/>
                <a:gd name="T41" fmla="*/ 2147483647 h 677"/>
                <a:gd name="T42" fmla="*/ 2147483647 w 501"/>
                <a:gd name="T43" fmla="*/ 2147483647 h 677"/>
                <a:gd name="T44" fmla="*/ 2147483647 w 501"/>
                <a:gd name="T45" fmla="*/ 2147483647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V="1">
              <a:off x="1981200" y="5181600"/>
              <a:ext cx="762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flipV="1">
              <a:off x="2286000" y="5638800"/>
              <a:ext cx="4572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V="1">
              <a:off x="2133600" y="5410200"/>
              <a:ext cx="3048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4038600" y="2133600"/>
              <a:ext cx="1676400" cy="2667000"/>
            </a:xfrm>
            <a:prstGeom prst="rect">
              <a:avLst/>
            </a:prstGeom>
            <a:solidFill>
              <a:srgbClr val="CC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7086600" y="5181600"/>
              <a:ext cx="381000" cy="8382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7620000" y="5943600"/>
              <a:ext cx="381000" cy="762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8153400" y="5486400"/>
              <a:ext cx="381000" cy="5334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7070725" y="6061075"/>
              <a:ext cx="1631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>
                  <a:latin typeface="Times New Roman" pitchFamily="18" charset="0"/>
                </a:rPr>
                <a:t>p</a:t>
              </a:r>
              <a:r>
                <a:rPr lang="en-US" baseline="-25000">
                  <a:latin typeface="Times New Roman" pitchFamily="18" charset="0"/>
                </a:rPr>
                <a:t>1    </a:t>
              </a:r>
              <a:r>
                <a:rPr lang="en-US">
                  <a:latin typeface="Times New Roman" pitchFamily="18" charset="0"/>
                </a:rPr>
                <a:t> p</a:t>
              </a:r>
              <a:r>
                <a:rPr lang="en-US" baseline="-25000">
                  <a:latin typeface="Times New Roman" pitchFamily="18" charset="0"/>
                </a:rPr>
                <a:t>2     </a:t>
              </a:r>
              <a:r>
                <a:rPr lang="en-US">
                  <a:latin typeface="Times New Roman" pitchFamily="18" charset="0"/>
                </a:rPr>
                <a:t> p</a:t>
              </a:r>
              <a:r>
                <a:rPr lang="en-US" baseline="-25000">
                  <a:latin typeface="Times New Roman" pitchFamily="18" charset="0"/>
                </a:rPr>
                <a:t>3</a:t>
              </a:r>
              <a:r>
                <a:rPr lang="en-US">
                  <a:latin typeface="Times New Roman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3366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Эксперимент №2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1524000" y="2133600"/>
            <a:ext cx="7178675" cy="4560888"/>
            <a:chOff x="1524000" y="2133600"/>
            <a:chExt cx="7178675" cy="4560888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2362200" y="2133600"/>
              <a:ext cx="1676400" cy="2667000"/>
            </a:xfrm>
            <a:prstGeom prst="rect">
              <a:avLst/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" name="Freeform 4"/>
            <p:cNvSpPr>
              <a:spLocks/>
            </p:cNvSpPr>
            <p:nvPr/>
          </p:nvSpPr>
          <p:spPr bwMode="auto">
            <a:xfrm flipV="1">
              <a:off x="6215063" y="5467350"/>
              <a:ext cx="795337" cy="1074738"/>
            </a:xfrm>
            <a:custGeom>
              <a:avLst/>
              <a:gdLst>
                <a:gd name="T0" fmla="*/ 2147483647 w 501"/>
                <a:gd name="T1" fmla="*/ 2147483647 h 677"/>
                <a:gd name="T2" fmla="*/ 2147483647 w 501"/>
                <a:gd name="T3" fmla="*/ 2147483647 h 677"/>
                <a:gd name="T4" fmla="*/ 2147483647 w 501"/>
                <a:gd name="T5" fmla="*/ 2147483647 h 677"/>
                <a:gd name="T6" fmla="*/ 2147483647 w 501"/>
                <a:gd name="T7" fmla="*/ 2147483647 h 677"/>
                <a:gd name="T8" fmla="*/ 2147483647 w 501"/>
                <a:gd name="T9" fmla="*/ 2147483647 h 677"/>
                <a:gd name="T10" fmla="*/ 2147483647 w 501"/>
                <a:gd name="T11" fmla="*/ 2147483647 h 677"/>
                <a:gd name="T12" fmla="*/ 2147483647 w 501"/>
                <a:gd name="T13" fmla="*/ 2147483647 h 677"/>
                <a:gd name="T14" fmla="*/ 2147483647 w 501"/>
                <a:gd name="T15" fmla="*/ 2147483647 h 677"/>
                <a:gd name="T16" fmla="*/ 2147483647 w 501"/>
                <a:gd name="T17" fmla="*/ 2147483647 h 677"/>
                <a:gd name="T18" fmla="*/ 2147483647 w 501"/>
                <a:gd name="T19" fmla="*/ 2147483647 h 677"/>
                <a:gd name="T20" fmla="*/ 2147483647 w 501"/>
                <a:gd name="T21" fmla="*/ 2147483647 h 677"/>
                <a:gd name="T22" fmla="*/ 2147483647 w 501"/>
                <a:gd name="T23" fmla="*/ 2147483647 h 677"/>
                <a:gd name="T24" fmla="*/ 2147483647 w 501"/>
                <a:gd name="T25" fmla="*/ 2147483647 h 677"/>
                <a:gd name="T26" fmla="*/ 2147483647 w 501"/>
                <a:gd name="T27" fmla="*/ 2147483647 h 677"/>
                <a:gd name="T28" fmla="*/ 2147483647 w 501"/>
                <a:gd name="T29" fmla="*/ 2147483647 h 677"/>
                <a:gd name="T30" fmla="*/ 2147483647 w 501"/>
                <a:gd name="T31" fmla="*/ 2147483647 h 677"/>
                <a:gd name="T32" fmla="*/ 2147483647 w 501"/>
                <a:gd name="T33" fmla="*/ 2147483647 h 677"/>
                <a:gd name="T34" fmla="*/ 2147483647 w 501"/>
                <a:gd name="T35" fmla="*/ 2147483647 h 677"/>
                <a:gd name="T36" fmla="*/ 2147483647 w 501"/>
                <a:gd name="T37" fmla="*/ 2147483647 h 677"/>
                <a:gd name="T38" fmla="*/ 2147483647 w 501"/>
                <a:gd name="T39" fmla="*/ 2147483647 h 677"/>
                <a:gd name="T40" fmla="*/ 2147483647 w 501"/>
                <a:gd name="T41" fmla="*/ 2147483647 h 677"/>
                <a:gd name="T42" fmla="*/ 2147483647 w 501"/>
                <a:gd name="T43" fmla="*/ 2147483647 h 677"/>
                <a:gd name="T44" fmla="*/ 2147483647 w 501"/>
                <a:gd name="T45" fmla="*/ 2147483647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 flipV="1">
              <a:off x="5724525" y="5619750"/>
              <a:ext cx="795338" cy="1074738"/>
            </a:xfrm>
            <a:custGeom>
              <a:avLst/>
              <a:gdLst>
                <a:gd name="T0" fmla="*/ 2147483647 w 501"/>
                <a:gd name="T1" fmla="*/ 2147483647 h 677"/>
                <a:gd name="T2" fmla="*/ 2147483647 w 501"/>
                <a:gd name="T3" fmla="*/ 2147483647 h 677"/>
                <a:gd name="T4" fmla="*/ 2147483647 w 501"/>
                <a:gd name="T5" fmla="*/ 2147483647 h 677"/>
                <a:gd name="T6" fmla="*/ 2147483647 w 501"/>
                <a:gd name="T7" fmla="*/ 2147483647 h 677"/>
                <a:gd name="T8" fmla="*/ 2147483647 w 501"/>
                <a:gd name="T9" fmla="*/ 2147483647 h 677"/>
                <a:gd name="T10" fmla="*/ 2147483647 w 501"/>
                <a:gd name="T11" fmla="*/ 2147483647 h 677"/>
                <a:gd name="T12" fmla="*/ 2147483647 w 501"/>
                <a:gd name="T13" fmla="*/ 2147483647 h 677"/>
                <a:gd name="T14" fmla="*/ 2147483647 w 501"/>
                <a:gd name="T15" fmla="*/ 2147483647 h 677"/>
                <a:gd name="T16" fmla="*/ 2147483647 w 501"/>
                <a:gd name="T17" fmla="*/ 2147483647 h 677"/>
                <a:gd name="T18" fmla="*/ 2147483647 w 501"/>
                <a:gd name="T19" fmla="*/ 2147483647 h 677"/>
                <a:gd name="T20" fmla="*/ 2147483647 w 501"/>
                <a:gd name="T21" fmla="*/ 2147483647 h 677"/>
                <a:gd name="T22" fmla="*/ 2147483647 w 501"/>
                <a:gd name="T23" fmla="*/ 2147483647 h 677"/>
                <a:gd name="T24" fmla="*/ 2147483647 w 501"/>
                <a:gd name="T25" fmla="*/ 2147483647 h 677"/>
                <a:gd name="T26" fmla="*/ 2147483647 w 501"/>
                <a:gd name="T27" fmla="*/ 2147483647 h 677"/>
                <a:gd name="T28" fmla="*/ 2147483647 w 501"/>
                <a:gd name="T29" fmla="*/ 2147483647 h 677"/>
                <a:gd name="T30" fmla="*/ 2147483647 w 501"/>
                <a:gd name="T31" fmla="*/ 2147483647 h 677"/>
                <a:gd name="T32" fmla="*/ 2147483647 w 501"/>
                <a:gd name="T33" fmla="*/ 2147483647 h 677"/>
                <a:gd name="T34" fmla="*/ 2147483647 w 501"/>
                <a:gd name="T35" fmla="*/ 2147483647 h 677"/>
                <a:gd name="T36" fmla="*/ 2147483647 w 501"/>
                <a:gd name="T37" fmla="*/ 2147483647 h 677"/>
                <a:gd name="T38" fmla="*/ 2147483647 w 501"/>
                <a:gd name="T39" fmla="*/ 2147483647 h 677"/>
                <a:gd name="T40" fmla="*/ 2147483647 w 501"/>
                <a:gd name="T41" fmla="*/ 2147483647 h 677"/>
                <a:gd name="T42" fmla="*/ 2147483647 w 501"/>
                <a:gd name="T43" fmla="*/ 2147483647 h 677"/>
                <a:gd name="T44" fmla="*/ 2147483647 w 501"/>
                <a:gd name="T45" fmla="*/ 2147483647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 flipV="1">
              <a:off x="5343525" y="5486400"/>
              <a:ext cx="795338" cy="1074738"/>
            </a:xfrm>
            <a:custGeom>
              <a:avLst/>
              <a:gdLst>
                <a:gd name="T0" fmla="*/ 2147483647 w 501"/>
                <a:gd name="T1" fmla="*/ 2147483647 h 677"/>
                <a:gd name="T2" fmla="*/ 2147483647 w 501"/>
                <a:gd name="T3" fmla="*/ 2147483647 h 677"/>
                <a:gd name="T4" fmla="*/ 2147483647 w 501"/>
                <a:gd name="T5" fmla="*/ 2147483647 h 677"/>
                <a:gd name="T6" fmla="*/ 2147483647 w 501"/>
                <a:gd name="T7" fmla="*/ 2147483647 h 677"/>
                <a:gd name="T8" fmla="*/ 2147483647 w 501"/>
                <a:gd name="T9" fmla="*/ 2147483647 h 677"/>
                <a:gd name="T10" fmla="*/ 2147483647 w 501"/>
                <a:gd name="T11" fmla="*/ 2147483647 h 677"/>
                <a:gd name="T12" fmla="*/ 2147483647 w 501"/>
                <a:gd name="T13" fmla="*/ 2147483647 h 677"/>
                <a:gd name="T14" fmla="*/ 2147483647 w 501"/>
                <a:gd name="T15" fmla="*/ 2147483647 h 677"/>
                <a:gd name="T16" fmla="*/ 2147483647 w 501"/>
                <a:gd name="T17" fmla="*/ 2147483647 h 677"/>
                <a:gd name="T18" fmla="*/ 2147483647 w 501"/>
                <a:gd name="T19" fmla="*/ 2147483647 h 677"/>
                <a:gd name="T20" fmla="*/ 2147483647 w 501"/>
                <a:gd name="T21" fmla="*/ 2147483647 h 677"/>
                <a:gd name="T22" fmla="*/ 2147483647 w 501"/>
                <a:gd name="T23" fmla="*/ 2147483647 h 677"/>
                <a:gd name="T24" fmla="*/ 2147483647 w 501"/>
                <a:gd name="T25" fmla="*/ 2147483647 h 677"/>
                <a:gd name="T26" fmla="*/ 2147483647 w 501"/>
                <a:gd name="T27" fmla="*/ 2147483647 h 677"/>
                <a:gd name="T28" fmla="*/ 2147483647 w 501"/>
                <a:gd name="T29" fmla="*/ 2147483647 h 677"/>
                <a:gd name="T30" fmla="*/ 2147483647 w 501"/>
                <a:gd name="T31" fmla="*/ 2147483647 h 677"/>
                <a:gd name="T32" fmla="*/ 2147483647 w 501"/>
                <a:gd name="T33" fmla="*/ 2147483647 h 677"/>
                <a:gd name="T34" fmla="*/ 2147483647 w 501"/>
                <a:gd name="T35" fmla="*/ 2147483647 h 677"/>
                <a:gd name="T36" fmla="*/ 2147483647 w 501"/>
                <a:gd name="T37" fmla="*/ 2147483647 h 677"/>
                <a:gd name="T38" fmla="*/ 2147483647 w 501"/>
                <a:gd name="T39" fmla="*/ 2147483647 h 677"/>
                <a:gd name="T40" fmla="*/ 2147483647 w 501"/>
                <a:gd name="T41" fmla="*/ 2147483647 h 677"/>
                <a:gd name="T42" fmla="*/ 2147483647 w 501"/>
                <a:gd name="T43" fmla="*/ 2147483647 h 677"/>
                <a:gd name="T44" fmla="*/ 2147483647 w 501"/>
                <a:gd name="T45" fmla="*/ 2147483647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 flipH="1" flipV="1">
              <a:off x="1524000" y="5619750"/>
              <a:ext cx="795338" cy="1074738"/>
            </a:xfrm>
            <a:custGeom>
              <a:avLst/>
              <a:gdLst>
                <a:gd name="T0" fmla="*/ 2147483647 w 501"/>
                <a:gd name="T1" fmla="*/ 2147483647 h 677"/>
                <a:gd name="T2" fmla="*/ 2147483647 w 501"/>
                <a:gd name="T3" fmla="*/ 2147483647 h 677"/>
                <a:gd name="T4" fmla="*/ 2147483647 w 501"/>
                <a:gd name="T5" fmla="*/ 2147483647 h 677"/>
                <a:gd name="T6" fmla="*/ 2147483647 w 501"/>
                <a:gd name="T7" fmla="*/ 2147483647 h 677"/>
                <a:gd name="T8" fmla="*/ 2147483647 w 501"/>
                <a:gd name="T9" fmla="*/ 2147483647 h 677"/>
                <a:gd name="T10" fmla="*/ 2147483647 w 501"/>
                <a:gd name="T11" fmla="*/ 2147483647 h 677"/>
                <a:gd name="T12" fmla="*/ 2147483647 w 501"/>
                <a:gd name="T13" fmla="*/ 2147483647 h 677"/>
                <a:gd name="T14" fmla="*/ 2147483647 w 501"/>
                <a:gd name="T15" fmla="*/ 2147483647 h 677"/>
                <a:gd name="T16" fmla="*/ 2147483647 w 501"/>
                <a:gd name="T17" fmla="*/ 2147483647 h 677"/>
                <a:gd name="T18" fmla="*/ 2147483647 w 501"/>
                <a:gd name="T19" fmla="*/ 2147483647 h 677"/>
                <a:gd name="T20" fmla="*/ 2147483647 w 501"/>
                <a:gd name="T21" fmla="*/ 2147483647 h 677"/>
                <a:gd name="T22" fmla="*/ 2147483647 w 501"/>
                <a:gd name="T23" fmla="*/ 2147483647 h 677"/>
                <a:gd name="T24" fmla="*/ 2147483647 w 501"/>
                <a:gd name="T25" fmla="*/ 2147483647 h 677"/>
                <a:gd name="T26" fmla="*/ 2147483647 w 501"/>
                <a:gd name="T27" fmla="*/ 2147483647 h 677"/>
                <a:gd name="T28" fmla="*/ 2147483647 w 501"/>
                <a:gd name="T29" fmla="*/ 2147483647 h 677"/>
                <a:gd name="T30" fmla="*/ 2147483647 w 501"/>
                <a:gd name="T31" fmla="*/ 2147483647 h 677"/>
                <a:gd name="T32" fmla="*/ 2147483647 w 501"/>
                <a:gd name="T33" fmla="*/ 2147483647 h 677"/>
                <a:gd name="T34" fmla="*/ 2147483647 w 501"/>
                <a:gd name="T35" fmla="*/ 2147483647 h 677"/>
                <a:gd name="T36" fmla="*/ 2147483647 w 501"/>
                <a:gd name="T37" fmla="*/ 2147483647 h 677"/>
                <a:gd name="T38" fmla="*/ 2147483647 w 501"/>
                <a:gd name="T39" fmla="*/ 2147483647 h 677"/>
                <a:gd name="T40" fmla="*/ 2147483647 w 501"/>
                <a:gd name="T41" fmla="*/ 2147483647 h 677"/>
                <a:gd name="T42" fmla="*/ 2147483647 w 501"/>
                <a:gd name="T43" fmla="*/ 2147483647 h 677"/>
                <a:gd name="T44" fmla="*/ 2147483647 w 501"/>
                <a:gd name="T45" fmla="*/ 2147483647 h 6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01"/>
                <a:gd name="T70" fmla="*/ 0 h 677"/>
                <a:gd name="T71" fmla="*/ 501 w 501"/>
                <a:gd name="T72" fmla="*/ 677 h 67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01" h="677">
                  <a:moveTo>
                    <a:pt x="209" y="20"/>
                  </a:moveTo>
                  <a:cubicBezTo>
                    <a:pt x="290" y="0"/>
                    <a:pt x="360" y="32"/>
                    <a:pt x="436" y="53"/>
                  </a:cubicBezTo>
                  <a:cubicBezTo>
                    <a:pt x="472" y="77"/>
                    <a:pt x="484" y="102"/>
                    <a:pt x="501" y="142"/>
                  </a:cubicBezTo>
                  <a:cubicBezTo>
                    <a:pt x="478" y="211"/>
                    <a:pt x="439" y="276"/>
                    <a:pt x="403" y="337"/>
                  </a:cubicBezTo>
                  <a:cubicBezTo>
                    <a:pt x="378" y="379"/>
                    <a:pt x="372" y="410"/>
                    <a:pt x="338" y="442"/>
                  </a:cubicBezTo>
                  <a:cubicBezTo>
                    <a:pt x="329" y="469"/>
                    <a:pt x="314" y="483"/>
                    <a:pt x="298" y="507"/>
                  </a:cubicBezTo>
                  <a:cubicBezTo>
                    <a:pt x="254" y="493"/>
                    <a:pt x="216" y="465"/>
                    <a:pt x="176" y="442"/>
                  </a:cubicBezTo>
                  <a:cubicBezTo>
                    <a:pt x="166" y="436"/>
                    <a:pt x="155" y="430"/>
                    <a:pt x="144" y="426"/>
                  </a:cubicBezTo>
                  <a:cubicBezTo>
                    <a:pt x="128" y="420"/>
                    <a:pt x="95" y="410"/>
                    <a:pt x="95" y="410"/>
                  </a:cubicBezTo>
                  <a:cubicBezTo>
                    <a:pt x="65" y="420"/>
                    <a:pt x="40" y="424"/>
                    <a:pt x="14" y="442"/>
                  </a:cubicBezTo>
                  <a:cubicBezTo>
                    <a:pt x="0" y="500"/>
                    <a:pt x="31" y="500"/>
                    <a:pt x="79" y="531"/>
                  </a:cubicBezTo>
                  <a:cubicBezTo>
                    <a:pt x="152" y="579"/>
                    <a:pt x="212" y="650"/>
                    <a:pt x="298" y="677"/>
                  </a:cubicBezTo>
                  <a:cubicBezTo>
                    <a:pt x="290" y="637"/>
                    <a:pt x="298" y="593"/>
                    <a:pt x="282" y="556"/>
                  </a:cubicBezTo>
                  <a:cubicBezTo>
                    <a:pt x="244" y="465"/>
                    <a:pt x="112" y="380"/>
                    <a:pt x="22" y="345"/>
                  </a:cubicBezTo>
                  <a:cubicBezTo>
                    <a:pt x="12" y="394"/>
                    <a:pt x="18" y="393"/>
                    <a:pt x="38" y="434"/>
                  </a:cubicBezTo>
                  <a:cubicBezTo>
                    <a:pt x="58" y="475"/>
                    <a:pt x="31" y="444"/>
                    <a:pt x="63" y="474"/>
                  </a:cubicBezTo>
                  <a:cubicBezTo>
                    <a:pt x="106" y="584"/>
                    <a:pt x="189" y="580"/>
                    <a:pt x="290" y="596"/>
                  </a:cubicBezTo>
                  <a:cubicBezTo>
                    <a:pt x="284" y="579"/>
                    <a:pt x="275" y="538"/>
                    <a:pt x="257" y="523"/>
                  </a:cubicBezTo>
                  <a:cubicBezTo>
                    <a:pt x="199" y="473"/>
                    <a:pt x="128" y="448"/>
                    <a:pt x="54" y="434"/>
                  </a:cubicBezTo>
                  <a:cubicBezTo>
                    <a:pt x="67" y="399"/>
                    <a:pt x="85" y="374"/>
                    <a:pt x="95" y="337"/>
                  </a:cubicBezTo>
                  <a:cubicBezTo>
                    <a:pt x="112" y="276"/>
                    <a:pt x="123" y="221"/>
                    <a:pt x="168" y="174"/>
                  </a:cubicBezTo>
                  <a:cubicBezTo>
                    <a:pt x="170" y="165"/>
                    <a:pt x="179" y="127"/>
                    <a:pt x="184" y="117"/>
                  </a:cubicBezTo>
                  <a:cubicBezTo>
                    <a:pt x="188" y="108"/>
                    <a:pt x="200" y="93"/>
                    <a:pt x="200" y="9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 flipV="1">
              <a:off x="1981200" y="5181600"/>
              <a:ext cx="762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 flipV="1">
              <a:off x="2286000" y="5638800"/>
              <a:ext cx="45720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 flipV="1">
              <a:off x="2133600" y="5410200"/>
              <a:ext cx="304800" cy="381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4038600" y="2133600"/>
              <a:ext cx="1676400" cy="2667000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7086600" y="5181600"/>
              <a:ext cx="381000" cy="8382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8153400" y="5334000"/>
              <a:ext cx="381000" cy="6858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7070725" y="6061075"/>
              <a:ext cx="1631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>
                  <a:latin typeface="Times New Roman" pitchFamily="18" charset="0"/>
                </a:rPr>
                <a:t>p</a:t>
              </a:r>
              <a:r>
                <a:rPr lang="en-US" baseline="-25000">
                  <a:latin typeface="Times New Roman" pitchFamily="18" charset="0"/>
                </a:rPr>
                <a:t>1    </a:t>
              </a:r>
              <a:r>
                <a:rPr lang="en-US">
                  <a:latin typeface="Times New Roman" pitchFamily="18" charset="0"/>
                </a:rPr>
                <a:t> p</a:t>
              </a:r>
              <a:r>
                <a:rPr lang="en-US" baseline="-25000">
                  <a:latin typeface="Times New Roman" pitchFamily="18" charset="0"/>
                </a:rPr>
                <a:t>2     </a:t>
              </a:r>
              <a:r>
                <a:rPr lang="en-US">
                  <a:latin typeface="Times New Roman" pitchFamily="18" charset="0"/>
                </a:rPr>
                <a:t> p</a:t>
              </a:r>
              <a:r>
                <a:rPr lang="en-US" baseline="-25000">
                  <a:latin typeface="Times New Roman" pitchFamily="18" charset="0"/>
                </a:rPr>
                <a:t>3</a:t>
              </a:r>
              <a:r>
                <a:rPr lang="en-US">
                  <a:latin typeface="Times New Roman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0709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Эксперимент №2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120650" y="1709857"/>
            <a:ext cx="8680450" cy="4984631"/>
            <a:chOff x="120650" y="1709857"/>
            <a:chExt cx="8680450" cy="4984631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120650" y="1709857"/>
              <a:ext cx="8680450" cy="4984631"/>
              <a:chOff x="120650" y="1709857"/>
              <a:chExt cx="8680450" cy="4984631"/>
            </a:xfrm>
          </p:grpSpPr>
          <p:sp>
            <p:nvSpPr>
              <p:cNvPr id="5" name="Rectangle 3"/>
              <p:cNvSpPr>
                <a:spLocks noChangeArrowheads="1"/>
              </p:cNvSpPr>
              <p:nvPr/>
            </p:nvSpPr>
            <p:spPr bwMode="auto">
              <a:xfrm>
                <a:off x="2362200" y="2133600"/>
                <a:ext cx="1676400" cy="2667000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" name="Freeform 4"/>
              <p:cNvSpPr>
                <a:spLocks/>
              </p:cNvSpPr>
              <p:nvPr/>
            </p:nvSpPr>
            <p:spPr bwMode="auto">
              <a:xfrm flipV="1">
                <a:off x="6215063" y="5467350"/>
                <a:ext cx="795337" cy="1074738"/>
              </a:xfrm>
              <a:custGeom>
                <a:avLst/>
                <a:gdLst>
                  <a:gd name="T0" fmla="*/ 2147483647 w 501"/>
                  <a:gd name="T1" fmla="*/ 2147483647 h 677"/>
                  <a:gd name="T2" fmla="*/ 2147483647 w 501"/>
                  <a:gd name="T3" fmla="*/ 2147483647 h 677"/>
                  <a:gd name="T4" fmla="*/ 2147483647 w 501"/>
                  <a:gd name="T5" fmla="*/ 2147483647 h 677"/>
                  <a:gd name="T6" fmla="*/ 2147483647 w 501"/>
                  <a:gd name="T7" fmla="*/ 2147483647 h 677"/>
                  <a:gd name="T8" fmla="*/ 2147483647 w 501"/>
                  <a:gd name="T9" fmla="*/ 2147483647 h 677"/>
                  <a:gd name="T10" fmla="*/ 2147483647 w 501"/>
                  <a:gd name="T11" fmla="*/ 2147483647 h 677"/>
                  <a:gd name="T12" fmla="*/ 2147483647 w 501"/>
                  <a:gd name="T13" fmla="*/ 2147483647 h 677"/>
                  <a:gd name="T14" fmla="*/ 2147483647 w 501"/>
                  <a:gd name="T15" fmla="*/ 2147483647 h 677"/>
                  <a:gd name="T16" fmla="*/ 2147483647 w 501"/>
                  <a:gd name="T17" fmla="*/ 2147483647 h 677"/>
                  <a:gd name="T18" fmla="*/ 2147483647 w 501"/>
                  <a:gd name="T19" fmla="*/ 2147483647 h 677"/>
                  <a:gd name="T20" fmla="*/ 2147483647 w 501"/>
                  <a:gd name="T21" fmla="*/ 2147483647 h 677"/>
                  <a:gd name="T22" fmla="*/ 2147483647 w 501"/>
                  <a:gd name="T23" fmla="*/ 2147483647 h 677"/>
                  <a:gd name="T24" fmla="*/ 2147483647 w 501"/>
                  <a:gd name="T25" fmla="*/ 2147483647 h 677"/>
                  <a:gd name="T26" fmla="*/ 2147483647 w 501"/>
                  <a:gd name="T27" fmla="*/ 2147483647 h 677"/>
                  <a:gd name="T28" fmla="*/ 2147483647 w 501"/>
                  <a:gd name="T29" fmla="*/ 2147483647 h 677"/>
                  <a:gd name="T30" fmla="*/ 2147483647 w 501"/>
                  <a:gd name="T31" fmla="*/ 2147483647 h 677"/>
                  <a:gd name="T32" fmla="*/ 2147483647 w 501"/>
                  <a:gd name="T33" fmla="*/ 2147483647 h 677"/>
                  <a:gd name="T34" fmla="*/ 2147483647 w 501"/>
                  <a:gd name="T35" fmla="*/ 2147483647 h 677"/>
                  <a:gd name="T36" fmla="*/ 2147483647 w 501"/>
                  <a:gd name="T37" fmla="*/ 2147483647 h 677"/>
                  <a:gd name="T38" fmla="*/ 2147483647 w 501"/>
                  <a:gd name="T39" fmla="*/ 2147483647 h 677"/>
                  <a:gd name="T40" fmla="*/ 2147483647 w 501"/>
                  <a:gd name="T41" fmla="*/ 2147483647 h 677"/>
                  <a:gd name="T42" fmla="*/ 2147483647 w 501"/>
                  <a:gd name="T43" fmla="*/ 2147483647 h 677"/>
                  <a:gd name="T44" fmla="*/ 2147483647 w 501"/>
                  <a:gd name="T45" fmla="*/ 2147483647 h 67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01"/>
                  <a:gd name="T70" fmla="*/ 0 h 677"/>
                  <a:gd name="T71" fmla="*/ 501 w 501"/>
                  <a:gd name="T72" fmla="*/ 677 h 67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01" h="677">
                    <a:moveTo>
                      <a:pt x="209" y="20"/>
                    </a:moveTo>
                    <a:cubicBezTo>
                      <a:pt x="290" y="0"/>
                      <a:pt x="360" y="32"/>
                      <a:pt x="436" y="53"/>
                    </a:cubicBezTo>
                    <a:cubicBezTo>
                      <a:pt x="472" y="77"/>
                      <a:pt x="484" y="102"/>
                      <a:pt x="501" y="142"/>
                    </a:cubicBezTo>
                    <a:cubicBezTo>
                      <a:pt x="478" y="211"/>
                      <a:pt x="439" y="276"/>
                      <a:pt x="403" y="337"/>
                    </a:cubicBezTo>
                    <a:cubicBezTo>
                      <a:pt x="378" y="379"/>
                      <a:pt x="372" y="410"/>
                      <a:pt x="338" y="442"/>
                    </a:cubicBezTo>
                    <a:cubicBezTo>
                      <a:pt x="329" y="469"/>
                      <a:pt x="314" y="483"/>
                      <a:pt x="298" y="507"/>
                    </a:cubicBezTo>
                    <a:cubicBezTo>
                      <a:pt x="254" y="493"/>
                      <a:pt x="216" y="465"/>
                      <a:pt x="176" y="442"/>
                    </a:cubicBezTo>
                    <a:cubicBezTo>
                      <a:pt x="166" y="436"/>
                      <a:pt x="155" y="430"/>
                      <a:pt x="144" y="426"/>
                    </a:cubicBezTo>
                    <a:cubicBezTo>
                      <a:pt x="128" y="420"/>
                      <a:pt x="95" y="410"/>
                      <a:pt x="95" y="410"/>
                    </a:cubicBezTo>
                    <a:cubicBezTo>
                      <a:pt x="65" y="420"/>
                      <a:pt x="40" y="424"/>
                      <a:pt x="14" y="442"/>
                    </a:cubicBezTo>
                    <a:cubicBezTo>
                      <a:pt x="0" y="500"/>
                      <a:pt x="31" y="500"/>
                      <a:pt x="79" y="531"/>
                    </a:cubicBezTo>
                    <a:cubicBezTo>
                      <a:pt x="152" y="579"/>
                      <a:pt x="212" y="650"/>
                      <a:pt x="298" y="677"/>
                    </a:cubicBezTo>
                    <a:cubicBezTo>
                      <a:pt x="290" y="637"/>
                      <a:pt x="298" y="593"/>
                      <a:pt x="282" y="556"/>
                    </a:cubicBezTo>
                    <a:cubicBezTo>
                      <a:pt x="244" y="465"/>
                      <a:pt x="112" y="380"/>
                      <a:pt x="22" y="345"/>
                    </a:cubicBezTo>
                    <a:cubicBezTo>
                      <a:pt x="12" y="394"/>
                      <a:pt x="18" y="393"/>
                      <a:pt x="38" y="434"/>
                    </a:cubicBezTo>
                    <a:cubicBezTo>
                      <a:pt x="58" y="475"/>
                      <a:pt x="31" y="444"/>
                      <a:pt x="63" y="474"/>
                    </a:cubicBezTo>
                    <a:cubicBezTo>
                      <a:pt x="106" y="584"/>
                      <a:pt x="189" y="580"/>
                      <a:pt x="290" y="596"/>
                    </a:cubicBezTo>
                    <a:cubicBezTo>
                      <a:pt x="284" y="579"/>
                      <a:pt x="275" y="538"/>
                      <a:pt x="257" y="523"/>
                    </a:cubicBezTo>
                    <a:cubicBezTo>
                      <a:pt x="199" y="473"/>
                      <a:pt x="128" y="448"/>
                      <a:pt x="54" y="434"/>
                    </a:cubicBezTo>
                    <a:cubicBezTo>
                      <a:pt x="67" y="399"/>
                      <a:pt x="85" y="374"/>
                      <a:pt x="95" y="337"/>
                    </a:cubicBezTo>
                    <a:cubicBezTo>
                      <a:pt x="112" y="276"/>
                      <a:pt x="123" y="221"/>
                      <a:pt x="168" y="174"/>
                    </a:cubicBezTo>
                    <a:cubicBezTo>
                      <a:pt x="170" y="165"/>
                      <a:pt x="179" y="127"/>
                      <a:pt x="184" y="117"/>
                    </a:cubicBezTo>
                    <a:cubicBezTo>
                      <a:pt x="188" y="108"/>
                      <a:pt x="200" y="93"/>
                      <a:pt x="200" y="9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" name="Freeform 5"/>
              <p:cNvSpPr>
                <a:spLocks/>
              </p:cNvSpPr>
              <p:nvPr/>
            </p:nvSpPr>
            <p:spPr bwMode="auto">
              <a:xfrm flipV="1">
                <a:off x="5724525" y="5619750"/>
                <a:ext cx="795338" cy="1074738"/>
              </a:xfrm>
              <a:custGeom>
                <a:avLst/>
                <a:gdLst>
                  <a:gd name="T0" fmla="*/ 2147483647 w 501"/>
                  <a:gd name="T1" fmla="*/ 2147483647 h 677"/>
                  <a:gd name="T2" fmla="*/ 2147483647 w 501"/>
                  <a:gd name="T3" fmla="*/ 2147483647 h 677"/>
                  <a:gd name="T4" fmla="*/ 2147483647 w 501"/>
                  <a:gd name="T5" fmla="*/ 2147483647 h 677"/>
                  <a:gd name="T6" fmla="*/ 2147483647 w 501"/>
                  <a:gd name="T7" fmla="*/ 2147483647 h 677"/>
                  <a:gd name="T8" fmla="*/ 2147483647 w 501"/>
                  <a:gd name="T9" fmla="*/ 2147483647 h 677"/>
                  <a:gd name="T10" fmla="*/ 2147483647 w 501"/>
                  <a:gd name="T11" fmla="*/ 2147483647 h 677"/>
                  <a:gd name="T12" fmla="*/ 2147483647 w 501"/>
                  <a:gd name="T13" fmla="*/ 2147483647 h 677"/>
                  <a:gd name="T14" fmla="*/ 2147483647 w 501"/>
                  <a:gd name="T15" fmla="*/ 2147483647 h 677"/>
                  <a:gd name="T16" fmla="*/ 2147483647 w 501"/>
                  <a:gd name="T17" fmla="*/ 2147483647 h 677"/>
                  <a:gd name="T18" fmla="*/ 2147483647 w 501"/>
                  <a:gd name="T19" fmla="*/ 2147483647 h 677"/>
                  <a:gd name="T20" fmla="*/ 2147483647 w 501"/>
                  <a:gd name="T21" fmla="*/ 2147483647 h 677"/>
                  <a:gd name="T22" fmla="*/ 2147483647 w 501"/>
                  <a:gd name="T23" fmla="*/ 2147483647 h 677"/>
                  <a:gd name="T24" fmla="*/ 2147483647 w 501"/>
                  <a:gd name="T25" fmla="*/ 2147483647 h 677"/>
                  <a:gd name="T26" fmla="*/ 2147483647 w 501"/>
                  <a:gd name="T27" fmla="*/ 2147483647 h 677"/>
                  <a:gd name="T28" fmla="*/ 2147483647 w 501"/>
                  <a:gd name="T29" fmla="*/ 2147483647 h 677"/>
                  <a:gd name="T30" fmla="*/ 2147483647 w 501"/>
                  <a:gd name="T31" fmla="*/ 2147483647 h 677"/>
                  <a:gd name="T32" fmla="*/ 2147483647 w 501"/>
                  <a:gd name="T33" fmla="*/ 2147483647 h 677"/>
                  <a:gd name="T34" fmla="*/ 2147483647 w 501"/>
                  <a:gd name="T35" fmla="*/ 2147483647 h 677"/>
                  <a:gd name="T36" fmla="*/ 2147483647 w 501"/>
                  <a:gd name="T37" fmla="*/ 2147483647 h 677"/>
                  <a:gd name="T38" fmla="*/ 2147483647 w 501"/>
                  <a:gd name="T39" fmla="*/ 2147483647 h 677"/>
                  <a:gd name="T40" fmla="*/ 2147483647 w 501"/>
                  <a:gd name="T41" fmla="*/ 2147483647 h 677"/>
                  <a:gd name="T42" fmla="*/ 2147483647 w 501"/>
                  <a:gd name="T43" fmla="*/ 2147483647 h 677"/>
                  <a:gd name="T44" fmla="*/ 2147483647 w 501"/>
                  <a:gd name="T45" fmla="*/ 2147483647 h 67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01"/>
                  <a:gd name="T70" fmla="*/ 0 h 677"/>
                  <a:gd name="T71" fmla="*/ 501 w 501"/>
                  <a:gd name="T72" fmla="*/ 677 h 67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01" h="677">
                    <a:moveTo>
                      <a:pt x="209" y="20"/>
                    </a:moveTo>
                    <a:cubicBezTo>
                      <a:pt x="290" y="0"/>
                      <a:pt x="360" y="32"/>
                      <a:pt x="436" y="53"/>
                    </a:cubicBezTo>
                    <a:cubicBezTo>
                      <a:pt x="472" y="77"/>
                      <a:pt x="484" y="102"/>
                      <a:pt x="501" y="142"/>
                    </a:cubicBezTo>
                    <a:cubicBezTo>
                      <a:pt x="478" y="211"/>
                      <a:pt x="439" y="276"/>
                      <a:pt x="403" y="337"/>
                    </a:cubicBezTo>
                    <a:cubicBezTo>
                      <a:pt x="378" y="379"/>
                      <a:pt x="372" y="410"/>
                      <a:pt x="338" y="442"/>
                    </a:cubicBezTo>
                    <a:cubicBezTo>
                      <a:pt x="329" y="469"/>
                      <a:pt x="314" y="483"/>
                      <a:pt x="298" y="507"/>
                    </a:cubicBezTo>
                    <a:cubicBezTo>
                      <a:pt x="254" y="493"/>
                      <a:pt x="216" y="465"/>
                      <a:pt x="176" y="442"/>
                    </a:cubicBezTo>
                    <a:cubicBezTo>
                      <a:pt x="166" y="436"/>
                      <a:pt x="155" y="430"/>
                      <a:pt x="144" y="426"/>
                    </a:cubicBezTo>
                    <a:cubicBezTo>
                      <a:pt x="128" y="420"/>
                      <a:pt x="95" y="410"/>
                      <a:pt x="95" y="410"/>
                    </a:cubicBezTo>
                    <a:cubicBezTo>
                      <a:pt x="65" y="420"/>
                      <a:pt x="40" y="424"/>
                      <a:pt x="14" y="442"/>
                    </a:cubicBezTo>
                    <a:cubicBezTo>
                      <a:pt x="0" y="500"/>
                      <a:pt x="31" y="500"/>
                      <a:pt x="79" y="531"/>
                    </a:cubicBezTo>
                    <a:cubicBezTo>
                      <a:pt x="152" y="579"/>
                      <a:pt x="212" y="650"/>
                      <a:pt x="298" y="677"/>
                    </a:cubicBezTo>
                    <a:cubicBezTo>
                      <a:pt x="290" y="637"/>
                      <a:pt x="298" y="593"/>
                      <a:pt x="282" y="556"/>
                    </a:cubicBezTo>
                    <a:cubicBezTo>
                      <a:pt x="244" y="465"/>
                      <a:pt x="112" y="380"/>
                      <a:pt x="22" y="345"/>
                    </a:cubicBezTo>
                    <a:cubicBezTo>
                      <a:pt x="12" y="394"/>
                      <a:pt x="18" y="393"/>
                      <a:pt x="38" y="434"/>
                    </a:cubicBezTo>
                    <a:cubicBezTo>
                      <a:pt x="58" y="475"/>
                      <a:pt x="31" y="444"/>
                      <a:pt x="63" y="474"/>
                    </a:cubicBezTo>
                    <a:cubicBezTo>
                      <a:pt x="106" y="584"/>
                      <a:pt x="189" y="580"/>
                      <a:pt x="290" y="596"/>
                    </a:cubicBezTo>
                    <a:cubicBezTo>
                      <a:pt x="284" y="579"/>
                      <a:pt x="275" y="538"/>
                      <a:pt x="257" y="523"/>
                    </a:cubicBezTo>
                    <a:cubicBezTo>
                      <a:pt x="199" y="473"/>
                      <a:pt x="128" y="448"/>
                      <a:pt x="54" y="434"/>
                    </a:cubicBezTo>
                    <a:cubicBezTo>
                      <a:pt x="67" y="399"/>
                      <a:pt x="85" y="374"/>
                      <a:pt x="95" y="337"/>
                    </a:cubicBezTo>
                    <a:cubicBezTo>
                      <a:pt x="112" y="276"/>
                      <a:pt x="123" y="221"/>
                      <a:pt x="168" y="174"/>
                    </a:cubicBezTo>
                    <a:cubicBezTo>
                      <a:pt x="170" y="165"/>
                      <a:pt x="179" y="127"/>
                      <a:pt x="184" y="117"/>
                    </a:cubicBezTo>
                    <a:cubicBezTo>
                      <a:pt x="188" y="108"/>
                      <a:pt x="200" y="93"/>
                      <a:pt x="200" y="9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 flipV="1">
                <a:off x="5343525" y="5486400"/>
                <a:ext cx="795338" cy="1074738"/>
              </a:xfrm>
              <a:custGeom>
                <a:avLst/>
                <a:gdLst>
                  <a:gd name="T0" fmla="*/ 2147483647 w 501"/>
                  <a:gd name="T1" fmla="*/ 2147483647 h 677"/>
                  <a:gd name="T2" fmla="*/ 2147483647 w 501"/>
                  <a:gd name="T3" fmla="*/ 2147483647 h 677"/>
                  <a:gd name="T4" fmla="*/ 2147483647 w 501"/>
                  <a:gd name="T5" fmla="*/ 2147483647 h 677"/>
                  <a:gd name="T6" fmla="*/ 2147483647 w 501"/>
                  <a:gd name="T7" fmla="*/ 2147483647 h 677"/>
                  <a:gd name="T8" fmla="*/ 2147483647 w 501"/>
                  <a:gd name="T9" fmla="*/ 2147483647 h 677"/>
                  <a:gd name="T10" fmla="*/ 2147483647 w 501"/>
                  <a:gd name="T11" fmla="*/ 2147483647 h 677"/>
                  <a:gd name="T12" fmla="*/ 2147483647 w 501"/>
                  <a:gd name="T13" fmla="*/ 2147483647 h 677"/>
                  <a:gd name="T14" fmla="*/ 2147483647 w 501"/>
                  <a:gd name="T15" fmla="*/ 2147483647 h 677"/>
                  <a:gd name="T16" fmla="*/ 2147483647 w 501"/>
                  <a:gd name="T17" fmla="*/ 2147483647 h 677"/>
                  <a:gd name="T18" fmla="*/ 2147483647 w 501"/>
                  <a:gd name="T19" fmla="*/ 2147483647 h 677"/>
                  <a:gd name="T20" fmla="*/ 2147483647 w 501"/>
                  <a:gd name="T21" fmla="*/ 2147483647 h 677"/>
                  <a:gd name="T22" fmla="*/ 2147483647 w 501"/>
                  <a:gd name="T23" fmla="*/ 2147483647 h 677"/>
                  <a:gd name="T24" fmla="*/ 2147483647 w 501"/>
                  <a:gd name="T25" fmla="*/ 2147483647 h 677"/>
                  <a:gd name="T26" fmla="*/ 2147483647 w 501"/>
                  <a:gd name="T27" fmla="*/ 2147483647 h 677"/>
                  <a:gd name="T28" fmla="*/ 2147483647 w 501"/>
                  <a:gd name="T29" fmla="*/ 2147483647 h 677"/>
                  <a:gd name="T30" fmla="*/ 2147483647 w 501"/>
                  <a:gd name="T31" fmla="*/ 2147483647 h 677"/>
                  <a:gd name="T32" fmla="*/ 2147483647 w 501"/>
                  <a:gd name="T33" fmla="*/ 2147483647 h 677"/>
                  <a:gd name="T34" fmla="*/ 2147483647 w 501"/>
                  <a:gd name="T35" fmla="*/ 2147483647 h 677"/>
                  <a:gd name="T36" fmla="*/ 2147483647 w 501"/>
                  <a:gd name="T37" fmla="*/ 2147483647 h 677"/>
                  <a:gd name="T38" fmla="*/ 2147483647 w 501"/>
                  <a:gd name="T39" fmla="*/ 2147483647 h 677"/>
                  <a:gd name="T40" fmla="*/ 2147483647 w 501"/>
                  <a:gd name="T41" fmla="*/ 2147483647 h 677"/>
                  <a:gd name="T42" fmla="*/ 2147483647 w 501"/>
                  <a:gd name="T43" fmla="*/ 2147483647 h 677"/>
                  <a:gd name="T44" fmla="*/ 2147483647 w 501"/>
                  <a:gd name="T45" fmla="*/ 2147483647 h 67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01"/>
                  <a:gd name="T70" fmla="*/ 0 h 677"/>
                  <a:gd name="T71" fmla="*/ 501 w 501"/>
                  <a:gd name="T72" fmla="*/ 677 h 67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01" h="677">
                    <a:moveTo>
                      <a:pt x="209" y="20"/>
                    </a:moveTo>
                    <a:cubicBezTo>
                      <a:pt x="290" y="0"/>
                      <a:pt x="360" y="32"/>
                      <a:pt x="436" y="53"/>
                    </a:cubicBezTo>
                    <a:cubicBezTo>
                      <a:pt x="472" y="77"/>
                      <a:pt x="484" y="102"/>
                      <a:pt x="501" y="142"/>
                    </a:cubicBezTo>
                    <a:cubicBezTo>
                      <a:pt x="478" y="211"/>
                      <a:pt x="439" y="276"/>
                      <a:pt x="403" y="337"/>
                    </a:cubicBezTo>
                    <a:cubicBezTo>
                      <a:pt x="378" y="379"/>
                      <a:pt x="372" y="410"/>
                      <a:pt x="338" y="442"/>
                    </a:cubicBezTo>
                    <a:cubicBezTo>
                      <a:pt x="329" y="469"/>
                      <a:pt x="314" y="483"/>
                      <a:pt x="298" y="507"/>
                    </a:cubicBezTo>
                    <a:cubicBezTo>
                      <a:pt x="254" y="493"/>
                      <a:pt x="216" y="465"/>
                      <a:pt x="176" y="442"/>
                    </a:cubicBezTo>
                    <a:cubicBezTo>
                      <a:pt x="166" y="436"/>
                      <a:pt x="155" y="430"/>
                      <a:pt x="144" y="426"/>
                    </a:cubicBezTo>
                    <a:cubicBezTo>
                      <a:pt x="128" y="420"/>
                      <a:pt x="95" y="410"/>
                      <a:pt x="95" y="410"/>
                    </a:cubicBezTo>
                    <a:cubicBezTo>
                      <a:pt x="65" y="420"/>
                      <a:pt x="40" y="424"/>
                      <a:pt x="14" y="442"/>
                    </a:cubicBezTo>
                    <a:cubicBezTo>
                      <a:pt x="0" y="500"/>
                      <a:pt x="31" y="500"/>
                      <a:pt x="79" y="531"/>
                    </a:cubicBezTo>
                    <a:cubicBezTo>
                      <a:pt x="152" y="579"/>
                      <a:pt x="212" y="650"/>
                      <a:pt x="298" y="677"/>
                    </a:cubicBezTo>
                    <a:cubicBezTo>
                      <a:pt x="290" y="637"/>
                      <a:pt x="298" y="593"/>
                      <a:pt x="282" y="556"/>
                    </a:cubicBezTo>
                    <a:cubicBezTo>
                      <a:pt x="244" y="465"/>
                      <a:pt x="112" y="380"/>
                      <a:pt x="22" y="345"/>
                    </a:cubicBezTo>
                    <a:cubicBezTo>
                      <a:pt x="12" y="394"/>
                      <a:pt x="18" y="393"/>
                      <a:pt x="38" y="434"/>
                    </a:cubicBezTo>
                    <a:cubicBezTo>
                      <a:pt x="58" y="475"/>
                      <a:pt x="31" y="444"/>
                      <a:pt x="63" y="474"/>
                    </a:cubicBezTo>
                    <a:cubicBezTo>
                      <a:pt x="106" y="584"/>
                      <a:pt x="189" y="580"/>
                      <a:pt x="290" y="596"/>
                    </a:cubicBezTo>
                    <a:cubicBezTo>
                      <a:pt x="284" y="579"/>
                      <a:pt x="275" y="538"/>
                      <a:pt x="257" y="523"/>
                    </a:cubicBezTo>
                    <a:cubicBezTo>
                      <a:pt x="199" y="473"/>
                      <a:pt x="128" y="448"/>
                      <a:pt x="54" y="434"/>
                    </a:cubicBezTo>
                    <a:cubicBezTo>
                      <a:pt x="67" y="399"/>
                      <a:pt x="85" y="374"/>
                      <a:pt x="95" y="337"/>
                    </a:cubicBezTo>
                    <a:cubicBezTo>
                      <a:pt x="112" y="276"/>
                      <a:pt x="123" y="221"/>
                      <a:pt x="168" y="174"/>
                    </a:cubicBezTo>
                    <a:cubicBezTo>
                      <a:pt x="170" y="165"/>
                      <a:pt x="179" y="127"/>
                      <a:pt x="184" y="117"/>
                    </a:cubicBezTo>
                    <a:cubicBezTo>
                      <a:pt x="188" y="108"/>
                      <a:pt x="200" y="93"/>
                      <a:pt x="200" y="9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9" name="Freeform 7"/>
              <p:cNvSpPr>
                <a:spLocks/>
              </p:cNvSpPr>
              <p:nvPr/>
            </p:nvSpPr>
            <p:spPr bwMode="auto">
              <a:xfrm flipH="1" flipV="1">
                <a:off x="1524000" y="5619750"/>
                <a:ext cx="795338" cy="1074738"/>
              </a:xfrm>
              <a:custGeom>
                <a:avLst/>
                <a:gdLst>
                  <a:gd name="T0" fmla="*/ 2147483647 w 501"/>
                  <a:gd name="T1" fmla="*/ 2147483647 h 677"/>
                  <a:gd name="T2" fmla="*/ 2147483647 w 501"/>
                  <a:gd name="T3" fmla="*/ 2147483647 h 677"/>
                  <a:gd name="T4" fmla="*/ 2147483647 w 501"/>
                  <a:gd name="T5" fmla="*/ 2147483647 h 677"/>
                  <a:gd name="T6" fmla="*/ 2147483647 w 501"/>
                  <a:gd name="T7" fmla="*/ 2147483647 h 677"/>
                  <a:gd name="T8" fmla="*/ 2147483647 w 501"/>
                  <a:gd name="T9" fmla="*/ 2147483647 h 677"/>
                  <a:gd name="T10" fmla="*/ 2147483647 w 501"/>
                  <a:gd name="T11" fmla="*/ 2147483647 h 677"/>
                  <a:gd name="T12" fmla="*/ 2147483647 w 501"/>
                  <a:gd name="T13" fmla="*/ 2147483647 h 677"/>
                  <a:gd name="T14" fmla="*/ 2147483647 w 501"/>
                  <a:gd name="T15" fmla="*/ 2147483647 h 677"/>
                  <a:gd name="T16" fmla="*/ 2147483647 w 501"/>
                  <a:gd name="T17" fmla="*/ 2147483647 h 677"/>
                  <a:gd name="T18" fmla="*/ 2147483647 w 501"/>
                  <a:gd name="T19" fmla="*/ 2147483647 h 677"/>
                  <a:gd name="T20" fmla="*/ 2147483647 w 501"/>
                  <a:gd name="T21" fmla="*/ 2147483647 h 677"/>
                  <a:gd name="T22" fmla="*/ 2147483647 w 501"/>
                  <a:gd name="T23" fmla="*/ 2147483647 h 677"/>
                  <a:gd name="T24" fmla="*/ 2147483647 w 501"/>
                  <a:gd name="T25" fmla="*/ 2147483647 h 677"/>
                  <a:gd name="T26" fmla="*/ 2147483647 w 501"/>
                  <a:gd name="T27" fmla="*/ 2147483647 h 677"/>
                  <a:gd name="T28" fmla="*/ 2147483647 w 501"/>
                  <a:gd name="T29" fmla="*/ 2147483647 h 677"/>
                  <a:gd name="T30" fmla="*/ 2147483647 w 501"/>
                  <a:gd name="T31" fmla="*/ 2147483647 h 677"/>
                  <a:gd name="T32" fmla="*/ 2147483647 w 501"/>
                  <a:gd name="T33" fmla="*/ 2147483647 h 677"/>
                  <a:gd name="T34" fmla="*/ 2147483647 w 501"/>
                  <a:gd name="T35" fmla="*/ 2147483647 h 677"/>
                  <a:gd name="T36" fmla="*/ 2147483647 w 501"/>
                  <a:gd name="T37" fmla="*/ 2147483647 h 677"/>
                  <a:gd name="T38" fmla="*/ 2147483647 w 501"/>
                  <a:gd name="T39" fmla="*/ 2147483647 h 677"/>
                  <a:gd name="T40" fmla="*/ 2147483647 w 501"/>
                  <a:gd name="T41" fmla="*/ 2147483647 h 677"/>
                  <a:gd name="T42" fmla="*/ 2147483647 w 501"/>
                  <a:gd name="T43" fmla="*/ 2147483647 h 677"/>
                  <a:gd name="T44" fmla="*/ 2147483647 w 501"/>
                  <a:gd name="T45" fmla="*/ 2147483647 h 67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01"/>
                  <a:gd name="T70" fmla="*/ 0 h 677"/>
                  <a:gd name="T71" fmla="*/ 501 w 501"/>
                  <a:gd name="T72" fmla="*/ 677 h 67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01" h="677">
                    <a:moveTo>
                      <a:pt x="209" y="20"/>
                    </a:moveTo>
                    <a:cubicBezTo>
                      <a:pt x="290" y="0"/>
                      <a:pt x="360" y="32"/>
                      <a:pt x="436" y="53"/>
                    </a:cubicBezTo>
                    <a:cubicBezTo>
                      <a:pt x="472" y="77"/>
                      <a:pt x="484" y="102"/>
                      <a:pt x="501" y="142"/>
                    </a:cubicBezTo>
                    <a:cubicBezTo>
                      <a:pt x="478" y="211"/>
                      <a:pt x="439" y="276"/>
                      <a:pt x="403" y="337"/>
                    </a:cubicBezTo>
                    <a:cubicBezTo>
                      <a:pt x="378" y="379"/>
                      <a:pt x="372" y="410"/>
                      <a:pt x="338" y="442"/>
                    </a:cubicBezTo>
                    <a:cubicBezTo>
                      <a:pt x="329" y="469"/>
                      <a:pt x="314" y="483"/>
                      <a:pt x="298" y="507"/>
                    </a:cubicBezTo>
                    <a:cubicBezTo>
                      <a:pt x="254" y="493"/>
                      <a:pt x="216" y="465"/>
                      <a:pt x="176" y="442"/>
                    </a:cubicBezTo>
                    <a:cubicBezTo>
                      <a:pt x="166" y="436"/>
                      <a:pt x="155" y="430"/>
                      <a:pt x="144" y="426"/>
                    </a:cubicBezTo>
                    <a:cubicBezTo>
                      <a:pt x="128" y="420"/>
                      <a:pt x="95" y="410"/>
                      <a:pt x="95" y="410"/>
                    </a:cubicBezTo>
                    <a:cubicBezTo>
                      <a:pt x="65" y="420"/>
                      <a:pt x="40" y="424"/>
                      <a:pt x="14" y="442"/>
                    </a:cubicBezTo>
                    <a:cubicBezTo>
                      <a:pt x="0" y="500"/>
                      <a:pt x="31" y="500"/>
                      <a:pt x="79" y="531"/>
                    </a:cubicBezTo>
                    <a:cubicBezTo>
                      <a:pt x="152" y="579"/>
                      <a:pt x="212" y="650"/>
                      <a:pt x="298" y="677"/>
                    </a:cubicBezTo>
                    <a:cubicBezTo>
                      <a:pt x="290" y="637"/>
                      <a:pt x="298" y="593"/>
                      <a:pt x="282" y="556"/>
                    </a:cubicBezTo>
                    <a:cubicBezTo>
                      <a:pt x="244" y="465"/>
                      <a:pt x="112" y="380"/>
                      <a:pt x="22" y="345"/>
                    </a:cubicBezTo>
                    <a:cubicBezTo>
                      <a:pt x="12" y="394"/>
                      <a:pt x="18" y="393"/>
                      <a:pt x="38" y="434"/>
                    </a:cubicBezTo>
                    <a:cubicBezTo>
                      <a:pt x="58" y="475"/>
                      <a:pt x="31" y="444"/>
                      <a:pt x="63" y="474"/>
                    </a:cubicBezTo>
                    <a:cubicBezTo>
                      <a:pt x="106" y="584"/>
                      <a:pt x="189" y="580"/>
                      <a:pt x="290" y="596"/>
                    </a:cubicBezTo>
                    <a:cubicBezTo>
                      <a:pt x="284" y="579"/>
                      <a:pt x="275" y="538"/>
                      <a:pt x="257" y="523"/>
                    </a:cubicBezTo>
                    <a:cubicBezTo>
                      <a:pt x="199" y="473"/>
                      <a:pt x="128" y="448"/>
                      <a:pt x="54" y="434"/>
                    </a:cubicBezTo>
                    <a:cubicBezTo>
                      <a:pt x="67" y="399"/>
                      <a:pt x="85" y="374"/>
                      <a:pt x="95" y="337"/>
                    </a:cubicBezTo>
                    <a:cubicBezTo>
                      <a:pt x="112" y="276"/>
                      <a:pt x="123" y="221"/>
                      <a:pt x="168" y="174"/>
                    </a:cubicBezTo>
                    <a:cubicBezTo>
                      <a:pt x="170" y="165"/>
                      <a:pt x="179" y="127"/>
                      <a:pt x="184" y="117"/>
                    </a:cubicBezTo>
                    <a:cubicBezTo>
                      <a:pt x="188" y="108"/>
                      <a:pt x="200" y="93"/>
                      <a:pt x="200" y="9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" name="Rectangle 11"/>
              <p:cNvSpPr>
                <a:spLocks noChangeArrowheads="1"/>
              </p:cNvSpPr>
              <p:nvPr/>
            </p:nvSpPr>
            <p:spPr bwMode="auto">
              <a:xfrm>
                <a:off x="4038600" y="2133600"/>
                <a:ext cx="1676400" cy="2667000"/>
              </a:xfrm>
              <a:prstGeom prst="rect">
                <a:avLst/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1" name="Rectangle 13"/>
              <p:cNvSpPr>
                <a:spLocks noChangeArrowheads="1"/>
              </p:cNvSpPr>
              <p:nvPr/>
            </p:nvSpPr>
            <p:spPr bwMode="auto">
              <a:xfrm>
                <a:off x="7086600" y="5181600"/>
                <a:ext cx="381000" cy="83820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" name="Rectangle 14"/>
              <p:cNvSpPr>
                <a:spLocks noChangeArrowheads="1"/>
              </p:cNvSpPr>
              <p:nvPr/>
            </p:nvSpPr>
            <p:spPr bwMode="auto">
              <a:xfrm>
                <a:off x="8153400" y="5334000"/>
                <a:ext cx="381000" cy="685800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3" name="Text Box 15"/>
              <p:cNvSpPr txBox="1">
                <a:spLocks noChangeArrowheads="1"/>
              </p:cNvSpPr>
              <p:nvPr/>
            </p:nvSpPr>
            <p:spPr bwMode="auto">
              <a:xfrm>
                <a:off x="7070725" y="6061075"/>
                <a:ext cx="163195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>
                    <a:latin typeface="Times New Roman" pitchFamily="18" charset="0"/>
                  </a:rPr>
                  <a:t>p</a:t>
                </a:r>
                <a:r>
                  <a:rPr lang="en-US" baseline="-25000">
                    <a:latin typeface="Times New Roman" pitchFamily="18" charset="0"/>
                  </a:rPr>
                  <a:t>1    </a:t>
                </a:r>
                <a:r>
                  <a:rPr lang="en-US">
                    <a:latin typeface="Times New Roman" pitchFamily="18" charset="0"/>
                  </a:rPr>
                  <a:t> p</a:t>
                </a:r>
                <a:r>
                  <a:rPr lang="en-US" baseline="-25000">
                    <a:latin typeface="Times New Roman" pitchFamily="18" charset="0"/>
                  </a:rPr>
                  <a:t>2     </a:t>
                </a:r>
                <a:r>
                  <a:rPr lang="en-US">
                    <a:latin typeface="Times New Roman" pitchFamily="18" charset="0"/>
                  </a:rPr>
                  <a:t> p</a:t>
                </a:r>
                <a:r>
                  <a:rPr lang="en-US" baseline="-25000">
                    <a:latin typeface="Times New Roman" pitchFamily="18" charset="0"/>
                  </a:rPr>
                  <a:t>3</a:t>
                </a:r>
                <a:r>
                  <a:rPr lang="en-US">
                    <a:latin typeface="Times New Roman" pitchFamily="18" charset="0"/>
                  </a:rPr>
                  <a:t> </a:t>
                </a:r>
              </a:p>
            </p:txBody>
          </p:sp>
          <p:sp>
            <p:nvSpPr>
              <p:cNvPr id="14" name="Text Box 27"/>
              <p:cNvSpPr txBox="1">
                <a:spLocks noChangeArrowheads="1"/>
              </p:cNvSpPr>
              <p:nvPr/>
            </p:nvSpPr>
            <p:spPr bwMode="auto">
              <a:xfrm>
                <a:off x="120650" y="6096000"/>
                <a:ext cx="1631950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>
                    <a:latin typeface="Times New Roman" pitchFamily="18" charset="0"/>
                  </a:rPr>
                  <a:t>p</a:t>
                </a:r>
                <a:r>
                  <a:rPr lang="en-US" baseline="-25000">
                    <a:latin typeface="Times New Roman" pitchFamily="18" charset="0"/>
                  </a:rPr>
                  <a:t>1    </a:t>
                </a:r>
                <a:r>
                  <a:rPr lang="en-US">
                    <a:latin typeface="Times New Roman" pitchFamily="18" charset="0"/>
                  </a:rPr>
                  <a:t> p</a:t>
                </a:r>
                <a:r>
                  <a:rPr lang="en-US" baseline="-25000">
                    <a:latin typeface="Times New Roman" pitchFamily="18" charset="0"/>
                  </a:rPr>
                  <a:t>2     </a:t>
                </a:r>
                <a:r>
                  <a:rPr lang="en-US">
                    <a:latin typeface="Times New Roman" pitchFamily="18" charset="0"/>
                  </a:rPr>
                  <a:t> p</a:t>
                </a:r>
                <a:r>
                  <a:rPr lang="en-US" baseline="-25000">
                    <a:latin typeface="Times New Roman" pitchFamily="18" charset="0"/>
                  </a:rPr>
                  <a:t>3</a:t>
                </a:r>
                <a:r>
                  <a:rPr lang="en-US">
                    <a:latin typeface="Times New Roman" pitchFamily="18" charset="0"/>
                  </a:rPr>
                  <a:t> </a:t>
                </a:r>
              </a:p>
            </p:txBody>
          </p:sp>
          <p:grpSp>
            <p:nvGrpSpPr>
              <p:cNvPr id="15" name="Group 28"/>
              <p:cNvGrpSpPr>
                <a:grpSpLocks/>
              </p:cNvGrpSpPr>
              <p:nvPr/>
            </p:nvGrpSpPr>
            <p:grpSpPr bwMode="auto">
              <a:xfrm flipH="1">
                <a:off x="1219200" y="4876800"/>
                <a:ext cx="1295400" cy="1360488"/>
                <a:chOff x="4416" y="1296"/>
                <a:chExt cx="816" cy="857"/>
              </a:xfrm>
            </p:grpSpPr>
            <p:sp>
              <p:nvSpPr>
                <p:cNvPr id="24" name="Freeform 29"/>
                <p:cNvSpPr>
                  <a:spLocks/>
                </p:cNvSpPr>
                <p:nvPr/>
              </p:nvSpPr>
              <p:spPr bwMode="auto">
                <a:xfrm flipV="1">
                  <a:off x="4731" y="1476"/>
                  <a:ext cx="501" cy="677"/>
                </a:xfrm>
                <a:custGeom>
                  <a:avLst/>
                  <a:gdLst>
                    <a:gd name="T0" fmla="*/ 209 w 501"/>
                    <a:gd name="T1" fmla="*/ 20 h 677"/>
                    <a:gd name="T2" fmla="*/ 436 w 501"/>
                    <a:gd name="T3" fmla="*/ 53 h 677"/>
                    <a:gd name="T4" fmla="*/ 501 w 501"/>
                    <a:gd name="T5" fmla="*/ 142 h 677"/>
                    <a:gd name="T6" fmla="*/ 403 w 501"/>
                    <a:gd name="T7" fmla="*/ 337 h 677"/>
                    <a:gd name="T8" fmla="*/ 338 w 501"/>
                    <a:gd name="T9" fmla="*/ 442 h 677"/>
                    <a:gd name="T10" fmla="*/ 298 w 501"/>
                    <a:gd name="T11" fmla="*/ 507 h 677"/>
                    <a:gd name="T12" fmla="*/ 176 w 501"/>
                    <a:gd name="T13" fmla="*/ 442 h 677"/>
                    <a:gd name="T14" fmla="*/ 144 w 501"/>
                    <a:gd name="T15" fmla="*/ 426 h 677"/>
                    <a:gd name="T16" fmla="*/ 95 w 501"/>
                    <a:gd name="T17" fmla="*/ 410 h 677"/>
                    <a:gd name="T18" fmla="*/ 14 w 501"/>
                    <a:gd name="T19" fmla="*/ 442 h 677"/>
                    <a:gd name="T20" fmla="*/ 79 w 501"/>
                    <a:gd name="T21" fmla="*/ 531 h 677"/>
                    <a:gd name="T22" fmla="*/ 298 w 501"/>
                    <a:gd name="T23" fmla="*/ 677 h 677"/>
                    <a:gd name="T24" fmla="*/ 282 w 501"/>
                    <a:gd name="T25" fmla="*/ 556 h 677"/>
                    <a:gd name="T26" fmla="*/ 22 w 501"/>
                    <a:gd name="T27" fmla="*/ 345 h 677"/>
                    <a:gd name="T28" fmla="*/ 38 w 501"/>
                    <a:gd name="T29" fmla="*/ 434 h 677"/>
                    <a:gd name="T30" fmla="*/ 63 w 501"/>
                    <a:gd name="T31" fmla="*/ 474 h 677"/>
                    <a:gd name="T32" fmla="*/ 290 w 501"/>
                    <a:gd name="T33" fmla="*/ 596 h 677"/>
                    <a:gd name="T34" fmla="*/ 257 w 501"/>
                    <a:gd name="T35" fmla="*/ 523 h 677"/>
                    <a:gd name="T36" fmla="*/ 54 w 501"/>
                    <a:gd name="T37" fmla="*/ 434 h 677"/>
                    <a:gd name="T38" fmla="*/ 95 w 501"/>
                    <a:gd name="T39" fmla="*/ 337 h 677"/>
                    <a:gd name="T40" fmla="*/ 168 w 501"/>
                    <a:gd name="T41" fmla="*/ 174 h 677"/>
                    <a:gd name="T42" fmla="*/ 184 w 501"/>
                    <a:gd name="T43" fmla="*/ 117 h 677"/>
                    <a:gd name="T44" fmla="*/ 200 w 501"/>
                    <a:gd name="T45" fmla="*/ 93 h 677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501"/>
                    <a:gd name="T70" fmla="*/ 0 h 677"/>
                    <a:gd name="T71" fmla="*/ 501 w 501"/>
                    <a:gd name="T72" fmla="*/ 677 h 677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501" h="677">
                      <a:moveTo>
                        <a:pt x="209" y="20"/>
                      </a:moveTo>
                      <a:cubicBezTo>
                        <a:pt x="290" y="0"/>
                        <a:pt x="360" y="32"/>
                        <a:pt x="436" y="53"/>
                      </a:cubicBezTo>
                      <a:cubicBezTo>
                        <a:pt x="472" y="77"/>
                        <a:pt x="484" y="102"/>
                        <a:pt x="501" y="142"/>
                      </a:cubicBezTo>
                      <a:cubicBezTo>
                        <a:pt x="478" y="211"/>
                        <a:pt x="439" y="276"/>
                        <a:pt x="403" y="337"/>
                      </a:cubicBezTo>
                      <a:cubicBezTo>
                        <a:pt x="378" y="379"/>
                        <a:pt x="372" y="410"/>
                        <a:pt x="338" y="442"/>
                      </a:cubicBezTo>
                      <a:cubicBezTo>
                        <a:pt x="329" y="469"/>
                        <a:pt x="314" y="483"/>
                        <a:pt x="298" y="507"/>
                      </a:cubicBezTo>
                      <a:cubicBezTo>
                        <a:pt x="254" y="493"/>
                        <a:pt x="216" y="465"/>
                        <a:pt x="176" y="442"/>
                      </a:cubicBezTo>
                      <a:cubicBezTo>
                        <a:pt x="166" y="436"/>
                        <a:pt x="155" y="430"/>
                        <a:pt x="144" y="426"/>
                      </a:cubicBezTo>
                      <a:cubicBezTo>
                        <a:pt x="128" y="420"/>
                        <a:pt x="95" y="410"/>
                        <a:pt x="95" y="410"/>
                      </a:cubicBezTo>
                      <a:cubicBezTo>
                        <a:pt x="65" y="420"/>
                        <a:pt x="40" y="424"/>
                        <a:pt x="14" y="442"/>
                      </a:cubicBezTo>
                      <a:cubicBezTo>
                        <a:pt x="0" y="500"/>
                        <a:pt x="31" y="500"/>
                        <a:pt x="79" y="531"/>
                      </a:cubicBezTo>
                      <a:cubicBezTo>
                        <a:pt x="152" y="579"/>
                        <a:pt x="212" y="650"/>
                        <a:pt x="298" y="677"/>
                      </a:cubicBezTo>
                      <a:cubicBezTo>
                        <a:pt x="290" y="637"/>
                        <a:pt x="298" y="593"/>
                        <a:pt x="282" y="556"/>
                      </a:cubicBezTo>
                      <a:cubicBezTo>
                        <a:pt x="244" y="465"/>
                        <a:pt x="112" y="380"/>
                        <a:pt x="22" y="345"/>
                      </a:cubicBezTo>
                      <a:cubicBezTo>
                        <a:pt x="12" y="394"/>
                        <a:pt x="18" y="393"/>
                        <a:pt x="38" y="434"/>
                      </a:cubicBezTo>
                      <a:cubicBezTo>
                        <a:pt x="58" y="475"/>
                        <a:pt x="31" y="444"/>
                        <a:pt x="63" y="474"/>
                      </a:cubicBezTo>
                      <a:cubicBezTo>
                        <a:pt x="106" y="584"/>
                        <a:pt x="189" y="580"/>
                        <a:pt x="290" y="596"/>
                      </a:cubicBezTo>
                      <a:cubicBezTo>
                        <a:pt x="284" y="579"/>
                        <a:pt x="275" y="538"/>
                        <a:pt x="257" y="523"/>
                      </a:cubicBezTo>
                      <a:cubicBezTo>
                        <a:pt x="199" y="473"/>
                        <a:pt x="128" y="448"/>
                        <a:pt x="54" y="434"/>
                      </a:cubicBezTo>
                      <a:cubicBezTo>
                        <a:pt x="67" y="399"/>
                        <a:pt x="85" y="374"/>
                        <a:pt x="95" y="337"/>
                      </a:cubicBezTo>
                      <a:cubicBezTo>
                        <a:pt x="112" y="276"/>
                        <a:pt x="123" y="221"/>
                        <a:pt x="168" y="174"/>
                      </a:cubicBezTo>
                      <a:cubicBezTo>
                        <a:pt x="170" y="165"/>
                        <a:pt x="179" y="127"/>
                        <a:pt x="184" y="117"/>
                      </a:cubicBezTo>
                      <a:cubicBezTo>
                        <a:pt x="188" y="108"/>
                        <a:pt x="200" y="93"/>
                        <a:pt x="200" y="93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5" name="Line 30"/>
                <p:cNvSpPr>
                  <a:spLocks noChangeShapeType="1"/>
                </p:cNvSpPr>
                <p:nvPr/>
              </p:nvSpPr>
              <p:spPr bwMode="auto">
                <a:xfrm flipH="1" flipV="1">
                  <a:off x="4416" y="1392"/>
                  <a:ext cx="336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6" name="Line 31"/>
                <p:cNvSpPr>
                  <a:spLocks noChangeShapeType="1"/>
                </p:cNvSpPr>
                <p:nvPr/>
              </p:nvSpPr>
              <p:spPr bwMode="auto">
                <a:xfrm flipH="1" flipV="1">
                  <a:off x="4944" y="1296"/>
                  <a:ext cx="96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7" name="Line 32"/>
                <p:cNvSpPr>
                  <a:spLocks noChangeShapeType="1"/>
                </p:cNvSpPr>
                <p:nvPr/>
              </p:nvSpPr>
              <p:spPr bwMode="auto">
                <a:xfrm flipH="1" flipV="1">
                  <a:off x="4800" y="1392"/>
                  <a:ext cx="96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6" name="Text Box 33"/>
              <p:cNvSpPr txBox="1">
                <a:spLocks noChangeArrowheads="1"/>
              </p:cNvSpPr>
              <p:nvPr/>
            </p:nvSpPr>
            <p:spPr bwMode="auto">
              <a:xfrm>
                <a:off x="360066" y="2603718"/>
                <a:ext cx="1822648" cy="18158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ru-RU" sz="1600" dirty="0">
                    <a:solidFill>
                      <a:schemeClr val="accent2"/>
                    </a:solidFill>
                    <a:latin typeface="Times New Roman" pitchFamily="18" charset="0"/>
                  </a:rPr>
                  <a:t>Мы называем </a:t>
                </a:r>
                <a:r>
                  <a:rPr lang="ru-RU" sz="1600" dirty="0" smtClean="0">
                    <a:solidFill>
                      <a:schemeClr val="accent2"/>
                    </a:solidFill>
                    <a:latin typeface="Times New Roman" pitchFamily="18" charset="0"/>
                  </a:rPr>
                  <a:t>«</a:t>
                </a:r>
                <a:r>
                  <a:rPr lang="ru-RU" sz="1600" dirty="0">
                    <a:solidFill>
                      <a:schemeClr val="accent2"/>
                    </a:solidFill>
                    <a:latin typeface="Times New Roman" pitchFamily="18" charset="0"/>
                  </a:rPr>
                  <a:t>отрицательным» весом основного цвета, если цвет нужно добавлять к сопоставляемому свету</a:t>
                </a:r>
                <a:r>
                  <a:rPr lang="en-US" sz="1600" dirty="0">
                    <a:solidFill>
                      <a:schemeClr val="accent2"/>
                    </a:solidFill>
                    <a:latin typeface="Times New Roman" pitchFamily="18" charset="0"/>
                  </a:rPr>
                  <a:t>.</a:t>
                </a:r>
              </a:p>
            </p:txBody>
          </p:sp>
          <p:sp>
            <p:nvSpPr>
              <p:cNvPr id="17" name="Text Box 34"/>
              <p:cNvSpPr txBox="1">
                <a:spLocks noChangeArrowheads="1"/>
              </p:cNvSpPr>
              <p:nvPr/>
            </p:nvSpPr>
            <p:spPr bwMode="auto">
              <a:xfrm>
                <a:off x="6031095" y="1709857"/>
                <a:ext cx="2513013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ru-RU" sz="1600" dirty="0">
                    <a:solidFill>
                      <a:schemeClr val="accent2"/>
                    </a:solidFill>
                    <a:latin typeface="Times New Roman" pitchFamily="18" charset="0"/>
                  </a:rPr>
                  <a:t>Веса основных цветов, необходимых для сопоставления</a:t>
                </a:r>
                <a:r>
                  <a:rPr lang="en-US" sz="1600" dirty="0">
                    <a:solidFill>
                      <a:schemeClr val="accent2"/>
                    </a:solidFill>
                    <a:latin typeface="Times New Roman" pitchFamily="18" charset="0"/>
                  </a:rPr>
                  <a:t>: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7070725" y="2625726"/>
                <a:ext cx="1730375" cy="1522413"/>
                <a:chOff x="4454" y="1654"/>
                <a:chExt cx="1090" cy="959"/>
              </a:xfrm>
            </p:grpSpPr>
            <p:sp>
              <p:nvSpPr>
                <p:cNvPr id="19" name="Line 36"/>
                <p:cNvSpPr>
                  <a:spLocks noChangeShapeType="1"/>
                </p:cNvSpPr>
                <p:nvPr/>
              </p:nvSpPr>
              <p:spPr bwMode="auto">
                <a:xfrm>
                  <a:off x="4454" y="2182"/>
                  <a:ext cx="76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0" name="Rectangle 37"/>
                <p:cNvSpPr>
                  <a:spLocks noChangeArrowheads="1"/>
                </p:cNvSpPr>
                <p:nvPr/>
              </p:nvSpPr>
              <p:spPr bwMode="auto">
                <a:xfrm>
                  <a:off x="4454" y="1654"/>
                  <a:ext cx="240" cy="528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1" name="Rectangle 38"/>
                <p:cNvSpPr>
                  <a:spLocks noChangeArrowheads="1"/>
                </p:cNvSpPr>
                <p:nvPr/>
              </p:nvSpPr>
              <p:spPr bwMode="auto">
                <a:xfrm>
                  <a:off x="5126" y="1750"/>
                  <a:ext cx="240" cy="432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516" y="2325"/>
                  <a:ext cx="1028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>
                      <a:latin typeface="Times New Roman" pitchFamily="18" charset="0"/>
                    </a:rPr>
                    <a:t>p</a:t>
                  </a:r>
                  <a:r>
                    <a:rPr lang="en-US" baseline="-25000">
                      <a:latin typeface="Times New Roman" pitchFamily="18" charset="0"/>
                    </a:rPr>
                    <a:t>1    </a:t>
                  </a:r>
                  <a:r>
                    <a:rPr lang="en-US">
                      <a:latin typeface="Times New Roman" pitchFamily="18" charset="0"/>
                    </a:rPr>
                    <a:t> p</a:t>
                  </a:r>
                  <a:r>
                    <a:rPr lang="en-US" baseline="-25000">
                      <a:latin typeface="Times New Roman" pitchFamily="18" charset="0"/>
                    </a:rPr>
                    <a:t>2     </a:t>
                  </a:r>
                  <a:r>
                    <a:rPr lang="en-US">
                      <a:latin typeface="Times New Roman" pitchFamily="18" charset="0"/>
                    </a:rPr>
                    <a:t> p</a:t>
                  </a:r>
                  <a:r>
                    <a:rPr lang="en-US" baseline="-25000">
                      <a:latin typeface="Times New Roman" pitchFamily="18" charset="0"/>
                    </a:rPr>
                    <a:t>3</a:t>
                  </a:r>
                  <a:r>
                    <a:rPr lang="en-US">
                      <a:latin typeface="Times New Roman" pitchFamily="18" charset="0"/>
                    </a:rPr>
                    <a:t> </a:t>
                  </a:r>
                </a:p>
              </p:txBody>
            </p:sp>
            <p:sp>
              <p:nvSpPr>
                <p:cNvPr id="23" name="Rectangle 40"/>
                <p:cNvSpPr>
                  <a:spLocks noChangeArrowheads="1"/>
                </p:cNvSpPr>
                <p:nvPr/>
              </p:nvSpPr>
              <p:spPr bwMode="auto">
                <a:xfrm>
                  <a:off x="4790" y="2182"/>
                  <a:ext cx="240" cy="144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28" name="Rectangle 26"/>
            <p:cNvSpPr>
              <a:spLocks noChangeArrowheads="1"/>
            </p:cNvSpPr>
            <p:nvPr/>
          </p:nvSpPr>
          <p:spPr bwMode="auto">
            <a:xfrm>
              <a:off x="515815" y="5890419"/>
              <a:ext cx="381000" cy="228600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5370616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Трихроматическая теория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ru-RU" dirty="0"/>
              <a:t>В экспериментах по сопоставлению цвета большинству людей достаточно 3х основных цветов, чтобы сопоставить любой цвет</a:t>
            </a:r>
            <a:endParaRPr lang="en-US" dirty="0"/>
          </a:p>
          <a:p>
            <a:pPr lvl="1"/>
            <a:r>
              <a:rPr lang="ru-RU" dirty="0"/>
              <a:t>Основные цвета должны быть независимы</a:t>
            </a:r>
            <a:endParaRPr lang="en-US" dirty="0"/>
          </a:p>
          <a:p>
            <a:pPr>
              <a:buFontTx/>
              <a:buNone/>
            </a:pPr>
            <a:r>
              <a:rPr lang="ru-RU" dirty="0"/>
              <a:t>Для одного и того же спектра, и одних и тех же основных цветов, люди выбирают одинаковые веса</a:t>
            </a:r>
            <a:endParaRPr lang="en-US" dirty="0"/>
          </a:p>
          <a:p>
            <a:pPr lvl="1"/>
            <a:r>
              <a:rPr lang="ru-RU" dirty="0"/>
              <a:t>Исключения: цветовая слепота</a:t>
            </a:r>
            <a:endParaRPr lang="en-US" dirty="0"/>
          </a:p>
          <a:p>
            <a:pPr>
              <a:buFontTx/>
              <a:buNone/>
            </a:pPr>
            <a:r>
              <a:rPr lang="ru-RU" dirty="0"/>
              <a:t>Трихроматическая теория</a:t>
            </a:r>
            <a:endParaRPr lang="en-US" dirty="0"/>
          </a:p>
          <a:p>
            <a:pPr lvl="1"/>
            <a:r>
              <a:rPr lang="ru-RU" dirty="0"/>
              <a:t>Трех чисел оказывается достаточно, чтобы описать цвет</a:t>
            </a:r>
            <a:endParaRPr lang="en-US" dirty="0"/>
          </a:p>
          <a:p>
            <a:pPr lvl="1"/>
            <a:r>
              <a:rPr lang="ru-RU" dirty="0"/>
              <a:t>История восходит к </a:t>
            </a:r>
            <a:r>
              <a:rPr lang="en-US" dirty="0"/>
              <a:t>18</a:t>
            </a:r>
            <a:r>
              <a:rPr lang="ru-RU" baseline="30000" dirty="0"/>
              <a:t>у </a:t>
            </a:r>
            <a:r>
              <a:rPr lang="ru-RU" dirty="0"/>
              <a:t> веку </a:t>
            </a:r>
            <a:r>
              <a:rPr lang="en-US" dirty="0"/>
              <a:t>(</a:t>
            </a:r>
            <a:r>
              <a:rPr lang="ru-RU" dirty="0"/>
              <a:t>Томас Юнг</a:t>
            </a:r>
            <a:r>
              <a:rPr lang="en-US" dirty="0"/>
              <a:t>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749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Линейные цветовые пространства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26128" y="1594849"/>
            <a:ext cx="8260672" cy="21019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Определяются выбором 3х основных цветов</a:t>
            </a:r>
            <a:endParaRPr lang="en-US" dirty="0" smtClean="0"/>
          </a:p>
          <a:p>
            <a:r>
              <a:rPr lang="ru-RU" dirty="0" smtClean="0"/>
              <a:t>«Координаты цвета» задаются весами основных цветов, необходимых для сопоставления</a:t>
            </a:r>
          </a:p>
          <a:p>
            <a:r>
              <a:rPr lang="ru-RU" dirty="0" smtClean="0"/>
              <a:t>Каждая координата кодируется 1-2 байтами</a:t>
            </a:r>
            <a:endParaRPr lang="en-US" dirty="0" smtClean="0"/>
          </a:p>
          <a:p>
            <a:r>
              <a:rPr lang="ru-RU" i="1" dirty="0" smtClean="0"/>
              <a:t>Функции сопоставления: веса, необходимые для сопоставления с когерентными источниками света</a:t>
            </a:r>
            <a:endParaRPr lang="en-US" dirty="0" smtClean="0"/>
          </a:p>
          <a:p>
            <a:pPr>
              <a:buFontTx/>
              <a:buNone/>
            </a:pPr>
            <a:endParaRPr lang="en-US" dirty="0" smtClean="0"/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1907704" y="4043883"/>
            <a:ext cx="1231407" cy="1062797"/>
            <a:chOff x="912" y="2256"/>
            <a:chExt cx="1296" cy="1104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 flipV="1">
              <a:off x="960" y="2352"/>
              <a:ext cx="1152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Oval 4"/>
            <p:cNvSpPr>
              <a:spLocks noChangeArrowheads="1"/>
            </p:cNvSpPr>
            <p:nvPr/>
          </p:nvSpPr>
          <p:spPr bwMode="auto">
            <a:xfrm>
              <a:off x="912" y="3216"/>
              <a:ext cx="144" cy="144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2064" y="2256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9" name="Group 16"/>
          <p:cNvGrpSpPr>
            <a:grpSpLocks/>
          </p:cNvGrpSpPr>
          <p:nvPr/>
        </p:nvGrpSpPr>
        <p:grpSpPr bwMode="auto">
          <a:xfrm>
            <a:off x="5733589" y="4112609"/>
            <a:ext cx="1459445" cy="1525783"/>
            <a:chOff x="3312" y="2304"/>
            <a:chExt cx="1536" cy="1584"/>
          </a:xfrm>
        </p:grpSpPr>
        <p:sp>
          <p:nvSpPr>
            <p:cNvPr id="10" name="Line 7"/>
            <p:cNvSpPr>
              <a:spLocks noChangeShapeType="1"/>
            </p:cNvSpPr>
            <p:nvPr/>
          </p:nvSpPr>
          <p:spPr bwMode="auto">
            <a:xfrm flipV="1">
              <a:off x="3360" y="2400"/>
              <a:ext cx="1152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3360" y="3360"/>
              <a:ext cx="144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>
              <a:off x="4560" y="2352"/>
              <a:ext cx="240" cy="14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Oval 8"/>
            <p:cNvSpPr>
              <a:spLocks noChangeArrowheads="1"/>
            </p:cNvSpPr>
            <p:nvPr/>
          </p:nvSpPr>
          <p:spPr bwMode="auto">
            <a:xfrm>
              <a:off x="3312" y="3264"/>
              <a:ext cx="144" cy="144"/>
            </a:xfrm>
            <a:prstGeom prst="ellipse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" name="Oval 9"/>
            <p:cNvSpPr>
              <a:spLocks noChangeArrowheads="1"/>
            </p:cNvSpPr>
            <p:nvPr/>
          </p:nvSpPr>
          <p:spPr bwMode="auto">
            <a:xfrm>
              <a:off x="4464" y="2304"/>
              <a:ext cx="144" cy="1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5" name="Oval 10"/>
            <p:cNvSpPr>
              <a:spLocks noChangeArrowheads="1"/>
            </p:cNvSpPr>
            <p:nvPr/>
          </p:nvSpPr>
          <p:spPr bwMode="auto">
            <a:xfrm>
              <a:off x="4704" y="3744"/>
              <a:ext cx="144" cy="144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1043608" y="5638392"/>
            <a:ext cx="32865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800" dirty="0"/>
              <a:t>Смешение двух основных цветов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5436096" y="5632678"/>
            <a:ext cx="23204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800" dirty="0"/>
              <a:t>Смешение трех цветов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04185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Почему линейные?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Grassmann’s</a:t>
            </a:r>
            <a:r>
              <a:rPr lang="en-US" dirty="0"/>
              <a:t> Law:</a:t>
            </a:r>
          </a:p>
          <a:p>
            <a:pPr lvl="1"/>
            <a:r>
              <a:rPr lang="ru-RU" dirty="0"/>
              <a:t>Даны два источника света, с цветом </a:t>
            </a:r>
            <a:r>
              <a:rPr lang="en-US" dirty="0"/>
              <a:t>(R</a:t>
            </a:r>
            <a:r>
              <a:rPr lang="en-US" baseline="-25000" dirty="0"/>
              <a:t>1</a:t>
            </a:r>
            <a:r>
              <a:rPr lang="en-US" dirty="0"/>
              <a:t>,G</a:t>
            </a:r>
            <a:r>
              <a:rPr lang="en-US" baseline="-25000" dirty="0"/>
              <a:t>1</a:t>
            </a:r>
            <a:r>
              <a:rPr lang="en-US" dirty="0"/>
              <a:t>,B</a:t>
            </a:r>
            <a:r>
              <a:rPr lang="en-US" baseline="-25000" dirty="0"/>
              <a:t>1</a:t>
            </a:r>
            <a:r>
              <a:rPr lang="en-US" dirty="0"/>
              <a:t>)</a:t>
            </a:r>
            <a:r>
              <a:rPr lang="ru-RU" dirty="0"/>
              <a:t> и </a:t>
            </a:r>
            <a:r>
              <a:rPr lang="en-US" dirty="0"/>
              <a:t>(R</a:t>
            </a:r>
            <a:r>
              <a:rPr lang="en-US" baseline="-25000" dirty="0"/>
              <a:t>2,</a:t>
            </a:r>
            <a:r>
              <a:rPr lang="en-US" dirty="0"/>
              <a:t>G</a:t>
            </a:r>
            <a:r>
              <a:rPr lang="en-US" baseline="-25000" dirty="0"/>
              <a:t>2</a:t>
            </a:r>
            <a:r>
              <a:rPr lang="en-US" dirty="0"/>
              <a:t>,B</a:t>
            </a:r>
            <a:r>
              <a:rPr lang="en-US" baseline="-25000" dirty="0"/>
              <a:t>2</a:t>
            </a:r>
            <a:r>
              <a:rPr lang="en-US" dirty="0"/>
              <a:t>)</a:t>
            </a:r>
            <a:endParaRPr lang="ru-RU" dirty="0"/>
          </a:p>
          <a:p>
            <a:pPr lvl="1"/>
            <a:r>
              <a:rPr lang="ru-RU" dirty="0"/>
              <a:t>Тогда объединённый поток света имеет цвет </a:t>
            </a:r>
            <a:r>
              <a:rPr lang="en-US" dirty="0"/>
              <a:t>(R</a:t>
            </a:r>
            <a:r>
              <a:rPr lang="en-US" baseline="-25000" dirty="0"/>
              <a:t>1+</a:t>
            </a:r>
            <a:r>
              <a:rPr lang="en-US" dirty="0"/>
              <a:t>R</a:t>
            </a:r>
            <a:r>
              <a:rPr lang="en-US" baseline="-25000" dirty="0"/>
              <a:t>2</a:t>
            </a:r>
            <a:r>
              <a:rPr lang="en-US" dirty="0"/>
              <a:t>,G</a:t>
            </a:r>
            <a:r>
              <a:rPr lang="en-US" baseline="-25000" dirty="0"/>
              <a:t>1+</a:t>
            </a:r>
            <a:r>
              <a:rPr lang="en-US" dirty="0"/>
              <a:t>G</a:t>
            </a:r>
            <a:r>
              <a:rPr lang="en-US" baseline="-25000" dirty="0"/>
              <a:t>2</a:t>
            </a:r>
            <a:r>
              <a:rPr lang="en-US" dirty="0"/>
              <a:t>,B</a:t>
            </a:r>
            <a:r>
              <a:rPr lang="en-US" baseline="-25000" dirty="0"/>
              <a:t>1+</a:t>
            </a:r>
            <a:r>
              <a:rPr lang="en-US" dirty="0"/>
              <a:t>B</a:t>
            </a:r>
            <a:r>
              <a:rPr lang="en-US" baseline="-25000" dirty="0"/>
              <a:t>2</a:t>
            </a:r>
            <a:r>
              <a:rPr lang="en-US" dirty="0"/>
              <a:t>)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9987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Камера обскура</a:t>
            </a:r>
            <a:endParaRPr lang="ru-RU" dirty="0"/>
          </a:p>
        </p:txBody>
      </p:sp>
      <p:sp>
        <p:nvSpPr>
          <p:cNvPr id="4" name="Rectangle 16"/>
          <p:cNvSpPr txBox="1">
            <a:spLocks noChangeArrowheads="1"/>
          </p:cNvSpPr>
          <p:nvPr/>
        </p:nvSpPr>
        <p:spPr>
          <a:xfrm>
            <a:off x="4688379" y="1988840"/>
            <a:ext cx="3805842" cy="3674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Принцип был известен еще Аристотелю </a:t>
            </a:r>
            <a:r>
              <a:rPr lang="en-US" dirty="0" smtClean="0"/>
              <a:t>(384-322 </a:t>
            </a:r>
            <a:r>
              <a:rPr lang="ru-RU" dirty="0" smtClean="0"/>
              <a:t>до Н.Э.</a:t>
            </a:r>
            <a:r>
              <a:rPr lang="en-US" dirty="0" smtClean="0"/>
              <a:t>)</a:t>
            </a:r>
          </a:p>
          <a:p>
            <a:r>
              <a:rPr lang="ru-RU" dirty="0" smtClean="0"/>
              <a:t>Помогала художникам: описана Леонардо да Винчи </a:t>
            </a:r>
            <a:r>
              <a:rPr lang="en-US" dirty="0" smtClean="0"/>
              <a:t>(1452-1519) </a:t>
            </a:r>
            <a:endParaRPr lang="en-US" dirty="0" smtClean="0"/>
          </a:p>
        </p:txBody>
      </p:sp>
      <p:pic>
        <p:nvPicPr>
          <p:cNvPr id="5" name="Picture 17" descr="obscura_frisius_58"/>
          <p:cNvPicPr>
            <a:picLocks noChangeAspect="1" noChangeArrowheads="1"/>
          </p:cNvPicPr>
          <p:nvPr/>
        </p:nvPicPr>
        <p:blipFill>
          <a:blip r:embed="rId2">
            <a:lum bright="-24000" contrast="36000"/>
          </a:blip>
          <a:srcRect/>
          <a:stretch>
            <a:fillRect/>
          </a:stretch>
        </p:blipFill>
        <p:spPr bwMode="auto">
          <a:xfrm>
            <a:off x="755576" y="2101744"/>
            <a:ext cx="3740224" cy="3110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04728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Линейные цветовые модели</a:t>
            </a:r>
            <a:r>
              <a:rPr lang="en-US" dirty="0"/>
              <a:t>: RGB</a:t>
            </a:r>
            <a:endParaRPr lang="ru-RU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873250"/>
            <a:ext cx="8153400" cy="10128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dirty="0" smtClean="0"/>
              <a:t>Основные цвета – монохроматические (в мониторе им соответствует три вида фосфоров</a:t>
            </a:r>
            <a:r>
              <a:rPr lang="en-US" dirty="0" smtClean="0"/>
              <a:t>)</a:t>
            </a:r>
          </a:p>
          <a:p>
            <a:pPr>
              <a:lnSpc>
                <a:spcPct val="90000"/>
              </a:lnSpc>
            </a:pPr>
            <a:r>
              <a:rPr lang="ru-RU" i="1" dirty="0" smtClean="0"/>
              <a:t>Вычитание</a:t>
            </a:r>
            <a:r>
              <a:rPr lang="en-US" dirty="0" smtClean="0"/>
              <a:t> </a:t>
            </a:r>
            <a:r>
              <a:rPr lang="ru-RU" dirty="0" smtClean="0"/>
              <a:t>необходимо для соответствия некоторым длинам волны</a:t>
            </a:r>
            <a:endParaRPr lang="en-US" dirty="0" smtClean="0"/>
          </a:p>
          <a:p>
            <a:pPr>
              <a:lnSpc>
                <a:spcPct val="90000"/>
              </a:lnSpc>
              <a:buFontTx/>
              <a:buNone/>
            </a:pPr>
            <a:endParaRPr lang="en-US" dirty="0" smtClean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3130550"/>
            <a:ext cx="403860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990600" y="5113338"/>
          <a:ext cx="1828800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Image" r:id="rId4" imgW="3022222" imgH="1790476" progId="Photoshop.Image.10">
                  <p:embed/>
                </p:oleObj>
              </mc:Choice>
              <mc:Fallback>
                <p:oleObj name="Image" r:id="rId4" imgW="3022222" imgH="1790476" progId="Photoshop.Image.10">
                  <p:embed/>
                  <p:pic>
                    <p:nvPicPr>
                      <p:cNvPr id="409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5113338"/>
                        <a:ext cx="1828800" cy="108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12825" y="3124200"/>
            <a:ext cx="1958975" cy="175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114800" y="2743200"/>
            <a:ext cx="3787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/>
              <a:t>Функции сопоставления для </a:t>
            </a:r>
            <a:r>
              <a:rPr lang="en-US" sz="1800"/>
              <a:t>RGB</a:t>
            </a:r>
          </a:p>
        </p:txBody>
      </p:sp>
    </p:spTree>
    <p:extLst>
      <p:ext uri="{BB962C8B-B14F-4D97-AF65-F5344CB8AC3E}">
        <p14:creationId xmlns:p14="http://schemas.microsoft.com/office/powerpoint/2010/main" val="14214932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Модель </a:t>
            </a:r>
            <a:r>
              <a:rPr lang="en-US" dirty="0"/>
              <a:t>HSV</a:t>
            </a:r>
            <a:endParaRPr lang="ru-RU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57808" y="5418981"/>
            <a:ext cx="7772400" cy="100466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ru-RU" dirty="0" smtClean="0"/>
              <a:t>Координаты выбраны с учетом человеческого восприятия</a:t>
            </a:r>
            <a:r>
              <a:rPr lang="en-US" dirty="0" smtClean="0"/>
              <a:t>: </a:t>
            </a:r>
            <a:br>
              <a:rPr lang="en-US" dirty="0" smtClean="0"/>
            </a:br>
            <a:r>
              <a:rPr lang="en-US" dirty="0" smtClean="0"/>
              <a:t>Hue</a:t>
            </a:r>
            <a:r>
              <a:rPr lang="ru-RU" dirty="0" smtClean="0"/>
              <a:t> (Тон)</a:t>
            </a:r>
            <a:r>
              <a:rPr lang="en-US" dirty="0" smtClean="0"/>
              <a:t>, Saturation</a:t>
            </a:r>
            <a:r>
              <a:rPr lang="ru-RU" dirty="0" smtClean="0"/>
              <a:t>(Насыщенность)</a:t>
            </a:r>
            <a:r>
              <a:rPr lang="en-US" dirty="0" smtClean="0"/>
              <a:t>, Value (Intensity)</a:t>
            </a:r>
            <a:r>
              <a:rPr lang="ru-RU" dirty="0" smtClean="0"/>
              <a:t> (Интенсивность)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9208" y="1685181"/>
            <a:ext cx="224155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44208" y="2253506"/>
            <a:ext cx="2768600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808" y="2132856"/>
            <a:ext cx="31242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94171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Восприятие цвета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ru-RU" dirty="0"/>
              <a:t>Постоянство цвета и освещенности</a:t>
            </a:r>
          </a:p>
          <a:p>
            <a:pPr lvl="1"/>
            <a:r>
              <a:rPr lang="ru-RU" dirty="0"/>
              <a:t>Способность зрительной системы человека оценивать собственные отражательные свойства поверхностей в не зависимости от условий освещенности</a:t>
            </a:r>
          </a:p>
          <a:p>
            <a:pPr>
              <a:buFontTx/>
              <a:buNone/>
            </a:pPr>
            <a:r>
              <a:rPr lang="ru-RU" dirty="0"/>
              <a:t>Мгновенные эффекты </a:t>
            </a:r>
          </a:p>
          <a:p>
            <a:pPr lvl="1"/>
            <a:r>
              <a:rPr lang="ru-RU" dirty="0"/>
              <a:t>Одновременный контраст: цвета фона влияют на воспринимаемый цвет объекта</a:t>
            </a:r>
          </a:p>
          <a:p>
            <a:pPr lvl="1"/>
            <a:r>
              <a:rPr lang="ru-RU" dirty="0"/>
              <a:t>Полосы Маха (</a:t>
            </a:r>
            <a:r>
              <a:rPr lang="en-US" dirty="0"/>
              <a:t>Mach bands)</a:t>
            </a:r>
          </a:p>
          <a:p>
            <a:pPr>
              <a:buFontTx/>
              <a:buNone/>
            </a:pPr>
            <a:r>
              <a:rPr lang="ru-RU" dirty="0"/>
              <a:t>Постепенные эффекты</a:t>
            </a:r>
            <a:endParaRPr lang="en-US" dirty="0"/>
          </a:p>
          <a:p>
            <a:pPr lvl="1"/>
            <a:r>
              <a:rPr lang="ru-RU" dirty="0"/>
              <a:t>Адаптация к свету/темноте</a:t>
            </a:r>
            <a:endParaRPr lang="en-US" dirty="0"/>
          </a:p>
          <a:p>
            <a:pPr lvl="1"/>
            <a:r>
              <a:rPr lang="ru-RU" dirty="0"/>
              <a:t>Хроматическая адаптация</a:t>
            </a:r>
            <a:endParaRPr lang="en-US" dirty="0"/>
          </a:p>
          <a:p>
            <a:pPr lvl="1"/>
            <a:r>
              <a:rPr lang="ru-RU" dirty="0"/>
              <a:t>Остаточные изображения (</a:t>
            </a:r>
            <a:r>
              <a:rPr lang="en-US" dirty="0"/>
              <a:t>afterimages)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9559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Постоянство освещенности</a:t>
            </a: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82164" y="1752600"/>
            <a:ext cx="4379671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2365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Постоянство яркости</a:t>
            </a:r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99891" y="1938852"/>
            <a:ext cx="5144218" cy="4001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91278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Постоянство яркости</a:t>
            </a:r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20070" y="1948222"/>
            <a:ext cx="5144218" cy="4001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9160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Хроматическая адаптация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dirty="0"/>
              <a:t>Чувствительность зрительной системы меняется в зависимости от доминантной освещенности наблюдаемой сцены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ru-RU" dirty="0"/>
              <a:t>Механизм плохо изучен</a:t>
            </a:r>
            <a:endParaRPr lang="en-US" dirty="0"/>
          </a:p>
          <a:p>
            <a:pPr>
              <a:lnSpc>
                <a:spcPct val="90000"/>
              </a:lnSpc>
              <a:buFontTx/>
              <a:buNone/>
            </a:pPr>
            <a:r>
              <a:rPr lang="ru-RU" dirty="0"/>
              <a:t>Адаптация к разным уровням освещенности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ru-RU" dirty="0"/>
              <a:t>Размер зрачка регулирует объем света, попадающий на сетчатку </a:t>
            </a:r>
          </a:p>
          <a:p>
            <a:pPr lvl="1">
              <a:lnSpc>
                <a:spcPct val="90000"/>
              </a:lnSpc>
            </a:pPr>
            <a:r>
              <a:rPr lang="ru-RU" dirty="0"/>
              <a:t>Размер резко меняется при входе в здание с ярко освещенной солнцем улицы</a:t>
            </a:r>
            <a:endParaRPr lang="en-US" dirty="0"/>
          </a:p>
          <a:p>
            <a:pPr>
              <a:lnSpc>
                <a:spcPct val="90000"/>
              </a:lnSpc>
              <a:buFontTx/>
              <a:buNone/>
            </a:pPr>
            <a:r>
              <a:rPr lang="ru-RU" dirty="0"/>
              <a:t>Цветовая адаптация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ru-RU" dirty="0"/>
              <a:t>Клетки сетчатки меняю свою чувствительность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ru-RU" dirty="0"/>
              <a:t>Пример: если доля красного в освещении повышается, понижается чувствительность клеток, отвечающий за красный, пока вид сцены не придет к норме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ru-RU" dirty="0"/>
              <a:t>Мы лучше адаптируемся при яркой освещенности, при освещении свечой все остается в желтых тонах</a:t>
            </a: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23000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Баланс белого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81000" y="1844824"/>
            <a:ext cx="8458200" cy="106506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Tx/>
              <a:buNone/>
            </a:pPr>
            <a:r>
              <a:rPr lang="ru-RU" dirty="0" smtClean="0"/>
              <a:t>Когда мы смотрим на фотографию или монитор, глаза адаптируются к освещению в комнате, а не к освещению сцены на фотографии</a:t>
            </a:r>
          </a:p>
          <a:p>
            <a:pPr algn="just">
              <a:buFontTx/>
              <a:buNone/>
            </a:pPr>
            <a:r>
              <a:rPr lang="ru-RU" dirty="0" smtClean="0"/>
              <a:t>Если баланс белого неточен, цвета фотографии кажутся неестественными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9822" y="3429000"/>
            <a:ext cx="297021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7250" y="3429000"/>
            <a:ext cx="297021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907393" y="2986088"/>
            <a:ext cx="324264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800" dirty="0"/>
              <a:t>incorrect white balance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667250" y="29718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/>
              <a:t>correct white balance</a:t>
            </a:r>
          </a:p>
        </p:txBody>
      </p:sp>
    </p:spTree>
    <p:extLst>
      <p:ext uri="{BB962C8B-B14F-4D97-AF65-F5344CB8AC3E}">
        <p14:creationId xmlns:p14="http://schemas.microsoft.com/office/powerpoint/2010/main" val="19999824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Баланс белого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28600" y="1628800"/>
            <a:ext cx="8915400" cy="27363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>
              <a:buFontTx/>
              <a:buNone/>
            </a:pPr>
            <a:r>
              <a:rPr lang="en-US" dirty="0" smtClean="0"/>
              <a:t>Von </a:t>
            </a:r>
            <a:r>
              <a:rPr lang="en-US" dirty="0" err="1" smtClean="0"/>
              <a:t>Kries</a:t>
            </a:r>
            <a:r>
              <a:rPr lang="en-US" dirty="0" smtClean="0"/>
              <a:t> adaptation</a:t>
            </a:r>
          </a:p>
          <a:p>
            <a:pPr marL="838200" lvl="1" indent="-381000"/>
            <a:r>
              <a:rPr lang="ru-RU" dirty="0" err="1" smtClean="0"/>
              <a:t>Домножаем</a:t>
            </a:r>
            <a:r>
              <a:rPr lang="ru-RU" dirty="0" smtClean="0"/>
              <a:t> каждый канал на коэффициент передачи</a:t>
            </a:r>
            <a:endParaRPr lang="en-US" dirty="0" smtClean="0"/>
          </a:p>
          <a:p>
            <a:pPr marL="838200" lvl="1" indent="-381000"/>
            <a:r>
              <a:rPr lang="ru-RU" dirty="0" smtClean="0"/>
              <a:t>В ряде случаев эффект более сложный, соответствующий </a:t>
            </a:r>
            <a:r>
              <a:rPr lang="ru-RU" dirty="0" err="1" smtClean="0"/>
              <a:t>домножению</a:t>
            </a:r>
            <a:r>
              <a:rPr lang="ru-RU" dirty="0" smtClean="0"/>
              <a:t> на матрицу </a:t>
            </a:r>
            <a:r>
              <a:rPr lang="en-US" dirty="0" smtClean="0"/>
              <a:t>3x3 </a:t>
            </a:r>
          </a:p>
          <a:p>
            <a:pPr marL="533400" indent="-533400">
              <a:buFontTx/>
              <a:buNone/>
            </a:pPr>
            <a:r>
              <a:rPr lang="ru-RU" dirty="0" smtClean="0"/>
              <a:t>Простейший способ: серые (белые) карточки</a:t>
            </a:r>
            <a:endParaRPr lang="en-US" dirty="0" smtClean="0"/>
          </a:p>
          <a:p>
            <a:pPr marL="838200" lvl="1" indent="-381000"/>
            <a:r>
              <a:rPr lang="ru-RU" dirty="0" smtClean="0"/>
              <a:t>Фотографируем нейтральный объект (белый)</a:t>
            </a:r>
            <a:endParaRPr lang="en-US" dirty="0" smtClean="0"/>
          </a:p>
          <a:p>
            <a:pPr marL="838200" lvl="1" indent="-381000"/>
            <a:r>
              <a:rPr lang="ru-RU" dirty="0" smtClean="0"/>
              <a:t>Оцениваем вес каждого канала </a:t>
            </a:r>
          </a:p>
          <a:p>
            <a:pPr marL="1238250" lvl="2" indent="-381000"/>
            <a:r>
              <a:rPr lang="ru-RU" sz="2000" dirty="0" smtClean="0"/>
              <a:t>Если цвет объекта записывается как </a:t>
            </a:r>
            <a:r>
              <a:rPr lang="en-US" sz="2000" dirty="0" err="1" smtClean="0"/>
              <a:t>r</a:t>
            </a:r>
            <a:r>
              <a:rPr lang="en-US" sz="2000" baseline="-25000" dirty="0" err="1" smtClean="0"/>
              <a:t>w</a:t>
            </a:r>
            <a:r>
              <a:rPr lang="en-US" sz="2000" dirty="0" smtClean="0"/>
              <a:t>, </a:t>
            </a:r>
            <a:r>
              <a:rPr lang="en-US" sz="2000" dirty="0" err="1" smtClean="0"/>
              <a:t>g</a:t>
            </a:r>
            <a:r>
              <a:rPr lang="en-US" sz="2000" baseline="-25000" dirty="0" err="1" smtClean="0"/>
              <a:t>w</a:t>
            </a:r>
            <a:r>
              <a:rPr lang="en-US" sz="2000" dirty="0" smtClean="0"/>
              <a:t>, </a:t>
            </a:r>
            <a:r>
              <a:rPr lang="en-US" sz="2000" dirty="0" err="1" smtClean="0"/>
              <a:t>b</a:t>
            </a:r>
            <a:r>
              <a:rPr lang="en-US" sz="2000" baseline="-25000" dirty="0" err="1" smtClean="0"/>
              <a:t>w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ru-RU" sz="2000" dirty="0" smtClean="0"/>
              <a:t>тогда веса</a:t>
            </a:r>
            <a:r>
              <a:rPr lang="en-US" sz="2000" dirty="0" smtClean="0"/>
              <a:t> </a:t>
            </a:r>
            <a:r>
              <a:rPr lang="ru-RU" sz="2000" dirty="0" smtClean="0"/>
              <a:t>1</a:t>
            </a:r>
            <a:r>
              <a:rPr lang="en-US" sz="2000" dirty="0" smtClean="0"/>
              <a:t>/</a:t>
            </a:r>
            <a:r>
              <a:rPr lang="en-US" sz="2000" dirty="0" err="1" smtClean="0"/>
              <a:t>r</a:t>
            </a:r>
            <a:r>
              <a:rPr lang="en-US" sz="2000" baseline="-25000" dirty="0" err="1" smtClean="0"/>
              <a:t>w</a:t>
            </a:r>
            <a:r>
              <a:rPr lang="en-US" sz="2000" dirty="0" smtClean="0"/>
              <a:t>, 1/</a:t>
            </a:r>
            <a:r>
              <a:rPr lang="en-US" sz="2000" dirty="0" err="1" smtClean="0"/>
              <a:t>g</a:t>
            </a:r>
            <a:r>
              <a:rPr lang="en-US" sz="2000" baseline="-25000" dirty="0" err="1" smtClean="0"/>
              <a:t>w</a:t>
            </a:r>
            <a:r>
              <a:rPr lang="en-US" sz="2000" dirty="0" smtClean="0"/>
              <a:t>, 1/</a:t>
            </a:r>
            <a:r>
              <a:rPr lang="en-US" sz="2000" dirty="0" err="1" smtClean="0"/>
              <a:t>b</a:t>
            </a:r>
            <a:r>
              <a:rPr lang="en-US" sz="2000" baseline="-25000" dirty="0" err="1" smtClean="0"/>
              <a:t>w</a:t>
            </a:r>
            <a:endParaRPr lang="en-US" sz="2000" baseline="-25000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4572000"/>
            <a:ext cx="2971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82574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Баланс белого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1"/>
            <a:ext cx="8229600" cy="282852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dirty="0" smtClean="0"/>
              <a:t>Если нет серых карточек, тогда нам нужно угадать (или оценить) коэффициенты усиления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ru-RU" dirty="0" smtClean="0"/>
              <a:t>Модель «Серого мира» (</a:t>
            </a:r>
            <a:r>
              <a:rPr lang="en-US" dirty="0" err="1" smtClean="0"/>
              <a:t>Grayworld</a:t>
            </a:r>
            <a:r>
              <a:rPr lang="en-US" dirty="0" smtClean="0"/>
              <a:t>)</a:t>
            </a:r>
          </a:p>
          <a:p>
            <a:pPr lvl="1">
              <a:lnSpc>
                <a:spcPct val="90000"/>
              </a:lnSpc>
            </a:pPr>
            <a:r>
              <a:rPr lang="ru-RU" dirty="0" smtClean="0"/>
              <a:t>Средний уровень («серый») по каждому каналу должен быть одинаков для всех каналов</a:t>
            </a:r>
          </a:p>
          <a:p>
            <a:pPr lvl="1">
              <a:lnSpc>
                <a:spcPct val="90000"/>
              </a:lnSpc>
            </a:pPr>
            <a:r>
              <a:rPr lang="ru-RU" dirty="0" smtClean="0"/>
              <a:t>Если цветовой баланс нарушен, тогда «серый» в этом канале больше «серого» других каналов</a:t>
            </a:r>
          </a:p>
          <a:p>
            <a:pPr lvl="1">
              <a:lnSpc>
                <a:spcPct val="90000"/>
              </a:lnSpc>
            </a:pPr>
            <a:r>
              <a:rPr lang="ru-RU" dirty="0" smtClean="0"/>
              <a:t>Вычислим коэффициенты усиления так, чтобы среднее в каждом канале стало одинаковым:</a:t>
            </a:r>
          </a:p>
          <a:p>
            <a:pPr lvl="1">
              <a:lnSpc>
                <a:spcPct val="90000"/>
              </a:lnSpc>
            </a:pPr>
            <a:endParaRPr lang="ru-RU" dirty="0" smtClean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4779162"/>
            <a:ext cx="766572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1426" y="5560212"/>
            <a:ext cx="5162550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3289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Модель камеры обскура</a:t>
            </a:r>
            <a:endParaRPr lang="ru-RU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100160" y="4618768"/>
            <a:ext cx="6943680" cy="167162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ru-RU" dirty="0" smtClean="0"/>
              <a:t>Камера-обскура</a:t>
            </a:r>
            <a:r>
              <a:rPr lang="en-US" dirty="0" smtClean="0"/>
              <a:t>:</a:t>
            </a:r>
          </a:p>
          <a:p>
            <a:pPr lvl="1"/>
            <a:r>
              <a:rPr lang="ru-RU" dirty="0" smtClean="0"/>
              <a:t>Захватывает пучок лучей, проходящих через одну точку </a:t>
            </a:r>
          </a:p>
          <a:p>
            <a:pPr lvl="1"/>
            <a:r>
              <a:rPr lang="ru-RU" dirty="0" smtClean="0"/>
              <a:t>Точка называется Центр проекции (фокальная точка</a:t>
            </a:r>
            <a:r>
              <a:rPr lang="en-US" dirty="0" smtClean="0"/>
              <a:t> / </a:t>
            </a:r>
            <a:r>
              <a:rPr lang="en-US" b="1" dirty="0" smtClean="0"/>
              <a:t>focal point</a:t>
            </a:r>
            <a:r>
              <a:rPr lang="ru-RU" dirty="0" smtClean="0"/>
              <a:t>)</a:t>
            </a:r>
            <a:endParaRPr lang="en-US" b="1" dirty="0" smtClean="0"/>
          </a:p>
          <a:p>
            <a:pPr lvl="1"/>
            <a:r>
              <a:rPr lang="ru-RU" dirty="0" smtClean="0"/>
              <a:t>Изображение формируется на картинной плоскости (</a:t>
            </a:r>
            <a:r>
              <a:rPr lang="en-US" b="1" dirty="0" smtClean="0"/>
              <a:t>Image plane</a:t>
            </a:r>
            <a:r>
              <a:rPr lang="en-US" dirty="0" smtClean="0"/>
              <a:t>)</a:t>
            </a:r>
            <a:endParaRPr lang="en-US" b="1" dirty="0" smtClean="0"/>
          </a:p>
        </p:txBody>
      </p:sp>
      <p:pic>
        <p:nvPicPr>
          <p:cNvPr id="5" name="Picture 4" descr="pinhole_diff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9792" y="1916832"/>
            <a:ext cx="3857600" cy="2551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67982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«Серый мир» - примеры</a:t>
            </a:r>
          </a:p>
        </p:txBody>
      </p:sp>
      <p:pic>
        <p:nvPicPr>
          <p:cNvPr id="4" name="Picture 4" descr="D:\Archive\Aspiranturus\Lecture\2004\images\GWStanfordTower_s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2514600"/>
            <a:ext cx="3581400" cy="2687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5" descr="D:\Archive\Aspiranturus\Lecture\2004\images\ST1GammaInvOutput_s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2514600"/>
            <a:ext cx="3352800" cy="2686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4038600" y="38862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8669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«Серый мир» - примеры</a:t>
            </a:r>
          </a:p>
        </p:txBody>
      </p:sp>
      <p:pic>
        <p:nvPicPr>
          <p:cNvPr id="4" name="Picture 5" descr="D:\Archive\Aspiranturus\Lecture\2004\images\gray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2133600"/>
            <a:ext cx="3263900" cy="358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6" descr="D:\Archive\Aspiranturus\Lecture\2004\images\gray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2133600"/>
            <a:ext cx="3267075" cy="3581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4191000" y="39624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2901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Распознавание баланса белого</a:t>
            </a:r>
          </a:p>
        </p:txBody>
      </p:sp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4267200" y="2708920"/>
            <a:ext cx="4648200" cy="208823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000"/>
              </a:lnSpc>
              <a:buFontTx/>
              <a:buNone/>
            </a:pPr>
            <a:r>
              <a:rPr lang="ru-RU" dirty="0" smtClean="0"/>
              <a:t>Идея</a:t>
            </a:r>
            <a:r>
              <a:rPr lang="en-US" dirty="0" smtClean="0"/>
              <a:t>: </a:t>
            </a:r>
            <a:r>
              <a:rPr lang="ru-RU" dirty="0" smtClean="0"/>
              <a:t>Для каждого класса объектов, присутствующих в сцене, вычисляем преобразование таким образом, чтобы диапазон цветов объекта совпадал со средним диапазоном объектов этого класса на «типичных» изображениях</a:t>
            </a:r>
            <a:endParaRPr lang="en-US" dirty="0" smtClean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360818"/>
              </p:ext>
            </p:extLst>
          </p:nvPr>
        </p:nvGraphicFramePr>
        <p:xfrm>
          <a:off x="625184" y="1700808"/>
          <a:ext cx="3554703" cy="4471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Image" r:id="rId3" imgW="4926984" imgH="6196825" progId="Photoshop.Image.10">
                  <p:embed/>
                </p:oleObj>
              </mc:Choice>
              <mc:Fallback>
                <p:oleObj name="Image" r:id="rId3" imgW="4926984" imgH="6196825" progId="Photoshop.Image.10">
                  <p:embed/>
                  <p:pic>
                    <p:nvPicPr>
                      <p:cNvPr id="717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184" y="1700808"/>
                        <a:ext cx="3554703" cy="44713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387749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Обработка изображений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7082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Обработка изображений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Семейство методов и задач, где входной и выходной информацией являются изображения. </a:t>
            </a:r>
            <a:endParaRPr lang="en-US" dirty="0"/>
          </a:p>
          <a:p>
            <a:endParaRPr lang="en-US" dirty="0"/>
          </a:p>
          <a:p>
            <a:r>
              <a:rPr lang="ru-RU" dirty="0"/>
              <a:t>Примеры :</a:t>
            </a:r>
          </a:p>
          <a:p>
            <a:pPr lvl="1"/>
            <a:r>
              <a:rPr lang="ru-RU" sz="1800" dirty="0"/>
              <a:t>Устранение шума в изображениях</a:t>
            </a:r>
          </a:p>
          <a:p>
            <a:pPr lvl="1"/>
            <a:r>
              <a:rPr lang="ru-RU" sz="1800" dirty="0"/>
              <a:t>Улучшение качества изображения </a:t>
            </a:r>
          </a:p>
          <a:p>
            <a:pPr lvl="1"/>
            <a:r>
              <a:rPr lang="ru-RU" sz="1800" dirty="0"/>
              <a:t>Усиления полезной и подавления нежелательной (в контексте конкретной задачи) информации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16630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Обработка изображений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ct val="50000"/>
              </a:spcBef>
              <a:buFontTx/>
              <a:buChar char="•"/>
            </a:pPr>
            <a:r>
              <a:rPr lang="ru-RU" dirty="0"/>
              <a:t>Зачем обрабатывать? </a:t>
            </a:r>
          </a:p>
          <a:p>
            <a:pPr marL="914400" lvl="1" indent="-457200">
              <a:spcBef>
                <a:spcPct val="50000"/>
              </a:spcBef>
              <a:buFontTx/>
              <a:buAutoNum type="arabicPeriod"/>
            </a:pPr>
            <a:r>
              <a:rPr lang="ru-RU" sz="1800" i="1" dirty="0"/>
              <a:t>Улучшение изображения для восприятия человеком</a:t>
            </a:r>
          </a:p>
          <a:p>
            <a:pPr marL="1371600" lvl="2" indent="-457200">
              <a:spcBef>
                <a:spcPct val="50000"/>
              </a:spcBef>
              <a:buFontTx/>
              <a:buChar char="•"/>
            </a:pPr>
            <a:r>
              <a:rPr lang="ru-RU" dirty="0"/>
              <a:t>цель – чтобы стало «лучше» с субъективной точки зрения человека</a:t>
            </a:r>
          </a:p>
          <a:p>
            <a:pPr marL="914400" lvl="1" indent="-457200">
              <a:spcBef>
                <a:spcPct val="50000"/>
              </a:spcBef>
              <a:buFontTx/>
              <a:buAutoNum type="arabicPeriod"/>
            </a:pPr>
            <a:r>
              <a:rPr lang="ru-RU" sz="1800" i="1" dirty="0"/>
              <a:t>Улучшение изображения для восприятия компьютером</a:t>
            </a:r>
          </a:p>
          <a:p>
            <a:pPr marL="1371600" lvl="2" indent="-457200">
              <a:spcBef>
                <a:spcPct val="50000"/>
              </a:spcBef>
              <a:buFontTx/>
              <a:buChar char="•"/>
            </a:pPr>
            <a:r>
              <a:rPr lang="ru-RU" dirty="0"/>
              <a:t>цель – упрощение последующего распознавания </a:t>
            </a:r>
          </a:p>
          <a:p>
            <a:pPr marL="914400" lvl="1" indent="-457200">
              <a:spcBef>
                <a:spcPct val="50000"/>
              </a:spcBef>
              <a:buFontTx/>
              <a:buAutoNum type="arabicPeriod"/>
            </a:pPr>
            <a:r>
              <a:rPr lang="ru-RU" sz="1800" i="1" dirty="0"/>
              <a:t>Развлечение (спецэффекты)</a:t>
            </a:r>
          </a:p>
          <a:p>
            <a:pPr marL="1371600" lvl="2" indent="-457200">
              <a:spcBef>
                <a:spcPct val="50000"/>
              </a:spcBef>
              <a:buFontTx/>
              <a:buChar char="•"/>
            </a:pPr>
            <a:r>
              <a:rPr lang="ru-RU" dirty="0"/>
              <a:t>цель – получить эстетическое удовольствие от красивого эффекта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31292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гистограмма?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09600" y="1721783"/>
            <a:ext cx="8077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dirty="0"/>
              <a:t>Гистограмма – это график распределения </a:t>
            </a:r>
            <a:r>
              <a:rPr lang="ru-RU" dirty="0" smtClean="0"/>
              <a:t>яркостей </a:t>
            </a:r>
            <a:r>
              <a:rPr lang="ru-RU" dirty="0"/>
              <a:t>на изображении. На горизонтальной оси - шкала яркостей тонов от белого до черного, на вертикальной оси - число пикселей заданной яркости.</a:t>
            </a:r>
          </a:p>
          <a:p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1219200" y="3124200"/>
            <a:ext cx="6294438" cy="3154363"/>
            <a:chOff x="1219200" y="3124200"/>
            <a:chExt cx="6294438" cy="3154363"/>
          </a:xfrm>
        </p:grpSpPr>
        <p:pic>
          <p:nvPicPr>
            <p:cNvPr id="6" name="Picture 4" descr="D:\Works\dmoroz\Projects\Science\Lecture\dark_photo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19200" y="3124200"/>
              <a:ext cx="1752600" cy="1428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5" descr="D:\Works\dmoroz\Projects\Science\Lecture\dark_hist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95800" y="3124200"/>
              <a:ext cx="2743200" cy="1098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4343400" y="4267200"/>
              <a:ext cx="3810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600"/>
                <a:t>0</a:t>
              </a:r>
              <a:endParaRPr lang="en-US" sz="1600"/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6932613" y="4295775"/>
              <a:ext cx="5175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/>
                <a:t>255</a:t>
              </a:r>
              <a:endParaRPr lang="en-US" sz="1600"/>
            </a:p>
          </p:txBody>
        </p:sp>
        <p:pic>
          <p:nvPicPr>
            <p:cNvPr id="10" name="Picture 8" descr="D:\Works\dmoroz\Projects\Science\Lecture\dim_hist.gi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495800" y="4724400"/>
              <a:ext cx="2743200" cy="1154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4344988" y="5932488"/>
              <a:ext cx="3810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600"/>
                <a:t>0</a:t>
              </a:r>
              <a:endParaRPr lang="en-US" sz="1600"/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6996113" y="5942013"/>
              <a:ext cx="5175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/>
                <a:t>255</a:t>
              </a:r>
              <a:endParaRPr lang="en-US" sz="1600"/>
            </a:p>
          </p:txBody>
        </p:sp>
        <p:pic>
          <p:nvPicPr>
            <p:cNvPr id="13" name="Picture 11" descr="D:\Works\dmoroz\Projects\Science\Lecture\dim_photo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19200" y="4648200"/>
              <a:ext cx="1752600" cy="1408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3276600" y="5334000"/>
              <a:ext cx="7620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>
              <a:off x="3276600" y="3733800"/>
              <a:ext cx="7620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5471971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Изменение контраста изображения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Что может не устраивать в полученном изображении:</a:t>
            </a:r>
          </a:p>
          <a:p>
            <a:endParaRPr lang="ru-RU" dirty="0"/>
          </a:p>
          <a:p>
            <a:pPr>
              <a:buFontTx/>
              <a:buChar char="•"/>
            </a:pPr>
            <a:r>
              <a:rPr lang="ru-RU" dirty="0"/>
              <a:t> Узкий или смещенный диапазон яркостей пикселей </a:t>
            </a:r>
            <a:br>
              <a:rPr lang="ru-RU" dirty="0"/>
            </a:br>
            <a:r>
              <a:rPr lang="ru-RU" dirty="0"/>
              <a:t>(тусклое или «</a:t>
            </a:r>
            <a:r>
              <a:rPr lang="ru-RU" dirty="0" err="1"/>
              <a:t>пересвеченое</a:t>
            </a:r>
            <a:r>
              <a:rPr lang="ru-RU" dirty="0"/>
              <a:t>» изображение)</a:t>
            </a:r>
          </a:p>
          <a:p>
            <a:pPr>
              <a:buFontTx/>
              <a:buChar char="•"/>
            </a:pPr>
            <a:endParaRPr lang="ru-RU" dirty="0"/>
          </a:p>
          <a:p>
            <a:pPr>
              <a:buFontTx/>
              <a:buChar char="•"/>
            </a:pPr>
            <a:r>
              <a:rPr lang="ru-RU" dirty="0"/>
              <a:t> Концентрация яркостей вокруг определенных значений, </a:t>
            </a:r>
            <a:br>
              <a:rPr lang="ru-RU" dirty="0"/>
            </a:br>
            <a:r>
              <a:rPr lang="ru-RU" dirty="0"/>
              <a:t>неравномерное заполнение диапазона яркостей</a:t>
            </a:r>
            <a:br>
              <a:rPr lang="ru-RU" dirty="0"/>
            </a:br>
            <a:r>
              <a:rPr lang="ru-RU" dirty="0"/>
              <a:t>(узкий диапазон - тусклое изображение)</a:t>
            </a:r>
          </a:p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Коррекция - к изображению применяется преобразование </a:t>
            </a:r>
            <a:br>
              <a:rPr lang="ru-RU" dirty="0"/>
            </a:br>
            <a:r>
              <a:rPr lang="ru-RU" dirty="0"/>
              <a:t>яркостей, компенсирующий нежелательный эффект: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en-US" dirty="0"/>
              <a:t>		</a:t>
            </a:r>
            <a:r>
              <a:rPr lang="en-US" i="1" dirty="0"/>
              <a:t>y</a:t>
            </a:r>
            <a:r>
              <a:rPr lang="en-US" dirty="0"/>
              <a:t> – </a:t>
            </a:r>
            <a:r>
              <a:rPr lang="ru-RU" dirty="0"/>
              <a:t>яркость пикселя на исходном изображении,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		</a:t>
            </a:r>
            <a:r>
              <a:rPr lang="en-US" i="1" dirty="0"/>
              <a:t>x</a:t>
            </a:r>
            <a:r>
              <a:rPr lang="en-US" dirty="0"/>
              <a:t> – </a:t>
            </a:r>
            <a:r>
              <a:rPr lang="ru-RU" dirty="0"/>
              <a:t>яркость пикселя после коррекции</a:t>
            </a:r>
            <a:r>
              <a:rPr lang="en-US" dirty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0665828"/>
              </p:ext>
            </p:extLst>
          </p:nvPr>
        </p:nvGraphicFramePr>
        <p:xfrm>
          <a:off x="683568" y="4941168"/>
          <a:ext cx="1609725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Equation" r:id="rId3" imgW="685800" imgH="228600" progId="Equation.3">
                  <p:embed/>
                </p:oleObj>
              </mc:Choice>
              <mc:Fallback>
                <p:oleObj name="Equation" r:id="rId3" imgW="685800" imgH="228600" progId="Equation.3">
                  <p:embed/>
                  <p:pic>
                    <p:nvPicPr>
                      <p:cNvPr id="205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4941168"/>
                        <a:ext cx="1609725" cy="538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18727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Линейная коррекция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11560" y="1628800"/>
            <a:ext cx="6629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/>
              <a:t>Компенсация узкого диапазона яркостей – линейное растяжение: 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5486400" y="5562600"/>
            <a:ext cx="2781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График функции </a:t>
            </a:r>
            <a:r>
              <a:rPr lang="en-US" i="1">
                <a:latin typeface="Times New Roman" pitchFamily="18" charset="0"/>
              </a:rPr>
              <a:t>f </a:t>
            </a:r>
            <a:r>
              <a:rPr lang="en-US" i="1" baseline="30000">
                <a:latin typeface="Times New Roman" pitchFamily="18" charset="0"/>
              </a:rPr>
              <a:t>-1</a:t>
            </a:r>
            <a:r>
              <a:rPr lang="en-US" i="1">
                <a:latin typeface="Times New Roman" pitchFamily="18" charset="0"/>
              </a:rPr>
              <a:t>(y)</a:t>
            </a:r>
            <a:endParaRPr lang="ru-RU" i="1">
              <a:latin typeface="Times New Roman" pitchFamily="18" charset="0"/>
            </a:endParaRPr>
          </a:p>
        </p:txBody>
      </p:sp>
      <p:graphicFrame>
        <p:nvGraphicFramePr>
          <p:cNvPr id="6" name="Object 1024"/>
          <p:cNvGraphicFramePr>
            <a:graphicFrameLocks noChangeAspect="1"/>
          </p:cNvGraphicFramePr>
          <p:nvPr/>
        </p:nvGraphicFramePr>
        <p:xfrm>
          <a:off x="4895850" y="2362200"/>
          <a:ext cx="3592513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Equation" r:id="rId3" imgW="2044440" imgH="431640" progId="Equation.3">
                  <p:embed/>
                </p:oleObj>
              </mc:Choice>
              <mc:Fallback>
                <p:oleObj name="Equation" r:id="rId3" imgW="2044440" imgH="431640" progId="Equation.3">
                  <p:embed/>
                  <p:pic>
                    <p:nvPicPr>
                      <p:cNvPr id="3074" name="Object 10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5850" y="2362200"/>
                        <a:ext cx="3592513" cy="762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8" descr="D:\Archive\Aspiranturus\Lecture\New\small_diap1.t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4191000"/>
            <a:ext cx="3048000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9" descr="D:\Archive\Aspiranturus\Lecture\New\small_diap1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" y="2362200"/>
            <a:ext cx="3048000" cy="171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 descr="D:\Archive\Aspiranturus\Lecture\New\diap_corr.t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38800" y="3124200"/>
            <a:ext cx="2438400" cy="238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18951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Линейная коррекция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143000" y="2292350"/>
            <a:ext cx="6705600" cy="3879850"/>
            <a:chOff x="1143000" y="2292350"/>
            <a:chExt cx="6705600" cy="3879850"/>
          </a:xfrm>
        </p:grpSpPr>
        <p:pic>
          <p:nvPicPr>
            <p:cNvPr id="5" name="Picture 6" descr="D:\Archive\Aspiranturus\Lecture\New\small_diap1.t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43000" y="2292350"/>
              <a:ext cx="3048000" cy="1712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7" descr="D:\Archive\Aspiranturus\Lecture\New\good_diap1.t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43000" y="4425950"/>
              <a:ext cx="3048000" cy="1712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2667000" y="4044950"/>
              <a:ext cx="0" cy="304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6324600" y="4121150"/>
              <a:ext cx="0" cy="304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ru-RU"/>
            </a:p>
          </p:txBody>
        </p:sp>
        <p:pic>
          <p:nvPicPr>
            <p:cNvPr id="9" name="Picture 10" descr="D:\Archive\Aspiranturus\Lecture\New\small_diap1.ti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76800" y="2305050"/>
              <a:ext cx="2895600" cy="1704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1" descr="D:\Archive\Aspiranturus\Lecture\New\good_diap1.ti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76800" y="4425950"/>
              <a:ext cx="2971800" cy="174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91801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Фотоаппарат</a:t>
            </a:r>
            <a:endParaRPr lang="ru-RU" dirty="0"/>
          </a:p>
        </p:txBody>
      </p:sp>
      <p:pic>
        <p:nvPicPr>
          <p:cNvPr id="4" name="Picture 4" descr="The image “http://www.gaia.hu/canon/big/canon-a520.jpg” cannot be displayed, because it contains error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9792" y="1752600"/>
            <a:ext cx="4053433" cy="324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6"/>
          <p:cNvSpPr txBox="1">
            <a:spLocks noChangeArrowheads="1"/>
          </p:cNvSpPr>
          <p:nvPr/>
        </p:nvSpPr>
        <p:spPr>
          <a:xfrm>
            <a:off x="1331640" y="5040262"/>
            <a:ext cx="7055077" cy="1100333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kern="0" dirty="0">
                <a:latin typeface="+mn-lt"/>
                <a:cs typeface="+mn-cs"/>
              </a:rPr>
              <a:t>Тот же принцип, что и у камеры-обскуры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kern="0" dirty="0">
                <a:latin typeface="+mn-lt"/>
                <a:cs typeface="+mn-cs"/>
              </a:rPr>
              <a:t>Лучи фокусируются с помощью объектива 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kern="0" dirty="0">
                <a:latin typeface="+mn-lt"/>
                <a:cs typeface="+mn-cs"/>
              </a:rPr>
              <a:t>Изображение формируется на светочувствительной плёнке</a:t>
            </a:r>
            <a:endParaRPr lang="en-US" kern="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9391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Линейная коррекция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066800" y="2057400"/>
            <a:ext cx="6515100" cy="3457575"/>
            <a:chOff x="1066800" y="2057400"/>
            <a:chExt cx="6515100" cy="3457575"/>
          </a:xfrm>
        </p:grpSpPr>
        <p:pic>
          <p:nvPicPr>
            <p:cNvPr id="9" name="Picture 10" descr="D:\Archive\Aspiranturus\Lecture\2004\images\color\brat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66800" y="2057400"/>
              <a:ext cx="2781300" cy="34575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0" name="Picture 11" descr="D:\Archive\Aspiranturus\Lecture\2004\images\color\brat2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00600" y="2057400"/>
              <a:ext cx="2781300" cy="345757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4038600" y="3810000"/>
              <a:ext cx="6096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7846158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Помогает не всегда</a:t>
            </a: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762000" y="2795588"/>
            <a:ext cx="7200900" cy="2386012"/>
            <a:chOff x="762000" y="2795588"/>
            <a:chExt cx="7200900" cy="2386012"/>
          </a:xfrm>
        </p:grpSpPr>
        <p:sp>
          <p:nvSpPr>
            <p:cNvPr id="5" name="Line 6"/>
            <p:cNvSpPr>
              <a:spLocks noChangeShapeType="1"/>
            </p:cNvSpPr>
            <p:nvPr/>
          </p:nvSpPr>
          <p:spPr bwMode="auto">
            <a:xfrm>
              <a:off x="4038600" y="3962400"/>
              <a:ext cx="6096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ru-RU"/>
            </a:p>
          </p:txBody>
        </p:sp>
        <p:pic>
          <p:nvPicPr>
            <p:cNvPr id="6" name="Picture 7" descr="D:\Archive\Aspiranturus\Lecture\2005\non-linear_src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2000" y="2795588"/>
              <a:ext cx="3175000" cy="23812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7" name="Picture 8" descr="D:\Archive\Aspiranturus\Lecture\2005\linear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00600" y="2809875"/>
              <a:ext cx="3162300" cy="23717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1299663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Нелинейная коррекция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609600" y="1639888"/>
            <a:ext cx="7391400" cy="4400550"/>
            <a:chOff x="609600" y="1639888"/>
            <a:chExt cx="7391400" cy="4400550"/>
          </a:xfrm>
        </p:grpSpPr>
        <p:sp>
          <p:nvSpPr>
            <p:cNvPr id="5" name="Line 6"/>
            <p:cNvSpPr>
              <a:spLocks noChangeShapeType="1"/>
            </p:cNvSpPr>
            <p:nvPr/>
          </p:nvSpPr>
          <p:spPr bwMode="auto">
            <a:xfrm>
              <a:off x="1905000" y="3621088"/>
              <a:ext cx="0" cy="3810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5502275" y="4800600"/>
              <a:ext cx="22701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 dirty="0"/>
                <a:t>График функции </a:t>
              </a:r>
              <a:r>
                <a:rPr lang="en-US" sz="1600" i="1" dirty="0">
                  <a:latin typeface="Times New Roman" pitchFamily="18" charset="0"/>
                </a:rPr>
                <a:t>f </a:t>
              </a:r>
              <a:r>
                <a:rPr lang="en-US" sz="1600" i="1" baseline="30000" dirty="0">
                  <a:latin typeface="Times New Roman" pitchFamily="18" charset="0"/>
                </a:rPr>
                <a:t>-1</a:t>
              </a:r>
              <a:r>
                <a:rPr lang="en-US" sz="1600" i="1" dirty="0">
                  <a:latin typeface="Times New Roman" pitchFamily="18" charset="0"/>
                </a:rPr>
                <a:t>(y)</a:t>
              </a:r>
              <a:endParaRPr lang="ru-RU" sz="1600" i="1" dirty="0">
                <a:latin typeface="Times New Roman" pitchFamily="18" charset="0"/>
              </a:endParaRPr>
            </a:p>
          </p:txBody>
        </p:sp>
        <p:pic>
          <p:nvPicPr>
            <p:cNvPr id="7" name="Picture 12" descr="D:\Archive\Aspiranturus\Lecture\2005\non-linear_src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09600" y="1639888"/>
              <a:ext cx="2514600" cy="188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3" descr="D:\Archive\Aspiranturus\Lecture\2005\non-linear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9600" y="4154488"/>
              <a:ext cx="2514600" cy="188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4" descr="D:\Archive\Aspiranturus\Lecture\2005\non-linear2.gi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81600" y="1887538"/>
              <a:ext cx="2819400" cy="2724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2685955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Нелинейная коррекция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Часто </a:t>
            </a:r>
            <a:r>
              <a:rPr lang="ru-RU" dirty="0"/>
              <a:t>применяемые функции:</a:t>
            </a:r>
          </a:p>
          <a:p>
            <a:pPr>
              <a:buFontTx/>
              <a:buChar char="•"/>
            </a:pPr>
            <a:r>
              <a:rPr lang="en-US" dirty="0"/>
              <a:t> </a:t>
            </a:r>
            <a:r>
              <a:rPr lang="ru-RU" dirty="0"/>
              <a:t>Гамма-коррекция</a:t>
            </a:r>
          </a:p>
          <a:p>
            <a:pPr lvl="1">
              <a:buFontTx/>
              <a:buChar char="•"/>
            </a:pPr>
            <a:r>
              <a:rPr lang="ru-RU" dirty="0"/>
              <a:t> Изначальная цель – коррекция для правильного </a:t>
            </a:r>
            <a:br>
              <a:rPr lang="ru-RU" dirty="0"/>
            </a:br>
            <a:r>
              <a:rPr lang="ru-RU" dirty="0"/>
              <a:t>отображения на мониторе.</a:t>
            </a:r>
          </a:p>
          <a:p>
            <a:pPr>
              <a:buFontTx/>
              <a:buChar char="•"/>
            </a:pPr>
            <a:endParaRPr lang="ru-RU" dirty="0"/>
          </a:p>
          <a:p>
            <a:endParaRPr lang="en-US" dirty="0"/>
          </a:p>
          <a:p>
            <a:pPr>
              <a:buFontTx/>
              <a:buChar char="•"/>
            </a:pPr>
            <a:r>
              <a:rPr lang="ru-RU" dirty="0"/>
              <a:t> Логарифмическая</a:t>
            </a:r>
          </a:p>
          <a:p>
            <a:pPr lvl="1">
              <a:buFontTx/>
              <a:buChar char="•"/>
            </a:pPr>
            <a:r>
              <a:rPr lang="ru-RU" dirty="0"/>
              <a:t> Цель – сжатие динамического диапазона при визуализации</a:t>
            </a:r>
            <a:br>
              <a:rPr lang="ru-RU" dirty="0"/>
            </a:br>
            <a:r>
              <a:rPr lang="ru-RU" dirty="0"/>
              <a:t>данных </a:t>
            </a:r>
            <a:endParaRPr lang="en-US" dirty="0"/>
          </a:p>
          <a:p>
            <a:endParaRPr lang="ru-RU" dirty="0"/>
          </a:p>
          <a:p>
            <a:endParaRPr lang="ru-RU" dirty="0"/>
          </a:p>
        </p:txBody>
      </p:sp>
      <p:graphicFrame>
        <p:nvGraphicFramePr>
          <p:cNvPr id="7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1172857"/>
              </p:ext>
            </p:extLst>
          </p:nvPr>
        </p:nvGraphicFramePr>
        <p:xfrm>
          <a:off x="1295400" y="3429000"/>
          <a:ext cx="1201738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Уравнение" r:id="rId3" imgW="571320" imgH="228600" progId="Equation.3">
                  <p:embed/>
                </p:oleObj>
              </mc:Choice>
              <mc:Fallback>
                <p:oleObj name="Уравнение" r:id="rId3" imgW="571320" imgH="228600" progId="Equation.3">
                  <p:embed/>
                  <p:pic>
                    <p:nvPicPr>
                      <p:cNvPr id="4098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429000"/>
                        <a:ext cx="1201738" cy="6381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812371"/>
              </p:ext>
            </p:extLst>
          </p:nvPr>
        </p:nvGraphicFramePr>
        <p:xfrm>
          <a:off x="1295400" y="5589240"/>
          <a:ext cx="208280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Equation" r:id="rId5" imgW="990360" imgH="203040" progId="Equation.3">
                  <p:embed/>
                </p:oleObj>
              </mc:Choice>
              <mc:Fallback>
                <p:oleObj name="Equation" r:id="rId5" imgW="990360" imgH="203040" progId="Equation.3">
                  <p:embed/>
                  <p:pic>
                    <p:nvPicPr>
                      <p:cNvPr id="4099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5589240"/>
                        <a:ext cx="2082800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5794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Нелинейная коррекция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914400" y="1981200"/>
            <a:ext cx="6477000" cy="3505200"/>
            <a:chOff x="914400" y="1981200"/>
            <a:chExt cx="6477000" cy="3505200"/>
          </a:xfrm>
        </p:grpSpPr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267200" y="3971925"/>
              <a:ext cx="1143000" cy="1123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96000" y="3962400"/>
              <a:ext cx="1143000" cy="1136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0" descr="D:\Archive\Aspiranturus\Lecture\2004\images\color\p0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14400" y="2133600"/>
              <a:ext cx="1839913" cy="24003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8" name="Picture 11" descr="D:\Archive\Aspiranturus\Lecture\2004\images\color\p1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14800" y="1990725"/>
              <a:ext cx="1387475" cy="18097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9" name="Picture 12" descr="D:\Archive\Aspiranturus\Lecture\2004\images\color\p2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019800" y="1981200"/>
              <a:ext cx="1371600" cy="17907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4495800" y="5149850"/>
              <a:ext cx="238283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/>
                <a:t>Графики функции </a:t>
              </a:r>
              <a:r>
                <a:rPr lang="en-US" sz="1600" i="1">
                  <a:latin typeface="Times New Roman" pitchFamily="18" charset="0"/>
                </a:rPr>
                <a:t>f </a:t>
              </a:r>
              <a:r>
                <a:rPr lang="en-US" sz="1600" i="1" baseline="30000">
                  <a:latin typeface="Times New Roman" pitchFamily="18" charset="0"/>
                </a:rPr>
                <a:t>-1</a:t>
              </a:r>
              <a:r>
                <a:rPr lang="en-US" sz="1600" i="1">
                  <a:latin typeface="Times New Roman" pitchFamily="18" charset="0"/>
                </a:rPr>
                <a:t>(y)</a:t>
              </a:r>
              <a:endParaRPr lang="ru-RU" sz="1600" i="1"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84028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Нелинейная коррекция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533400" y="1890713"/>
            <a:ext cx="8077200" cy="4235450"/>
            <a:chOff x="609600" y="1639888"/>
            <a:chExt cx="8077200" cy="4235450"/>
          </a:xfrm>
        </p:grpSpPr>
        <p:pic>
          <p:nvPicPr>
            <p:cNvPr id="5" name="Picture 5" descr="D:\Archive\Aspiranturus\Lecture\New\low_contr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09600" y="1639888"/>
              <a:ext cx="1905000" cy="1874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6" descr="D:\Archive\Aspiranturus\Lecture\New\high_contr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9600" y="3998913"/>
              <a:ext cx="1905000" cy="1874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1524000" y="3544888"/>
              <a:ext cx="0" cy="3810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4495800" y="3544888"/>
              <a:ext cx="0" cy="3810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ru-RU"/>
            </a:p>
          </p:txBody>
        </p:sp>
        <p:pic>
          <p:nvPicPr>
            <p:cNvPr id="9" name="Picture 14" descr="D:\Archive\Aspiranturus\Lecture\New\low_contr1.ti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43200" y="1639888"/>
              <a:ext cx="3124200" cy="1836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5" descr="D:\Archive\Aspiranturus\Lecture\New\high_contr1.tif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43200" y="4002088"/>
              <a:ext cx="3200400" cy="1873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6334125" y="4648200"/>
              <a:ext cx="227012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1600"/>
                <a:t>График функции </a:t>
              </a:r>
              <a:r>
                <a:rPr lang="en-US" sz="1600" i="1">
                  <a:latin typeface="Times New Roman" pitchFamily="18" charset="0"/>
                </a:rPr>
                <a:t>f </a:t>
              </a:r>
              <a:r>
                <a:rPr lang="en-US" sz="1600" i="1" baseline="30000">
                  <a:latin typeface="Times New Roman" pitchFamily="18" charset="0"/>
                </a:rPr>
                <a:t>-1</a:t>
              </a:r>
              <a:r>
                <a:rPr lang="en-US" sz="1600" i="1">
                  <a:latin typeface="Times New Roman" pitchFamily="18" charset="0"/>
                </a:rPr>
                <a:t>(y)</a:t>
              </a:r>
              <a:endParaRPr lang="ru-RU" sz="1600" i="1">
                <a:latin typeface="Times New Roman" pitchFamily="18" charset="0"/>
              </a:endParaRPr>
            </a:p>
          </p:txBody>
        </p:sp>
        <p:pic>
          <p:nvPicPr>
            <p:cNvPr id="12" name="Picture 17" descr="D:\Archive\Aspiranturus\Lecture\New\high_corr.tif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181725" y="2011363"/>
              <a:ext cx="2505075" cy="2447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9604753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Шумоподавление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1289049"/>
          </a:xfrm>
        </p:spPr>
        <p:txBody>
          <a:bodyPr>
            <a:normAutofit lnSpcReduction="10000"/>
          </a:bodyPr>
          <a:lstStyle/>
          <a:p>
            <a:pPr lvl="1"/>
            <a:r>
              <a:rPr lang="ru-RU" dirty="0"/>
              <a:t>Причины возникновения шума:</a:t>
            </a:r>
          </a:p>
          <a:p>
            <a:pPr lvl="2"/>
            <a:r>
              <a:rPr lang="ru-RU" dirty="0"/>
              <a:t>Несовершенство измерительных приборов</a:t>
            </a:r>
          </a:p>
          <a:p>
            <a:pPr lvl="2"/>
            <a:r>
              <a:rPr lang="ru-RU" dirty="0"/>
              <a:t>Хранение и передача изображений с потерей данных</a:t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85800" y="1371600"/>
            <a:ext cx="7199313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ru-RU" dirty="0" smtClean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117850"/>
            <a:ext cx="21828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D:\Works\dmoroz\Projects\Science\Lecture\cast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3117850"/>
            <a:ext cx="185578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3117850"/>
            <a:ext cx="20034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898525" y="5715000"/>
            <a:ext cx="1778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/>
              <a:t>Шум фотоаппарата</a:t>
            </a:r>
            <a:endParaRPr lang="en-US" sz="1400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953000" y="5708650"/>
            <a:ext cx="19542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/>
              <a:t>Сильное сжатие </a:t>
            </a:r>
            <a:r>
              <a:rPr lang="en-US" sz="1400"/>
              <a:t>JPEG</a:t>
            </a:r>
          </a:p>
        </p:txBody>
      </p:sp>
    </p:spTree>
    <p:extLst>
      <p:ext uri="{BB962C8B-B14F-4D97-AF65-F5344CB8AC3E}">
        <p14:creationId xmlns:p14="http://schemas.microsoft.com/office/powerpoint/2010/main" val="18969165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Цель: подавление шума</a:t>
            </a:r>
          </a:p>
        </p:txBody>
      </p:sp>
      <p:pic>
        <p:nvPicPr>
          <p:cNvPr id="9" name="Picture 4" descr="image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lum bright="24000" contrast="30000"/>
          </a:blip>
          <a:srcRect/>
          <a:stretch>
            <a:fillRect/>
          </a:stretch>
        </p:blipFill>
        <p:spPr bwMode="auto">
          <a:xfrm>
            <a:off x="5975648" y="2708920"/>
            <a:ext cx="2326441" cy="2915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image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lum bright="24000" contrast="30000"/>
          </a:blip>
          <a:srcRect/>
          <a:stretch>
            <a:fillRect/>
          </a:stretch>
        </p:blipFill>
        <p:spPr bwMode="auto">
          <a:xfrm>
            <a:off x="1259632" y="2708920"/>
            <a:ext cx="2326441" cy="2915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avg1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lum bright="24000" contrast="30000"/>
          </a:blip>
          <a:srcRect/>
          <a:stretch>
            <a:fillRect/>
          </a:stretch>
        </p:blipFill>
        <p:spPr bwMode="auto">
          <a:xfrm>
            <a:off x="3637774" y="3107896"/>
            <a:ext cx="2319577" cy="2908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7"/>
          <p:cNvSpPr txBox="1">
            <a:spLocks noChangeArrowheads="1"/>
          </p:cNvSpPr>
          <p:nvPr/>
        </p:nvSpPr>
        <p:spPr>
          <a:xfrm>
            <a:off x="426128" y="2059631"/>
            <a:ext cx="8322336" cy="4295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ru-RU" dirty="0" smtClean="0"/>
              <a:t>Пусть дана камера и статичная сцена, требуется подавить шум.</a:t>
            </a:r>
            <a:endParaRPr lang="en-US" dirty="0" smtClean="0"/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653185" y="6236007"/>
            <a:ext cx="64536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/>
              <a:t>Простейший вариант: усреднить несколько кадров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8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Усреднение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Заменим каждый пиксель взвешенным средним по окрестности</a:t>
            </a:r>
            <a:endParaRPr lang="en-US" dirty="0"/>
          </a:p>
          <a:p>
            <a:r>
              <a:rPr lang="ru-RU" dirty="0"/>
              <a:t>Веса обозначаются как </a:t>
            </a:r>
            <a:r>
              <a:rPr lang="ru-RU" i="1" dirty="0"/>
              <a:t>ядро фильтра</a:t>
            </a:r>
            <a:endParaRPr lang="en-US" i="1" dirty="0"/>
          </a:p>
          <a:p>
            <a:r>
              <a:rPr lang="ru-RU" dirty="0"/>
              <a:t>Веса для усреднения задаются так:</a:t>
            </a:r>
            <a:endParaRPr lang="en-US" dirty="0"/>
          </a:p>
          <a:p>
            <a:endParaRPr lang="ru-RU" dirty="0"/>
          </a:p>
        </p:txBody>
      </p:sp>
      <p:grpSp>
        <p:nvGrpSpPr>
          <p:cNvPr id="27" name="Group 28"/>
          <p:cNvGrpSpPr>
            <a:grpSpLocks/>
          </p:cNvGrpSpPr>
          <p:nvPr/>
        </p:nvGrpSpPr>
        <p:grpSpPr bwMode="auto">
          <a:xfrm>
            <a:off x="3135313" y="3911600"/>
            <a:ext cx="2274887" cy="2413000"/>
            <a:chOff x="1975" y="2464"/>
            <a:chExt cx="1433" cy="1520"/>
          </a:xfrm>
        </p:grpSpPr>
        <p:grpSp>
          <p:nvGrpSpPr>
            <p:cNvPr id="28" name="Group 4"/>
            <p:cNvGrpSpPr>
              <a:grpSpLocks/>
            </p:cNvGrpSpPr>
            <p:nvPr/>
          </p:nvGrpSpPr>
          <p:grpSpPr bwMode="auto">
            <a:xfrm>
              <a:off x="1975" y="2464"/>
              <a:ext cx="1433" cy="1136"/>
              <a:chOff x="3799" y="2064"/>
              <a:chExt cx="1433" cy="1136"/>
            </a:xfrm>
          </p:grpSpPr>
          <p:grpSp>
            <p:nvGrpSpPr>
              <p:cNvPr id="30" name="Group 5"/>
              <p:cNvGrpSpPr>
                <a:grpSpLocks/>
              </p:cNvGrpSpPr>
              <p:nvPr/>
            </p:nvGrpSpPr>
            <p:grpSpPr bwMode="auto">
              <a:xfrm>
                <a:off x="4080" y="2064"/>
                <a:ext cx="1152" cy="1136"/>
                <a:chOff x="144" y="144"/>
                <a:chExt cx="1152" cy="1136"/>
              </a:xfrm>
            </p:grpSpPr>
            <p:sp>
              <p:nvSpPr>
                <p:cNvPr id="32" name="Rectangle 6"/>
                <p:cNvSpPr>
                  <a:spLocks noChangeArrowheads="1"/>
                </p:cNvSpPr>
                <p:nvPr/>
              </p:nvSpPr>
              <p:spPr bwMode="auto">
                <a:xfrm>
                  <a:off x="912" y="901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/>
                    <a:t>1</a:t>
                  </a:r>
                </a:p>
              </p:txBody>
            </p:sp>
            <p:sp>
              <p:nvSpPr>
                <p:cNvPr id="33" name="Rectangle 7"/>
                <p:cNvSpPr>
                  <a:spLocks noChangeArrowheads="1"/>
                </p:cNvSpPr>
                <p:nvPr/>
              </p:nvSpPr>
              <p:spPr bwMode="auto">
                <a:xfrm>
                  <a:off x="528" y="901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/>
                    <a:t>1</a:t>
                  </a:r>
                </a:p>
              </p:txBody>
            </p:sp>
            <p:sp>
              <p:nvSpPr>
                <p:cNvPr id="34" name="Rectangle 8"/>
                <p:cNvSpPr>
                  <a:spLocks noChangeArrowheads="1"/>
                </p:cNvSpPr>
                <p:nvPr/>
              </p:nvSpPr>
              <p:spPr bwMode="auto">
                <a:xfrm>
                  <a:off x="144" y="901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/>
                    <a:t>1</a:t>
                  </a:r>
                </a:p>
              </p:txBody>
            </p:sp>
            <p:sp>
              <p:nvSpPr>
                <p:cNvPr id="35" name="Rectangle 9"/>
                <p:cNvSpPr>
                  <a:spLocks noChangeArrowheads="1"/>
                </p:cNvSpPr>
                <p:nvPr/>
              </p:nvSpPr>
              <p:spPr bwMode="auto">
                <a:xfrm>
                  <a:off x="912" y="523"/>
                  <a:ext cx="384" cy="378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/>
                    <a:t>1</a:t>
                  </a:r>
                </a:p>
              </p:txBody>
            </p:sp>
            <p:sp>
              <p:nvSpPr>
                <p:cNvPr id="36" name="Rectangle 10"/>
                <p:cNvSpPr>
                  <a:spLocks noChangeArrowheads="1"/>
                </p:cNvSpPr>
                <p:nvPr/>
              </p:nvSpPr>
              <p:spPr bwMode="auto">
                <a:xfrm>
                  <a:off x="528" y="523"/>
                  <a:ext cx="384" cy="378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/>
                    <a:t>1</a:t>
                  </a:r>
                </a:p>
              </p:txBody>
            </p:sp>
            <p:sp>
              <p:nvSpPr>
                <p:cNvPr id="37" name="Rectangle 11"/>
                <p:cNvSpPr>
                  <a:spLocks noChangeArrowheads="1"/>
                </p:cNvSpPr>
                <p:nvPr/>
              </p:nvSpPr>
              <p:spPr bwMode="auto">
                <a:xfrm>
                  <a:off x="144" y="523"/>
                  <a:ext cx="384" cy="378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/>
                    <a:t>1</a:t>
                  </a:r>
                </a:p>
              </p:txBody>
            </p:sp>
            <p:sp>
              <p:nvSpPr>
                <p:cNvPr id="38" name="Rectangle 12"/>
                <p:cNvSpPr>
                  <a:spLocks noChangeArrowheads="1"/>
                </p:cNvSpPr>
                <p:nvPr/>
              </p:nvSpPr>
              <p:spPr bwMode="auto">
                <a:xfrm>
                  <a:off x="912" y="144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/>
                    <a:t>1</a:t>
                  </a:r>
                </a:p>
              </p:txBody>
            </p:sp>
            <p:sp>
              <p:nvSpPr>
                <p:cNvPr id="39" name="Rectangle 13"/>
                <p:cNvSpPr>
                  <a:spLocks noChangeArrowheads="1"/>
                </p:cNvSpPr>
                <p:nvPr/>
              </p:nvSpPr>
              <p:spPr bwMode="auto">
                <a:xfrm>
                  <a:off x="528" y="144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/>
                    <a:t>1</a:t>
                  </a:r>
                </a:p>
              </p:txBody>
            </p:sp>
            <p:sp>
              <p:nvSpPr>
                <p:cNvPr id="40" name="Rectangle 14"/>
                <p:cNvSpPr>
                  <a:spLocks noChangeArrowheads="1"/>
                </p:cNvSpPr>
                <p:nvPr/>
              </p:nvSpPr>
              <p:spPr bwMode="auto">
                <a:xfrm>
                  <a:off x="144" y="144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/>
                    <a:t>1</a:t>
                  </a:r>
                </a:p>
              </p:txBody>
            </p:sp>
            <p:sp>
              <p:nvSpPr>
                <p:cNvPr id="41" name="Line 15"/>
                <p:cNvSpPr>
                  <a:spLocks noChangeShapeType="1"/>
                </p:cNvSpPr>
                <p:nvPr/>
              </p:nvSpPr>
              <p:spPr bwMode="auto">
                <a:xfrm>
                  <a:off x="144" y="144"/>
                  <a:ext cx="1152" cy="0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ru-RU"/>
                </a:p>
              </p:txBody>
            </p:sp>
            <p:sp>
              <p:nvSpPr>
                <p:cNvPr id="42" name="Line 16"/>
                <p:cNvSpPr>
                  <a:spLocks noChangeShapeType="1"/>
                </p:cNvSpPr>
                <p:nvPr/>
              </p:nvSpPr>
              <p:spPr bwMode="auto">
                <a:xfrm>
                  <a:off x="144" y="523"/>
                  <a:ext cx="115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ru-RU"/>
                </a:p>
              </p:txBody>
            </p:sp>
            <p:sp>
              <p:nvSpPr>
                <p:cNvPr id="43" name="Line 17"/>
                <p:cNvSpPr>
                  <a:spLocks noChangeShapeType="1"/>
                </p:cNvSpPr>
                <p:nvPr/>
              </p:nvSpPr>
              <p:spPr bwMode="auto">
                <a:xfrm>
                  <a:off x="144" y="901"/>
                  <a:ext cx="115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ru-RU"/>
                </a:p>
              </p:txBody>
            </p:sp>
            <p:sp>
              <p:nvSpPr>
                <p:cNvPr id="44" name="Line 18"/>
                <p:cNvSpPr>
                  <a:spLocks noChangeShapeType="1"/>
                </p:cNvSpPr>
                <p:nvPr/>
              </p:nvSpPr>
              <p:spPr bwMode="auto">
                <a:xfrm>
                  <a:off x="144" y="1280"/>
                  <a:ext cx="1152" cy="0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ru-RU"/>
                </a:p>
              </p:txBody>
            </p:sp>
            <p:sp>
              <p:nvSpPr>
                <p:cNvPr id="45" name="Line 19"/>
                <p:cNvSpPr>
                  <a:spLocks noChangeShapeType="1"/>
                </p:cNvSpPr>
                <p:nvPr/>
              </p:nvSpPr>
              <p:spPr bwMode="auto">
                <a:xfrm>
                  <a:off x="144" y="144"/>
                  <a:ext cx="0" cy="1136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ru-RU"/>
                </a:p>
              </p:txBody>
            </p:sp>
            <p:sp>
              <p:nvSpPr>
                <p:cNvPr id="46" name="Line 20"/>
                <p:cNvSpPr>
                  <a:spLocks noChangeShapeType="1"/>
                </p:cNvSpPr>
                <p:nvPr/>
              </p:nvSpPr>
              <p:spPr bwMode="auto">
                <a:xfrm>
                  <a:off x="528" y="144"/>
                  <a:ext cx="0" cy="11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ru-RU"/>
                </a:p>
              </p:txBody>
            </p:sp>
            <p:sp>
              <p:nvSpPr>
                <p:cNvPr id="47" name="Line 21"/>
                <p:cNvSpPr>
                  <a:spLocks noChangeShapeType="1"/>
                </p:cNvSpPr>
                <p:nvPr/>
              </p:nvSpPr>
              <p:spPr bwMode="auto">
                <a:xfrm>
                  <a:off x="912" y="144"/>
                  <a:ext cx="0" cy="11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ru-RU"/>
                </a:p>
              </p:txBody>
            </p:sp>
            <p:sp>
              <p:nvSpPr>
                <p:cNvPr id="48" name="Line 22"/>
                <p:cNvSpPr>
                  <a:spLocks noChangeShapeType="1"/>
                </p:cNvSpPr>
                <p:nvPr/>
              </p:nvSpPr>
              <p:spPr bwMode="auto">
                <a:xfrm>
                  <a:off x="1296" y="144"/>
                  <a:ext cx="0" cy="1136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ru-RU"/>
                </a:p>
              </p:txBody>
            </p:sp>
          </p:grpSp>
          <p:pic>
            <p:nvPicPr>
              <p:cNvPr id="31" name="Picture 23" descr="txp_fig"/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799" y="2352"/>
                <a:ext cx="192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9" name="Text Box 27"/>
            <p:cNvSpPr txBox="1">
              <a:spLocks noChangeArrowheads="1"/>
            </p:cNvSpPr>
            <p:nvPr/>
          </p:nvSpPr>
          <p:spPr bwMode="auto">
            <a:xfrm>
              <a:off x="2352" y="3696"/>
              <a:ext cx="97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“box filter”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354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Определение свертки</a:t>
            </a:r>
          </a:p>
        </p:txBody>
      </p:sp>
      <p:sp>
        <p:nvSpPr>
          <p:cNvPr id="4" name="Rectangle 13"/>
          <p:cNvSpPr txBox="1">
            <a:spLocks noChangeArrowheads="1"/>
          </p:cNvSpPr>
          <p:nvPr/>
        </p:nvSpPr>
        <p:spPr>
          <a:xfrm>
            <a:off x="685800" y="1916832"/>
            <a:ext cx="8077200" cy="864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Пусть </a:t>
            </a:r>
            <a:r>
              <a:rPr lang="en-US" i="1" dirty="0" smtClean="0"/>
              <a:t>f </a:t>
            </a:r>
            <a:r>
              <a:rPr lang="ru-RU" i="1" dirty="0" smtClean="0"/>
              <a:t>– изображение, </a:t>
            </a:r>
            <a:r>
              <a:rPr lang="en-US" i="1" dirty="0" smtClean="0"/>
              <a:t>g </a:t>
            </a:r>
            <a:r>
              <a:rPr lang="ru-RU" i="1" dirty="0" smtClean="0"/>
              <a:t>-ядро</a:t>
            </a:r>
            <a:r>
              <a:rPr lang="en-US" dirty="0" smtClean="0"/>
              <a:t>. </a:t>
            </a:r>
            <a:r>
              <a:rPr lang="ru-RU" dirty="0" smtClean="0"/>
              <a:t>Свертка изображения </a:t>
            </a:r>
            <a:r>
              <a:rPr lang="en-US" dirty="0" smtClean="0"/>
              <a:t> </a:t>
            </a:r>
            <a:r>
              <a:rPr lang="en-US" i="1" dirty="0" smtClean="0"/>
              <a:t>f</a:t>
            </a:r>
            <a:r>
              <a:rPr lang="en-US" dirty="0" smtClean="0"/>
              <a:t> </a:t>
            </a:r>
            <a:r>
              <a:rPr lang="ru-RU" dirty="0" smtClean="0"/>
              <a:t> с помощью</a:t>
            </a:r>
            <a:r>
              <a:rPr lang="en-US" dirty="0" smtClean="0"/>
              <a:t> </a:t>
            </a:r>
            <a:r>
              <a:rPr lang="en-US" i="1" dirty="0" smtClean="0"/>
              <a:t>g</a:t>
            </a:r>
            <a:r>
              <a:rPr lang="en-US" dirty="0" smtClean="0"/>
              <a:t> </a:t>
            </a:r>
            <a:r>
              <a:rPr lang="ru-RU" dirty="0" smtClean="0"/>
              <a:t>обозначается как </a:t>
            </a:r>
            <a:r>
              <a:rPr lang="en-US" dirty="0" smtClean="0"/>
              <a:t> </a:t>
            </a:r>
            <a:r>
              <a:rPr lang="en-US" i="1" dirty="0" smtClean="0"/>
              <a:t>f</a:t>
            </a:r>
            <a:r>
              <a:rPr lang="en-US" dirty="0" smtClean="0"/>
              <a:t> * </a:t>
            </a:r>
            <a:r>
              <a:rPr lang="en-US" i="1" dirty="0" smtClean="0"/>
              <a:t>g</a:t>
            </a:r>
            <a:r>
              <a:rPr lang="en-US" dirty="0" smtClean="0"/>
              <a:t>.</a:t>
            </a:r>
            <a:endParaRPr lang="en-US" dirty="0" smtClean="0"/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7638557"/>
              </p:ext>
            </p:extLst>
          </p:nvPr>
        </p:nvGraphicFramePr>
        <p:xfrm>
          <a:off x="1115616" y="2672526"/>
          <a:ext cx="7086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6" name="Equation" r:id="rId3" imgW="2361960" imgH="355320" progId="Equation.3">
                  <p:embed/>
                </p:oleObj>
              </mc:Choice>
              <mc:Fallback>
                <p:oleObj name="Equation" r:id="rId3" imgW="2361960" imgH="355320" progId="Equation.3">
                  <p:embed/>
                  <p:pic>
                    <p:nvPicPr>
                      <p:cNvPr id="10168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616" y="2672526"/>
                        <a:ext cx="7086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3347864" y="3933056"/>
            <a:ext cx="2362200" cy="2362200"/>
            <a:chOff x="576" y="2496"/>
            <a:chExt cx="1488" cy="1488"/>
          </a:xfrm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576" y="2496"/>
              <a:ext cx="1488" cy="14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1" hangingPunct="1"/>
              <a:endParaRPr lang="ru-RU" sz="1800"/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1255" y="2976"/>
              <a:ext cx="214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4400" i="1">
                  <a:latin typeface="Times New Roman" pitchFamily="18" charset="0"/>
                  <a:cs typeface="Times New Roman" pitchFamily="18" charset="0"/>
                </a:rPr>
                <a:t>f</a:t>
              </a:r>
            </a:p>
          </p:txBody>
        </p:sp>
      </p:grpSp>
      <p:pic>
        <p:nvPicPr>
          <p:cNvPr id="9" name="Picture 12" descr="t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7864" y="3933056"/>
            <a:ext cx="7620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538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5.78035E-8 C 0.06945 -0.00579 0.10608 -0.0037 0.19306 -0.00232 C 0.20105 0.01387 0.19861 0.00647 0.20174 0.01872 C 0.20052 0.03583 0.2007 0.05317 0.19827 0.07005 C 0.19584 0.08739 0.17796 0.08924 0.16841 0.09341 C 0.13785 0.09179 0.11563 0.08855 0.08594 0.08647 C 0.06146 0.08716 0.0099 0.06982 -0.01927 0.09572 C -0.02239 0.10843 -0.02517 0.11676 -0.01927 0.13317 C -0.01927 0.13317 -0.00607 0.13895 -0.00347 0.14011 C -0.00173 0.14104 0.00174 0.14265 0.00174 0.14265 C 0.04983 0.20369 0.16754 0.15005 0.19827 0.14959 C 0.20348 0.15028 0.21025 0.14682 0.21407 0.1519 C 0.2191 0.15861 0.21528 0.17086 0.21754 0.17988 C 0.21598 0.18843 0.2165 0.19861 0.21233 0.20554 C 0.20452 0.21895 0.18525 0.23352 0.17205 0.23375 C 0.11129 0.23514 0.05035 0.23537 -0.01041 0.23606 C -0.01371 0.24023 -0.02274 0.2608 -0.01215 0.26173 C 0.01875 0.26473 0.04983 0.26335 0.08073 0.26404 C 0.13855 0.27028 0.0948 0.26635 0.21233 0.26635 " pathEditMode="relative" ptsTypes="ffffffffffffffffff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Цифровая камера</a:t>
            </a:r>
          </a:p>
        </p:txBody>
      </p:sp>
      <p:pic>
        <p:nvPicPr>
          <p:cNvPr id="4" name="Picture 4" descr="PowerShot SD200"/>
          <p:cNvPicPr>
            <a:picLocks noChangeAspect="1" noChangeArrowheads="1"/>
          </p:cNvPicPr>
          <p:nvPr/>
        </p:nvPicPr>
        <p:blipFill>
          <a:blip r:embed="rId2"/>
          <a:srcRect l="12286" r="6143"/>
          <a:stretch>
            <a:fillRect/>
          </a:stretch>
        </p:blipFill>
        <p:spPr bwMode="auto">
          <a:xfrm>
            <a:off x="827584" y="1772816"/>
            <a:ext cx="3868142" cy="1822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361" y="4322816"/>
            <a:ext cx="2886840" cy="2073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0011" y="4277322"/>
            <a:ext cx="1233240" cy="2292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92147" y="4277127"/>
            <a:ext cx="1127454" cy="2291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67828" y="4124964"/>
            <a:ext cx="1731547" cy="1208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64700" y="5424667"/>
            <a:ext cx="1709276" cy="1238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ccd_vs_cmos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91945" y="1703460"/>
            <a:ext cx="2955044" cy="187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452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свойства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/>
              <a:t>Линейность</a:t>
            </a:r>
            <a:r>
              <a:rPr lang="en-US" b="1" dirty="0"/>
              <a:t>:</a:t>
            </a:r>
            <a:r>
              <a:rPr lang="en-US" dirty="0"/>
              <a:t> filter(</a:t>
            </a:r>
            <a:r>
              <a:rPr lang="en-US" i="1" dirty="0"/>
              <a:t>f</a:t>
            </a:r>
            <a:r>
              <a:rPr lang="en-US" baseline="-25000" dirty="0"/>
              <a:t>1</a:t>
            </a:r>
            <a:r>
              <a:rPr lang="en-US" dirty="0"/>
              <a:t> + </a:t>
            </a:r>
            <a:r>
              <a:rPr lang="en-US" i="1" dirty="0"/>
              <a:t>f</a:t>
            </a:r>
            <a:r>
              <a:rPr lang="en-US" baseline="-25000" dirty="0"/>
              <a:t>2</a:t>
            </a:r>
            <a:r>
              <a:rPr lang="en-US" dirty="0"/>
              <a:t> ) = filter(</a:t>
            </a:r>
            <a:r>
              <a:rPr lang="en-US" i="1" dirty="0"/>
              <a:t>f</a:t>
            </a:r>
            <a:r>
              <a:rPr lang="en-US" baseline="-25000" dirty="0"/>
              <a:t>1</a:t>
            </a:r>
            <a:r>
              <a:rPr lang="en-US" dirty="0"/>
              <a:t>) + filter(</a:t>
            </a:r>
            <a:r>
              <a:rPr lang="en-US" i="1" dirty="0"/>
              <a:t>f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  <a:p>
            <a:r>
              <a:rPr lang="ru-RU" b="1" dirty="0"/>
              <a:t>Инвариантность к сдвигу</a:t>
            </a:r>
            <a:r>
              <a:rPr lang="en-US" b="1" dirty="0"/>
              <a:t>:</a:t>
            </a:r>
            <a:r>
              <a:rPr lang="en-US" dirty="0"/>
              <a:t> </a:t>
            </a:r>
            <a:r>
              <a:rPr lang="ru-RU" dirty="0"/>
              <a:t>не зависит от сдвига пиксела</a:t>
            </a:r>
            <a:r>
              <a:rPr lang="en-US" dirty="0"/>
              <a:t>: filter(shift(</a:t>
            </a:r>
            <a:r>
              <a:rPr lang="en-US" i="1" dirty="0"/>
              <a:t>f</a:t>
            </a:r>
            <a:r>
              <a:rPr lang="en-US" dirty="0"/>
              <a:t>)) = shift(filter(</a:t>
            </a:r>
            <a:r>
              <a:rPr lang="en-US" i="1" dirty="0"/>
              <a:t>f</a:t>
            </a:r>
            <a:r>
              <a:rPr lang="en-US" dirty="0"/>
              <a:t>))</a:t>
            </a:r>
          </a:p>
          <a:p>
            <a:r>
              <a:rPr lang="ru-RU" dirty="0"/>
              <a:t>Теория</a:t>
            </a:r>
            <a:r>
              <a:rPr lang="en-US" dirty="0"/>
              <a:t>: </a:t>
            </a:r>
            <a:r>
              <a:rPr lang="ru-RU" dirty="0"/>
              <a:t>любой линейный оператор, инвариантный к сдвигу, может быть записан в виде свертки</a:t>
            </a:r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66441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Свойства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Коммутативность</a:t>
            </a:r>
            <a:r>
              <a:rPr lang="en-US" dirty="0"/>
              <a:t>: </a:t>
            </a:r>
            <a:r>
              <a:rPr lang="en-US" i="1" dirty="0"/>
              <a:t>a</a:t>
            </a:r>
            <a:r>
              <a:rPr lang="en-US" dirty="0"/>
              <a:t> * </a:t>
            </a:r>
            <a:r>
              <a:rPr lang="en-US" i="1" dirty="0"/>
              <a:t>b</a:t>
            </a:r>
            <a:r>
              <a:rPr lang="en-US" dirty="0"/>
              <a:t> = </a:t>
            </a:r>
            <a:r>
              <a:rPr lang="en-US" i="1" dirty="0"/>
              <a:t>b</a:t>
            </a:r>
            <a:r>
              <a:rPr lang="en-US" dirty="0"/>
              <a:t> * </a:t>
            </a:r>
            <a:r>
              <a:rPr lang="en-US" i="1" dirty="0"/>
              <a:t>a</a:t>
            </a:r>
          </a:p>
          <a:p>
            <a:pPr lvl="1"/>
            <a:r>
              <a:rPr lang="ru-RU" dirty="0"/>
              <a:t>Нет никакой разницы между изображением и ядром фильтра</a:t>
            </a:r>
            <a:endParaRPr lang="en-US" dirty="0"/>
          </a:p>
          <a:p>
            <a:r>
              <a:rPr lang="ru-RU" dirty="0"/>
              <a:t>Ассоциативность</a:t>
            </a:r>
            <a:r>
              <a:rPr lang="en-US" dirty="0"/>
              <a:t>: </a:t>
            </a:r>
            <a:r>
              <a:rPr lang="en-US" i="1" dirty="0"/>
              <a:t>a</a:t>
            </a:r>
            <a:r>
              <a:rPr lang="en-US" dirty="0"/>
              <a:t> * (</a:t>
            </a:r>
            <a:r>
              <a:rPr lang="en-US" i="1" dirty="0"/>
              <a:t>b</a:t>
            </a:r>
            <a:r>
              <a:rPr lang="en-US" dirty="0"/>
              <a:t> * </a:t>
            </a:r>
            <a:r>
              <a:rPr lang="en-US" i="1" dirty="0"/>
              <a:t>c</a:t>
            </a:r>
            <a:r>
              <a:rPr lang="en-US" dirty="0"/>
              <a:t>) = (</a:t>
            </a:r>
            <a:r>
              <a:rPr lang="en-US" i="1" dirty="0"/>
              <a:t>a</a:t>
            </a:r>
            <a:r>
              <a:rPr lang="en-US" dirty="0"/>
              <a:t> * </a:t>
            </a:r>
            <a:r>
              <a:rPr lang="en-US" i="1" dirty="0"/>
              <a:t>b</a:t>
            </a:r>
            <a:r>
              <a:rPr lang="en-US" dirty="0"/>
              <a:t>) * </a:t>
            </a:r>
            <a:r>
              <a:rPr lang="en-US" i="1" dirty="0"/>
              <a:t>c</a:t>
            </a:r>
          </a:p>
          <a:p>
            <a:pPr lvl="1"/>
            <a:r>
              <a:rPr lang="ru-RU" dirty="0"/>
              <a:t>Последовательное применение фильтров: </a:t>
            </a:r>
            <a:r>
              <a:rPr lang="en-US" dirty="0"/>
              <a:t> (((</a:t>
            </a:r>
            <a:r>
              <a:rPr lang="en-US" i="1" dirty="0"/>
              <a:t>a</a:t>
            </a:r>
            <a:r>
              <a:rPr lang="en-US" dirty="0"/>
              <a:t> * 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dirty="0"/>
              <a:t>) * </a:t>
            </a:r>
            <a:r>
              <a:rPr lang="en-US" i="1" dirty="0"/>
              <a:t>b</a:t>
            </a:r>
            <a:r>
              <a:rPr lang="en-US" baseline="-25000" dirty="0"/>
              <a:t>2</a:t>
            </a:r>
            <a:r>
              <a:rPr lang="en-US" dirty="0"/>
              <a:t>) * </a:t>
            </a:r>
            <a:r>
              <a:rPr lang="en-US" i="1" dirty="0"/>
              <a:t>b</a:t>
            </a:r>
            <a:r>
              <a:rPr lang="en-US" baseline="-25000" dirty="0"/>
              <a:t>3</a:t>
            </a:r>
            <a:r>
              <a:rPr lang="en-US" dirty="0"/>
              <a:t>)</a:t>
            </a:r>
          </a:p>
          <a:p>
            <a:pPr lvl="1"/>
            <a:r>
              <a:rPr lang="ru-RU" dirty="0"/>
              <a:t>Эквивалентно применению такого фильтра</a:t>
            </a:r>
            <a:r>
              <a:rPr lang="en-US" dirty="0"/>
              <a:t>: a * (</a:t>
            </a:r>
            <a:r>
              <a:rPr lang="en-US" i="1" dirty="0"/>
              <a:t>b</a:t>
            </a:r>
            <a:r>
              <a:rPr lang="en-US" baseline="-25000" dirty="0"/>
              <a:t>1</a:t>
            </a:r>
            <a:r>
              <a:rPr lang="en-US" dirty="0"/>
              <a:t> * </a:t>
            </a:r>
            <a:r>
              <a:rPr lang="en-US" i="1" dirty="0"/>
              <a:t>b</a:t>
            </a:r>
            <a:r>
              <a:rPr lang="en-US" baseline="-25000" dirty="0"/>
              <a:t>2</a:t>
            </a:r>
            <a:r>
              <a:rPr lang="en-US" dirty="0"/>
              <a:t> * </a:t>
            </a:r>
            <a:r>
              <a:rPr lang="en-US" i="1" dirty="0"/>
              <a:t>b</a:t>
            </a:r>
            <a:r>
              <a:rPr lang="en-US" baseline="-25000" dirty="0"/>
              <a:t>3</a:t>
            </a:r>
            <a:r>
              <a:rPr lang="en-US" dirty="0"/>
              <a:t>)</a:t>
            </a:r>
          </a:p>
          <a:p>
            <a:r>
              <a:rPr lang="ru-RU" dirty="0"/>
              <a:t>Дистрибутивность по сложению</a:t>
            </a:r>
            <a:r>
              <a:rPr lang="en-US" dirty="0"/>
              <a:t>: </a:t>
            </a:r>
            <a:endParaRPr lang="ru-RU" dirty="0"/>
          </a:p>
          <a:p>
            <a:pPr>
              <a:buFontTx/>
              <a:buNone/>
            </a:pPr>
            <a:r>
              <a:rPr lang="ru-RU" i="1" dirty="0"/>
              <a:t>	</a:t>
            </a:r>
            <a:r>
              <a:rPr lang="en-US" i="1" dirty="0"/>
              <a:t>a</a:t>
            </a:r>
            <a:r>
              <a:rPr lang="en-US" dirty="0"/>
              <a:t> * (</a:t>
            </a:r>
            <a:r>
              <a:rPr lang="en-US" i="1" dirty="0"/>
              <a:t>b</a:t>
            </a:r>
            <a:r>
              <a:rPr lang="en-US" dirty="0"/>
              <a:t> + </a:t>
            </a:r>
            <a:r>
              <a:rPr lang="en-US" i="1" dirty="0"/>
              <a:t>c</a:t>
            </a:r>
            <a:r>
              <a:rPr lang="en-US" dirty="0"/>
              <a:t>) = (</a:t>
            </a:r>
            <a:r>
              <a:rPr lang="en-US" i="1" dirty="0"/>
              <a:t>a</a:t>
            </a:r>
            <a:r>
              <a:rPr lang="en-US" dirty="0"/>
              <a:t> * </a:t>
            </a:r>
            <a:r>
              <a:rPr lang="en-US" i="1" dirty="0"/>
              <a:t>b</a:t>
            </a:r>
            <a:r>
              <a:rPr lang="en-US" dirty="0"/>
              <a:t>) + (</a:t>
            </a:r>
            <a:r>
              <a:rPr lang="en-US" i="1" dirty="0"/>
              <a:t>a</a:t>
            </a:r>
            <a:r>
              <a:rPr lang="en-US" dirty="0"/>
              <a:t> * </a:t>
            </a:r>
            <a:r>
              <a:rPr lang="en-US" i="1" dirty="0"/>
              <a:t>c</a:t>
            </a:r>
            <a:r>
              <a:rPr lang="en-US" dirty="0"/>
              <a:t>)</a:t>
            </a:r>
          </a:p>
          <a:p>
            <a:r>
              <a:rPr lang="ru-RU" dirty="0" err="1"/>
              <a:t>Домножение</a:t>
            </a:r>
            <a:r>
              <a:rPr lang="ru-RU" dirty="0"/>
              <a:t> на скаляр можно вынести за скобки</a:t>
            </a:r>
            <a:r>
              <a:rPr lang="en-US" dirty="0"/>
              <a:t>: </a:t>
            </a:r>
            <a:r>
              <a:rPr lang="en-US" i="1" dirty="0" err="1"/>
              <a:t>ka</a:t>
            </a:r>
            <a:r>
              <a:rPr lang="en-US" i="1" dirty="0"/>
              <a:t> * b = a * kb = k </a:t>
            </a:r>
            <a:r>
              <a:rPr lang="en-US" dirty="0"/>
              <a:t>(</a:t>
            </a:r>
            <a:r>
              <a:rPr lang="en-US" i="1" dirty="0"/>
              <a:t>a</a:t>
            </a:r>
            <a:r>
              <a:rPr lang="en-US" dirty="0"/>
              <a:t> * </a:t>
            </a:r>
            <a:r>
              <a:rPr lang="en-US" i="1" dirty="0"/>
              <a:t>b</a:t>
            </a:r>
            <a:r>
              <a:rPr lang="en-US" dirty="0"/>
              <a:t>)</a:t>
            </a:r>
          </a:p>
          <a:p>
            <a:r>
              <a:rPr lang="ru-RU" dirty="0"/>
              <a:t>Единица</a:t>
            </a:r>
            <a:r>
              <a:rPr lang="en-US" dirty="0"/>
              <a:t>:  </a:t>
            </a:r>
            <a:r>
              <a:rPr lang="en-US" i="1" dirty="0"/>
              <a:t>e</a:t>
            </a:r>
            <a:r>
              <a:rPr lang="en-US" dirty="0"/>
              <a:t> = […, 0, 0, 1, 0, 0, …],</a:t>
            </a:r>
            <a:br>
              <a:rPr lang="en-US" dirty="0"/>
            </a:br>
            <a:r>
              <a:rPr lang="en-US" i="1" dirty="0"/>
              <a:t>a</a:t>
            </a:r>
            <a:r>
              <a:rPr lang="en-US" dirty="0"/>
              <a:t> * </a:t>
            </a:r>
            <a:r>
              <a:rPr lang="en-US" i="1" dirty="0"/>
              <a:t>e</a:t>
            </a:r>
            <a:r>
              <a:rPr lang="en-US" dirty="0"/>
              <a:t> = </a:t>
            </a:r>
            <a:r>
              <a:rPr lang="en-US" i="1" dirty="0"/>
              <a:t>a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78584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Детали реализации</a:t>
            </a:r>
          </a:p>
        </p:txBody>
      </p:sp>
      <p:pic>
        <p:nvPicPr>
          <p:cNvPr id="25" name="Объект 2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403837"/>
            <a:ext cx="8229600" cy="307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Детали реализации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0"/>
            <a:ext cx="3826768" cy="4373563"/>
          </a:xfrm>
        </p:spPr>
        <p:txBody>
          <a:bodyPr>
            <a:normAutofit fontScale="92500"/>
          </a:bodyPr>
          <a:lstStyle/>
          <a:p>
            <a:pPr>
              <a:buFontTx/>
              <a:buNone/>
            </a:pPr>
            <a:r>
              <a:rPr lang="ru-RU" dirty="0"/>
              <a:t>Как происходит фильтрация по краям</a:t>
            </a:r>
            <a:r>
              <a:rPr lang="en-US" dirty="0"/>
              <a:t>?</a:t>
            </a:r>
          </a:p>
          <a:p>
            <a:pPr lvl="1"/>
            <a:r>
              <a:rPr lang="ru-RU" dirty="0"/>
              <a:t>Окно фильтра выходит за границы изображения</a:t>
            </a:r>
            <a:endParaRPr lang="en-US" dirty="0"/>
          </a:p>
          <a:p>
            <a:pPr lvl="1"/>
            <a:r>
              <a:rPr lang="ru-RU" dirty="0"/>
              <a:t>Необходимо экстраполировать изображение</a:t>
            </a:r>
            <a:endParaRPr lang="en-US" dirty="0"/>
          </a:p>
          <a:p>
            <a:pPr lvl="1"/>
            <a:r>
              <a:rPr lang="ru-RU" dirty="0"/>
              <a:t>Варианты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clip filter (black)</a:t>
            </a:r>
          </a:p>
          <a:p>
            <a:pPr lvl="2"/>
            <a:r>
              <a:rPr lang="en-US" dirty="0"/>
              <a:t>wrap around</a:t>
            </a:r>
          </a:p>
          <a:p>
            <a:pPr lvl="2"/>
            <a:r>
              <a:rPr lang="en-US" dirty="0"/>
              <a:t>copy edge</a:t>
            </a:r>
          </a:p>
          <a:p>
            <a:pPr lvl="2"/>
            <a:r>
              <a:rPr lang="en-US" dirty="0"/>
              <a:t>reflect across edge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495800" y="2362200"/>
            <a:ext cx="4033838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734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Закрепление</a:t>
            </a: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914400" y="2667000"/>
            <a:ext cx="6508750" cy="2479675"/>
            <a:chOff x="914400" y="2667000"/>
            <a:chExt cx="6508750" cy="2479675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3886200" y="2971800"/>
              <a:ext cx="1225550" cy="1295400"/>
              <a:chOff x="144" y="144"/>
              <a:chExt cx="1152" cy="1136"/>
            </a:xfrm>
          </p:grpSpPr>
          <p:sp>
            <p:nvSpPr>
              <p:cNvPr id="9" name="Rectangle 4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0</a:t>
                </a:r>
              </a:p>
            </p:txBody>
          </p:sp>
          <p:sp>
            <p:nvSpPr>
              <p:cNvPr id="10" name="Rectangle 5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0</a:t>
                </a: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0</a:t>
                </a:r>
              </a:p>
            </p:txBody>
          </p:sp>
          <p:sp>
            <p:nvSpPr>
              <p:cNvPr id="12" name="Rectangle 7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0</a:t>
                </a:r>
              </a:p>
            </p:txBody>
          </p:sp>
          <p:sp>
            <p:nvSpPr>
              <p:cNvPr id="13" name="Rectangle 8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14" name="Rectangle 9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0</a:t>
                </a:r>
              </a:p>
            </p:txBody>
          </p:sp>
          <p:sp>
            <p:nvSpPr>
              <p:cNvPr id="15" name="Rectangle 10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0</a:t>
                </a:r>
              </a:p>
            </p:txBody>
          </p:sp>
          <p:sp>
            <p:nvSpPr>
              <p:cNvPr id="16" name="Rectangle 11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0</a:t>
                </a:r>
              </a:p>
            </p:txBody>
          </p:sp>
          <p:sp>
            <p:nvSpPr>
              <p:cNvPr id="17" name="Rectangle 12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0</a:t>
                </a:r>
              </a:p>
            </p:txBody>
          </p:sp>
          <p:sp>
            <p:nvSpPr>
              <p:cNvPr id="18" name="Line 13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ru-RU"/>
              </a:p>
            </p:txBody>
          </p:sp>
          <p:sp>
            <p:nvSpPr>
              <p:cNvPr id="19" name="Line 14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ru-RU"/>
              </a:p>
            </p:txBody>
          </p:sp>
          <p:sp>
            <p:nvSpPr>
              <p:cNvPr id="20" name="Line 15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ru-RU"/>
              </a:p>
            </p:txBody>
          </p:sp>
          <p:sp>
            <p:nvSpPr>
              <p:cNvPr id="21" name="Line 16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ru-RU"/>
              </a:p>
            </p:txBody>
          </p:sp>
          <p:sp>
            <p:nvSpPr>
              <p:cNvPr id="22" name="Line 17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ru-RU"/>
              </a:p>
            </p:txBody>
          </p:sp>
          <p:sp>
            <p:nvSpPr>
              <p:cNvPr id="23" name="Line 18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ru-RU"/>
              </a:p>
            </p:txBody>
          </p:sp>
          <p:sp>
            <p:nvSpPr>
              <p:cNvPr id="24" name="Line 19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ru-RU"/>
              </a:p>
            </p:txBody>
          </p:sp>
          <p:sp>
            <p:nvSpPr>
              <p:cNvPr id="25" name="Line 20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ru-RU"/>
              </a:p>
            </p:txBody>
          </p:sp>
        </p:grpSp>
        <p:sp>
          <p:nvSpPr>
            <p:cNvPr id="6" name="Text Box 22"/>
            <p:cNvSpPr txBox="1">
              <a:spLocks noChangeArrowheads="1"/>
            </p:cNvSpPr>
            <p:nvPr/>
          </p:nvSpPr>
          <p:spPr bwMode="auto">
            <a:xfrm>
              <a:off x="1127125" y="4689475"/>
              <a:ext cx="11985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" pitchFamily="18" charset="0"/>
                </a:rPr>
                <a:t>Original</a:t>
              </a:r>
            </a:p>
          </p:txBody>
        </p:sp>
        <p:sp>
          <p:nvSpPr>
            <p:cNvPr id="7" name="Text Box 23"/>
            <p:cNvSpPr txBox="1">
              <a:spLocks noChangeArrowheads="1"/>
            </p:cNvSpPr>
            <p:nvPr/>
          </p:nvSpPr>
          <p:spPr bwMode="auto">
            <a:xfrm>
              <a:off x="6858000" y="2971800"/>
              <a:ext cx="565150" cy="1006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0" b="1">
                  <a:latin typeface="Times" pitchFamily="18" charset="0"/>
                </a:rPr>
                <a:t>?</a:t>
              </a:r>
            </a:p>
          </p:txBody>
        </p:sp>
        <p:pic>
          <p:nvPicPr>
            <p:cNvPr id="8" name="Picture 2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14400" y="2667000"/>
              <a:ext cx="1876425" cy="1857375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5702312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Закрепление</a:t>
            </a:r>
            <a:endParaRPr lang="ru-RU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914400" y="2667000"/>
            <a:ext cx="7543800" cy="2879725"/>
            <a:chOff x="914400" y="2667000"/>
            <a:chExt cx="7543800" cy="2879725"/>
          </a:xfrm>
        </p:grpSpPr>
        <p:grpSp>
          <p:nvGrpSpPr>
            <p:cNvPr id="27" name="Group 3"/>
            <p:cNvGrpSpPr>
              <a:grpSpLocks/>
            </p:cNvGrpSpPr>
            <p:nvPr/>
          </p:nvGrpSpPr>
          <p:grpSpPr bwMode="auto">
            <a:xfrm>
              <a:off x="3886200" y="2971800"/>
              <a:ext cx="1225550" cy="1295400"/>
              <a:chOff x="144" y="144"/>
              <a:chExt cx="1152" cy="1136"/>
            </a:xfrm>
          </p:grpSpPr>
          <p:sp>
            <p:nvSpPr>
              <p:cNvPr id="32" name="Rectangle 4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0</a:t>
                </a:r>
              </a:p>
            </p:txBody>
          </p:sp>
          <p:sp>
            <p:nvSpPr>
              <p:cNvPr id="33" name="Rectangle 5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0</a:t>
                </a:r>
              </a:p>
            </p:txBody>
          </p:sp>
          <p:sp>
            <p:nvSpPr>
              <p:cNvPr id="34" name="Rectangle 6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0</a:t>
                </a:r>
              </a:p>
            </p:txBody>
          </p:sp>
          <p:sp>
            <p:nvSpPr>
              <p:cNvPr id="35" name="Rectangle 7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0</a:t>
                </a:r>
              </a:p>
            </p:txBody>
          </p:sp>
          <p:sp>
            <p:nvSpPr>
              <p:cNvPr id="36" name="Rectangle 8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7" name="Rectangle 9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0</a:t>
                </a:r>
              </a:p>
            </p:txBody>
          </p:sp>
          <p:sp>
            <p:nvSpPr>
              <p:cNvPr id="38" name="Rectangle 10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0</a:t>
                </a:r>
              </a:p>
            </p:txBody>
          </p:sp>
          <p:sp>
            <p:nvSpPr>
              <p:cNvPr id="39" name="Rectangle 11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0</a:t>
                </a:r>
              </a:p>
            </p:txBody>
          </p:sp>
          <p:sp>
            <p:nvSpPr>
              <p:cNvPr id="40" name="Rectangle 12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0</a:t>
                </a:r>
              </a:p>
            </p:txBody>
          </p:sp>
          <p:sp>
            <p:nvSpPr>
              <p:cNvPr id="41" name="Line 13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ru-RU"/>
              </a:p>
            </p:txBody>
          </p:sp>
          <p:sp>
            <p:nvSpPr>
              <p:cNvPr id="42" name="Line 14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ru-RU"/>
              </a:p>
            </p:txBody>
          </p:sp>
          <p:sp>
            <p:nvSpPr>
              <p:cNvPr id="43" name="Line 15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ru-RU"/>
              </a:p>
            </p:txBody>
          </p:sp>
          <p:sp>
            <p:nvSpPr>
              <p:cNvPr id="44" name="Line 16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ru-RU"/>
              </a:p>
            </p:txBody>
          </p:sp>
          <p:sp>
            <p:nvSpPr>
              <p:cNvPr id="45" name="Line 17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ru-RU"/>
              </a:p>
            </p:txBody>
          </p:sp>
          <p:sp>
            <p:nvSpPr>
              <p:cNvPr id="46" name="Line 18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ru-RU"/>
              </a:p>
            </p:txBody>
          </p:sp>
          <p:sp>
            <p:nvSpPr>
              <p:cNvPr id="47" name="Line 19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ru-RU"/>
              </a:p>
            </p:txBody>
          </p:sp>
          <p:sp>
            <p:nvSpPr>
              <p:cNvPr id="48" name="Line 20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ru-RU"/>
              </a:p>
            </p:txBody>
          </p:sp>
        </p:grpSp>
        <p:pic>
          <p:nvPicPr>
            <p:cNvPr id="28" name="Picture 2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248400" y="2667000"/>
              <a:ext cx="1876425" cy="1857375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9" name="Text Box 23"/>
            <p:cNvSpPr txBox="1">
              <a:spLocks noChangeArrowheads="1"/>
            </p:cNvSpPr>
            <p:nvPr/>
          </p:nvSpPr>
          <p:spPr bwMode="auto">
            <a:xfrm>
              <a:off x="1127125" y="4689475"/>
              <a:ext cx="11985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" pitchFamily="18" charset="0"/>
                </a:rPr>
                <a:t>Original</a:t>
              </a:r>
            </a:p>
          </p:txBody>
        </p:sp>
        <p:sp>
          <p:nvSpPr>
            <p:cNvPr id="30" name="Text Box 24"/>
            <p:cNvSpPr txBox="1">
              <a:spLocks noChangeArrowheads="1"/>
            </p:cNvSpPr>
            <p:nvPr/>
          </p:nvSpPr>
          <p:spPr bwMode="auto">
            <a:xfrm>
              <a:off x="6324600" y="4724400"/>
              <a:ext cx="2133600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>
                  <a:latin typeface="Times" pitchFamily="18" charset="0"/>
                </a:rPr>
                <a:t>Filtered </a:t>
              </a:r>
            </a:p>
            <a:p>
              <a:r>
                <a:rPr lang="en-US">
                  <a:latin typeface="Times" pitchFamily="18" charset="0"/>
                </a:rPr>
                <a:t>(no change)</a:t>
              </a:r>
            </a:p>
          </p:txBody>
        </p:sp>
        <p:pic>
          <p:nvPicPr>
            <p:cNvPr id="31" name="Picture 2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14400" y="2667000"/>
              <a:ext cx="1876425" cy="1857375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0482191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Закрепление</a:t>
            </a:r>
            <a:endParaRPr lang="ru-RU" dirty="0"/>
          </a:p>
        </p:txBody>
      </p:sp>
      <p:grpSp>
        <p:nvGrpSpPr>
          <p:cNvPr id="49" name="Группа 48"/>
          <p:cNvGrpSpPr/>
          <p:nvPr/>
        </p:nvGrpSpPr>
        <p:grpSpPr>
          <a:xfrm>
            <a:off x="914400" y="2667000"/>
            <a:ext cx="6508750" cy="2479675"/>
            <a:chOff x="914400" y="2667000"/>
            <a:chExt cx="6508750" cy="2479675"/>
          </a:xfrm>
        </p:grpSpPr>
        <p:grpSp>
          <p:nvGrpSpPr>
            <p:cNvPr id="50" name="Group 3"/>
            <p:cNvGrpSpPr>
              <a:grpSpLocks/>
            </p:cNvGrpSpPr>
            <p:nvPr/>
          </p:nvGrpSpPr>
          <p:grpSpPr bwMode="auto">
            <a:xfrm>
              <a:off x="3886200" y="2971800"/>
              <a:ext cx="1225550" cy="1295400"/>
              <a:chOff x="144" y="144"/>
              <a:chExt cx="1152" cy="1136"/>
            </a:xfrm>
          </p:grpSpPr>
          <p:sp>
            <p:nvSpPr>
              <p:cNvPr id="54" name="Rectangle 4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0</a:t>
                </a:r>
              </a:p>
            </p:txBody>
          </p:sp>
          <p:sp>
            <p:nvSpPr>
              <p:cNvPr id="55" name="Rectangle 5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0</a:t>
                </a:r>
              </a:p>
            </p:txBody>
          </p:sp>
          <p:sp>
            <p:nvSpPr>
              <p:cNvPr id="56" name="Rectangle 6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0</a:t>
                </a:r>
              </a:p>
            </p:txBody>
          </p:sp>
          <p:sp>
            <p:nvSpPr>
              <p:cNvPr id="57" name="Rectangle 7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58" name="Rectangle 8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0</a:t>
                </a:r>
              </a:p>
            </p:txBody>
          </p:sp>
          <p:sp>
            <p:nvSpPr>
              <p:cNvPr id="59" name="Rectangle 9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0</a:t>
                </a:r>
              </a:p>
            </p:txBody>
          </p:sp>
          <p:sp>
            <p:nvSpPr>
              <p:cNvPr id="60" name="Rectangle 10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0</a:t>
                </a:r>
              </a:p>
            </p:txBody>
          </p:sp>
          <p:sp>
            <p:nvSpPr>
              <p:cNvPr id="61" name="Rectangle 11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0</a:t>
                </a:r>
              </a:p>
            </p:txBody>
          </p:sp>
          <p:sp>
            <p:nvSpPr>
              <p:cNvPr id="62" name="Rectangle 12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0</a:t>
                </a:r>
              </a:p>
            </p:txBody>
          </p:sp>
          <p:sp>
            <p:nvSpPr>
              <p:cNvPr id="63" name="Line 13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ru-RU"/>
              </a:p>
            </p:txBody>
          </p:sp>
          <p:sp>
            <p:nvSpPr>
              <p:cNvPr id="64" name="Line 14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ru-RU"/>
              </a:p>
            </p:txBody>
          </p:sp>
          <p:sp>
            <p:nvSpPr>
              <p:cNvPr id="65" name="Line 15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ru-RU"/>
              </a:p>
            </p:txBody>
          </p:sp>
          <p:sp>
            <p:nvSpPr>
              <p:cNvPr id="66" name="Line 16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ru-RU"/>
              </a:p>
            </p:txBody>
          </p:sp>
          <p:sp>
            <p:nvSpPr>
              <p:cNvPr id="67" name="Line 17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ru-RU"/>
              </a:p>
            </p:txBody>
          </p:sp>
          <p:sp>
            <p:nvSpPr>
              <p:cNvPr id="68" name="Line 18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ru-RU"/>
              </a:p>
            </p:txBody>
          </p:sp>
          <p:sp>
            <p:nvSpPr>
              <p:cNvPr id="69" name="Line 19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ru-RU"/>
              </a:p>
            </p:txBody>
          </p:sp>
          <p:sp>
            <p:nvSpPr>
              <p:cNvPr id="70" name="Line 20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ru-RU"/>
              </a:p>
            </p:txBody>
          </p:sp>
        </p:grpSp>
        <p:pic>
          <p:nvPicPr>
            <p:cNvPr id="51" name="Picture 2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14400" y="2667000"/>
              <a:ext cx="1876425" cy="1857375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2" name="Text Box 22"/>
            <p:cNvSpPr txBox="1">
              <a:spLocks noChangeArrowheads="1"/>
            </p:cNvSpPr>
            <p:nvPr/>
          </p:nvSpPr>
          <p:spPr bwMode="auto">
            <a:xfrm>
              <a:off x="1127125" y="4689475"/>
              <a:ext cx="11985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" pitchFamily="18" charset="0"/>
                </a:rPr>
                <a:t>Original</a:t>
              </a:r>
            </a:p>
          </p:txBody>
        </p:sp>
        <p:sp>
          <p:nvSpPr>
            <p:cNvPr id="53" name="Text Box 23"/>
            <p:cNvSpPr txBox="1">
              <a:spLocks noChangeArrowheads="1"/>
            </p:cNvSpPr>
            <p:nvPr/>
          </p:nvSpPr>
          <p:spPr bwMode="auto">
            <a:xfrm>
              <a:off x="6858000" y="2971800"/>
              <a:ext cx="565150" cy="1006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0" b="1">
                  <a:latin typeface="Times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15494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Закрепление</a:t>
            </a:r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914400" y="2667000"/>
            <a:ext cx="7391400" cy="2879725"/>
            <a:chOff x="914400" y="2667000"/>
            <a:chExt cx="7391400" cy="2879725"/>
          </a:xfrm>
        </p:grpSpPr>
        <p:grpSp>
          <p:nvGrpSpPr>
            <p:cNvPr id="26" name="Group 3"/>
            <p:cNvGrpSpPr>
              <a:grpSpLocks/>
            </p:cNvGrpSpPr>
            <p:nvPr/>
          </p:nvGrpSpPr>
          <p:grpSpPr bwMode="auto">
            <a:xfrm>
              <a:off x="3886200" y="2971800"/>
              <a:ext cx="1225550" cy="1295400"/>
              <a:chOff x="144" y="144"/>
              <a:chExt cx="1152" cy="1136"/>
            </a:xfrm>
          </p:grpSpPr>
          <p:sp>
            <p:nvSpPr>
              <p:cNvPr id="27" name="Rectangle 4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0</a:t>
                </a:r>
              </a:p>
            </p:txBody>
          </p:sp>
          <p:sp>
            <p:nvSpPr>
              <p:cNvPr id="28" name="Rectangle 5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0</a:t>
                </a:r>
              </a:p>
            </p:txBody>
          </p:sp>
          <p:sp>
            <p:nvSpPr>
              <p:cNvPr id="29" name="Rectangle 6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0</a:t>
                </a:r>
              </a:p>
            </p:txBody>
          </p:sp>
          <p:sp>
            <p:nvSpPr>
              <p:cNvPr id="30" name="Rectangle 7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1</a:t>
                </a:r>
              </a:p>
            </p:txBody>
          </p:sp>
          <p:sp>
            <p:nvSpPr>
              <p:cNvPr id="31" name="Rectangle 8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0</a:t>
                </a:r>
              </a:p>
            </p:txBody>
          </p:sp>
          <p:sp>
            <p:nvSpPr>
              <p:cNvPr id="32" name="Rectangle 9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0</a:t>
                </a:r>
              </a:p>
            </p:txBody>
          </p:sp>
          <p:sp>
            <p:nvSpPr>
              <p:cNvPr id="33" name="Rectangle 10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0</a:t>
                </a:r>
              </a:p>
            </p:txBody>
          </p:sp>
          <p:sp>
            <p:nvSpPr>
              <p:cNvPr id="34" name="Rectangle 11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0</a:t>
                </a:r>
              </a:p>
            </p:txBody>
          </p:sp>
          <p:sp>
            <p:nvSpPr>
              <p:cNvPr id="35" name="Rectangle 12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/>
                  <a:t>0</a:t>
                </a:r>
              </a:p>
            </p:txBody>
          </p:sp>
          <p:sp>
            <p:nvSpPr>
              <p:cNvPr id="36" name="Line 13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ru-RU"/>
              </a:p>
            </p:txBody>
          </p:sp>
          <p:sp>
            <p:nvSpPr>
              <p:cNvPr id="37" name="Line 14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ru-RU"/>
              </a:p>
            </p:txBody>
          </p:sp>
          <p:sp>
            <p:nvSpPr>
              <p:cNvPr id="38" name="Line 15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ru-RU"/>
              </a:p>
            </p:txBody>
          </p:sp>
          <p:sp>
            <p:nvSpPr>
              <p:cNvPr id="39" name="Line 16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ru-RU"/>
              </a:p>
            </p:txBody>
          </p:sp>
          <p:sp>
            <p:nvSpPr>
              <p:cNvPr id="40" name="Line 17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ru-RU"/>
              </a:p>
            </p:txBody>
          </p:sp>
          <p:sp>
            <p:nvSpPr>
              <p:cNvPr id="41" name="Line 18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ru-RU"/>
              </a:p>
            </p:txBody>
          </p:sp>
          <p:sp>
            <p:nvSpPr>
              <p:cNvPr id="42" name="Line 19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ru-RU"/>
              </a:p>
            </p:txBody>
          </p:sp>
          <p:sp>
            <p:nvSpPr>
              <p:cNvPr id="43" name="Line 20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ru-RU"/>
              </a:p>
            </p:txBody>
          </p:sp>
        </p:grpSp>
        <p:pic>
          <p:nvPicPr>
            <p:cNvPr id="44" name="Picture 2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14400" y="2667000"/>
              <a:ext cx="1876425" cy="1857375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5" name="Text Box 22"/>
            <p:cNvSpPr txBox="1">
              <a:spLocks noChangeArrowheads="1"/>
            </p:cNvSpPr>
            <p:nvPr/>
          </p:nvSpPr>
          <p:spPr bwMode="auto">
            <a:xfrm>
              <a:off x="1127125" y="4689475"/>
              <a:ext cx="11985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" pitchFamily="18" charset="0"/>
                </a:rPr>
                <a:t>Original</a:t>
              </a:r>
            </a:p>
          </p:txBody>
        </p:sp>
        <p:pic>
          <p:nvPicPr>
            <p:cNvPr id="46" name="Picture 23"/>
            <p:cNvPicPr>
              <a:picLocks noChangeAspect="1" noChangeArrowheads="1"/>
            </p:cNvPicPr>
            <p:nvPr/>
          </p:nvPicPr>
          <p:blipFill>
            <a:blip r:embed="rId2"/>
            <a:srcRect l="8000"/>
            <a:stretch>
              <a:fillRect/>
            </a:stretch>
          </p:blipFill>
          <p:spPr bwMode="auto">
            <a:xfrm>
              <a:off x="6477000" y="2667000"/>
              <a:ext cx="1828800" cy="185737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47" name="Text Box 25"/>
            <p:cNvSpPr txBox="1">
              <a:spLocks noChangeArrowheads="1"/>
            </p:cNvSpPr>
            <p:nvPr/>
          </p:nvSpPr>
          <p:spPr bwMode="auto">
            <a:xfrm>
              <a:off x="6553200" y="4724400"/>
              <a:ext cx="1544638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" pitchFamily="18" charset="0"/>
                </a:rPr>
                <a:t>Shifted left</a:t>
              </a:r>
            </a:p>
            <a:p>
              <a:r>
                <a:rPr lang="en-US">
                  <a:latin typeface="Times" pitchFamily="18" charset="0"/>
                </a:rPr>
                <a:t>By 1 pixel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71790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Закрепление</a:t>
            </a:r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914400" y="2667000"/>
            <a:ext cx="6508750" cy="2479675"/>
            <a:chOff x="914400" y="2667000"/>
            <a:chExt cx="6508750" cy="2479675"/>
          </a:xfrm>
        </p:grpSpPr>
        <p:pic>
          <p:nvPicPr>
            <p:cNvPr id="49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14400" y="2667000"/>
              <a:ext cx="1876425" cy="1857375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0" name="Text Box 4"/>
            <p:cNvSpPr txBox="1">
              <a:spLocks noChangeArrowheads="1"/>
            </p:cNvSpPr>
            <p:nvPr/>
          </p:nvSpPr>
          <p:spPr bwMode="auto">
            <a:xfrm>
              <a:off x="1127125" y="4689475"/>
              <a:ext cx="11985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" pitchFamily="18" charset="0"/>
                </a:rPr>
                <a:t>Original</a:t>
              </a:r>
            </a:p>
          </p:txBody>
        </p:sp>
        <p:sp>
          <p:nvSpPr>
            <p:cNvPr id="51" name="Text Box 5"/>
            <p:cNvSpPr txBox="1">
              <a:spLocks noChangeArrowheads="1"/>
            </p:cNvSpPr>
            <p:nvPr/>
          </p:nvSpPr>
          <p:spPr bwMode="auto">
            <a:xfrm>
              <a:off x="6858000" y="2971800"/>
              <a:ext cx="565150" cy="1006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0" b="1">
                  <a:latin typeface="Times" pitchFamily="18" charset="0"/>
                </a:rPr>
                <a:t>?</a:t>
              </a:r>
            </a:p>
          </p:txBody>
        </p:sp>
        <p:grpSp>
          <p:nvGrpSpPr>
            <p:cNvPr id="52" name="Group 6"/>
            <p:cNvGrpSpPr>
              <a:grpSpLocks/>
            </p:cNvGrpSpPr>
            <p:nvPr/>
          </p:nvGrpSpPr>
          <p:grpSpPr bwMode="auto">
            <a:xfrm>
              <a:off x="3733800" y="3048000"/>
              <a:ext cx="1676400" cy="1295400"/>
              <a:chOff x="3799" y="2064"/>
              <a:chExt cx="1433" cy="1136"/>
            </a:xfrm>
          </p:grpSpPr>
          <p:grpSp>
            <p:nvGrpSpPr>
              <p:cNvPr id="53" name="Group 7"/>
              <p:cNvGrpSpPr>
                <a:grpSpLocks/>
              </p:cNvGrpSpPr>
              <p:nvPr/>
            </p:nvGrpSpPr>
            <p:grpSpPr bwMode="auto">
              <a:xfrm>
                <a:off x="4080" y="2064"/>
                <a:ext cx="1152" cy="1136"/>
                <a:chOff x="144" y="144"/>
                <a:chExt cx="1152" cy="1136"/>
              </a:xfrm>
            </p:grpSpPr>
            <p:sp>
              <p:nvSpPr>
                <p:cNvPr id="55" name="Rectangle 8"/>
                <p:cNvSpPr>
                  <a:spLocks noChangeArrowheads="1"/>
                </p:cNvSpPr>
                <p:nvPr/>
              </p:nvSpPr>
              <p:spPr bwMode="auto">
                <a:xfrm>
                  <a:off x="912" y="901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/>
                    <a:t>1</a:t>
                  </a:r>
                </a:p>
              </p:txBody>
            </p:sp>
            <p:sp>
              <p:nvSpPr>
                <p:cNvPr id="56" name="Rectangle 9"/>
                <p:cNvSpPr>
                  <a:spLocks noChangeArrowheads="1"/>
                </p:cNvSpPr>
                <p:nvPr/>
              </p:nvSpPr>
              <p:spPr bwMode="auto">
                <a:xfrm>
                  <a:off x="528" y="901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/>
                    <a:t>1</a:t>
                  </a:r>
                </a:p>
              </p:txBody>
            </p:sp>
            <p:sp>
              <p:nvSpPr>
                <p:cNvPr id="57" name="Rectangle 10"/>
                <p:cNvSpPr>
                  <a:spLocks noChangeArrowheads="1"/>
                </p:cNvSpPr>
                <p:nvPr/>
              </p:nvSpPr>
              <p:spPr bwMode="auto">
                <a:xfrm>
                  <a:off x="144" y="901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/>
                    <a:t>1</a:t>
                  </a:r>
                </a:p>
              </p:txBody>
            </p:sp>
            <p:sp>
              <p:nvSpPr>
                <p:cNvPr id="58" name="Rectangle 11"/>
                <p:cNvSpPr>
                  <a:spLocks noChangeArrowheads="1"/>
                </p:cNvSpPr>
                <p:nvPr/>
              </p:nvSpPr>
              <p:spPr bwMode="auto">
                <a:xfrm>
                  <a:off x="912" y="523"/>
                  <a:ext cx="384" cy="378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/>
                    <a:t>1</a:t>
                  </a:r>
                </a:p>
              </p:txBody>
            </p:sp>
            <p:sp>
              <p:nvSpPr>
                <p:cNvPr id="59" name="Rectangle 12"/>
                <p:cNvSpPr>
                  <a:spLocks noChangeArrowheads="1"/>
                </p:cNvSpPr>
                <p:nvPr/>
              </p:nvSpPr>
              <p:spPr bwMode="auto">
                <a:xfrm>
                  <a:off x="528" y="523"/>
                  <a:ext cx="384" cy="378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/>
                    <a:t>1</a:t>
                  </a:r>
                </a:p>
              </p:txBody>
            </p:sp>
            <p:sp>
              <p:nvSpPr>
                <p:cNvPr id="60" name="Rectangle 13"/>
                <p:cNvSpPr>
                  <a:spLocks noChangeArrowheads="1"/>
                </p:cNvSpPr>
                <p:nvPr/>
              </p:nvSpPr>
              <p:spPr bwMode="auto">
                <a:xfrm>
                  <a:off x="144" y="523"/>
                  <a:ext cx="384" cy="378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/>
                    <a:t>1</a:t>
                  </a:r>
                </a:p>
              </p:txBody>
            </p:sp>
            <p:sp>
              <p:nvSpPr>
                <p:cNvPr id="61" name="Rectangle 14"/>
                <p:cNvSpPr>
                  <a:spLocks noChangeArrowheads="1"/>
                </p:cNvSpPr>
                <p:nvPr/>
              </p:nvSpPr>
              <p:spPr bwMode="auto">
                <a:xfrm>
                  <a:off x="912" y="144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/>
                    <a:t>1</a:t>
                  </a:r>
                </a:p>
              </p:txBody>
            </p:sp>
            <p:sp>
              <p:nvSpPr>
                <p:cNvPr id="62" name="Rectangle 15"/>
                <p:cNvSpPr>
                  <a:spLocks noChangeArrowheads="1"/>
                </p:cNvSpPr>
                <p:nvPr/>
              </p:nvSpPr>
              <p:spPr bwMode="auto">
                <a:xfrm>
                  <a:off x="528" y="144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/>
                    <a:t>1</a:t>
                  </a:r>
                </a:p>
              </p:txBody>
            </p:sp>
            <p:sp>
              <p:nvSpPr>
                <p:cNvPr id="63" name="Rectangle 16"/>
                <p:cNvSpPr>
                  <a:spLocks noChangeArrowheads="1"/>
                </p:cNvSpPr>
                <p:nvPr/>
              </p:nvSpPr>
              <p:spPr bwMode="auto">
                <a:xfrm>
                  <a:off x="144" y="144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/>
                    <a:t>1</a:t>
                  </a:r>
                </a:p>
              </p:txBody>
            </p:sp>
            <p:sp>
              <p:nvSpPr>
                <p:cNvPr id="64" name="Line 17"/>
                <p:cNvSpPr>
                  <a:spLocks noChangeShapeType="1"/>
                </p:cNvSpPr>
                <p:nvPr/>
              </p:nvSpPr>
              <p:spPr bwMode="auto">
                <a:xfrm>
                  <a:off x="144" y="144"/>
                  <a:ext cx="1152" cy="0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ru-RU"/>
                </a:p>
              </p:txBody>
            </p:sp>
            <p:sp>
              <p:nvSpPr>
                <p:cNvPr id="65" name="Line 18"/>
                <p:cNvSpPr>
                  <a:spLocks noChangeShapeType="1"/>
                </p:cNvSpPr>
                <p:nvPr/>
              </p:nvSpPr>
              <p:spPr bwMode="auto">
                <a:xfrm>
                  <a:off x="144" y="523"/>
                  <a:ext cx="115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ru-RU"/>
                </a:p>
              </p:txBody>
            </p:sp>
            <p:sp>
              <p:nvSpPr>
                <p:cNvPr id="66" name="Line 19"/>
                <p:cNvSpPr>
                  <a:spLocks noChangeShapeType="1"/>
                </p:cNvSpPr>
                <p:nvPr/>
              </p:nvSpPr>
              <p:spPr bwMode="auto">
                <a:xfrm>
                  <a:off x="144" y="901"/>
                  <a:ext cx="115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ru-RU"/>
                </a:p>
              </p:txBody>
            </p:sp>
            <p:sp>
              <p:nvSpPr>
                <p:cNvPr id="67" name="Line 20"/>
                <p:cNvSpPr>
                  <a:spLocks noChangeShapeType="1"/>
                </p:cNvSpPr>
                <p:nvPr/>
              </p:nvSpPr>
              <p:spPr bwMode="auto">
                <a:xfrm>
                  <a:off x="144" y="1280"/>
                  <a:ext cx="1152" cy="0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ru-RU"/>
                </a:p>
              </p:txBody>
            </p:sp>
            <p:sp>
              <p:nvSpPr>
                <p:cNvPr id="68" name="Line 21"/>
                <p:cNvSpPr>
                  <a:spLocks noChangeShapeType="1"/>
                </p:cNvSpPr>
                <p:nvPr/>
              </p:nvSpPr>
              <p:spPr bwMode="auto">
                <a:xfrm>
                  <a:off x="144" y="144"/>
                  <a:ext cx="0" cy="1136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ru-RU"/>
                </a:p>
              </p:txBody>
            </p:sp>
            <p:sp>
              <p:nvSpPr>
                <p:cNvPr id="69" name="Line 22"/>
                <p:cNvSpPr>
                  <a:spLocks noChangeShapeType="1"/>
                </p:cNvSpPr>
                <p:nvPr/>
              </p:nvSpPr>
              <p:spPr bwMode="auto">
                <a:xfrm>
                  <a:off x="528" y="144"/>
                  <a:ext cx="0" cy="11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ru-RU"/>
                </a:p>
              </p:txBody>
            </p:sp>
            <p:sp>
              <p:nvSpPr>
                <p:cNvPr id="70" name="Line 23"/>
                <p:cNvSpPr>
                  <a:spLocks noChangeShapeType="1"/>
                </p:cNvSpPr>
                <p:nvPr/>
              </p:nvSpPr>
              <p:spPr bwMode="auto">
                <a:xfrm>
                  <a:off x="912" y="144"/>
                  <a:ext cx="0" cy="11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ru-RU"/>
                </a:p>
              </p:txBody>
            </p:sp>
            <p:sp>
              <p:nvSpPr>
                <p:cNvPr id="71" name="Line 24"/>
                <p:cNvSpPr>
                  <a:spLocks noChangeShapeType="1"/>
                </p:cNvSpPr>
                <p:nvPr/>
              </p:nvSpPr>
              <p:spPr bwMode="auto">
                <a:xfrm>
                  <a:off x="1296" y="144"/>
                  <a:ext cx="0" cy="1136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ru-RU"/>
                </a:p>
              </p:txBody>
            </p:sp>
          </p:grpSp>
          <p:pic>
            <p:nvPicPr>
              <p:cNvPr id="54" name="Picture 25" descr="txp_fig"/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799" y="2352"/>
                <a:ext cx="192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7182931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Закрепление</a:t>
            </a:r>
            <a:endParaRPr lang="ru-RU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914400" y="2667000"/>
            <a:ext cx="7419975" cy="2955925"/>
            <a:chOff x="914400" y="2667000"/>
            <a:chExt cx="7419975" cy="2955925"/>
          </a:xfrm>
        </p:grpSpPr>
        <p:pic>
          <p:nvPicPr>
            <p:cNvPr id="49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14400" y="2667000"/>
              <a:ext cx="1876425" cy="1857375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0" name="Text Box 4"/>
            <p:cNvSpPr txBox="1">
              <a:spLocks noChangeArrowheads="1"/>
            </p:cNvSpPr>
            <p:nvPr/>
          </p:nvSpPr>
          <p:spPr bwMode="auto">
            <a:xfrm>
              <a:off x="1127125" y="4689475"/>
              <a:ext cx="1198563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" pitchFamily="18" charset="0"/>
                </a:rPr>
                <a:t>Original</a:t>
              </a:r>
            </a:p>
          </p:txBody>
        </p:sp>
        <p:grpSp>
          <p:nvGrpSpPr>
            <p:cNvPr id="51" name="Group 5"/>
            <p:cNvGrpSpPr>
              <a:grpSpLocks/>
            </p:cNvGrpSpPr>
            <p:nvPr/>
          </p:nvGrpSpPr>
          <p:grpSpPr bwMode="auto">
            <a:xfrm>
              <a:off x="3733800" y="3048000"/>
              <a:ext cx="1676400" cy="1295400"/>
              <a:chOff x="3799" y="2064"/>
              <a:chExt cx="1433" cy="1136"/>
            </a:xfrm>
          </p:grpSpPr>
          <p:grpSp>
            <p:nvGrpSpPr>
              <p:cNvPr id="52" name="Group 6"/>
              <p:cNvGrpSpPr>
                <a:grpSpLocks/>
              </p:cNvGrpSpPr>
              <p:nvPr/>
            </p:nvGrpSpPr>
            <p:grpSpPr bwMode="auto">
              <a:xfrm>
                <a:off x="4080" y="2064"/>
                <a:ext cx="1152" cy="1136"/>
                <a:chOff x="144" y="144"/>
                <a:chExt cx="1152" cy="1136"/>
              </a:xfrm>
            </p:grpSpPr>
            <p:sp>
              <p:nvSpPr>
                <p:cNvPr id="54" name="Rectangle 7"/>
                <p:cNvSpPr>
                  <a:spLocks noChangeArrowheads="1"/>
                </p:cNvSpPr>
                <p:nvPr/>
              </p:nvSpPr>
              <p:spPr bwMode="auto">
                <a:xfrm>
                  <a:off x="912" y="901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/>
                    <a:t>1</a:t>
                  </a:r>
                </a:p>
              </p:txBody>
            </p:sp>
            <p:sp>
              <p:nvSpPr>
                <p:cNvPr id="55" name="Rectangle 8"/>
                <p:cNvSpPr>
                  <a:spLocks noChangeArrowheads="1"/>
                </p:cNvSpPr>
                <p:nvPr/>
              </p:nvSpPr>
              <p:spPr bwMode="auto">
                <a:xfrm>
                  <a:off x="528" y="901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/>
                    <a:t>1</a:t>
                  </a:r>
                </a:p>
              </p:txBody>
            </p:sp>
            <p:sp>
              <p:nvSpPr>
                <p:cNvPr id="56" name="Rectangle 9"/>
                <p:cNvSpPr>
                  <a:spLocks noChangeArrowheads="1"/>
                </p:cNvSpPr>
                <p:nvPr/>
              </p:nvSpPr>
              <p:spPr bwMode="auto">
                <a:xfrm>
                  <a:off x="144" y="901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/>
                    <a:t>1</a:t>
                  </a:r>
                </a:p>
              </p:txBody>
            </p:sp>
            <p:sp>
              <p:nvSpPr>
                <p:cNvPr id="57" name="Rectangle 10"/>
                <p:cNvSpPr>
                  <a:spLocks noChangeArrowheads="1"/>
                </p:cNvSpPr>
                <p:nvPr/>
              </p:nvSpPr>
              <p:spPr bwMode="auto">
                <a:xfrm>
                  <a:off x="912" y="523"/>
                  <a:ext cx="384" cy="378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/>
                    <a:t>1</a:t>
                  </a:r>
                </a:p>
              </p:txBody>
            </p:sp>
            <p:sp>
              <p:nvSpPr>
                <p:cNvPr id="58" name="Rectangle 11"/>
                <p:cNvSpPr>
                  <a:spLocks noChangeArrowheads="1"/>
                </p:cNvSpPr>
                <p:nvPr/>
              </p:nvSpPr>
              <p:spPr bwMode="auto">
                <a:xfrm>
                  <a:off x="528" y="523"/>
                  <a:ext cx="384" cy="378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/>
                    <a:t>1</a:t>
                  </a:r>
                </a:p>
              </p:txBody>
            </p:sp>
            <p:sp>
              <p:nvSpPr>
                <p:cNvPr id="59" name="Rectangle 12"/>
                <p:cNvSpPr>
                  <a:spLocks noChangeArrowheads="1"/>
                </p:cNvSpPr>
                <p:nvPr/>
              </p:nvSpPr>
              <p:spPr bwMode="auto">
                <a:xfrm>
                  <a:off x="144" y="523"/>
                  <a:ext cx="384" cy="378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/>
                    <a:t>1</a:t>
                  </a:r>
                </a:p>
              </p:txBody>
            </p:sp>
            <p:sp>
              <p:nvSpPr>
                <p:cNvPr id="60" name="Rectangle 13"/>
                <p:cNvSpPr>
                  <a:spLocks noChangeArrowheads="1"/>
                </p:cNvSpPr>
                <p:nvPr/>
              </p:nvSpPr>
              <p:spPr bwMode="auto">
                <a:xfrm>
                  <a:off x="912" y="144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/>
                    <a:t>1</a:t>
                  </a:r>
                </a:p>
              </p:txBody>
            </p:sp>
            <p:sp>
              <p:nvSpPr>
                <p:cNvPr id="61" name="Rectangle 14"/>
                <p:cNvSpPr>
                  <a:spLocks noChangeArrowheads="1"/>
                </p:cNvSpPr>
                <p:nvPr/>
              </p:nvSpPr>
              <p:spPr bwMode="auto">
                <a:xfrm>
                  <a:off x="528" y="144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/>
                    <a:t>1</a:t>
                  </a:r>
                </a:p>
              </p:txBody>
            </p:sp>
            <p:sp>
              <p:nvSpPr>
                <p:cNvPr id="62" name="Rectangle 15"/>
                <p:cNvSpPr>
                  <a:spLocks noChangeArrowheads="1"/>
                </p:cNvSpPr>
                <p:nvPr/>
              </p:nvSpPr>
              <p:spPr bwMode="auto">
                <a:xfrm>
                  <a:off x="144" y="144"/>
                  <a:ext cx="384" cy="379"/>
                </a:xfrm>
                <a:prstGeom prst="rect">
                  <a:avLst/>
                </a:prstGeom>
                <a:solidFill>
                  <a:srgbClr val="FFCC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pPr>
                    <a:spcBef>
                      <a:spcPct val="20000"/>
                    </a:spcBef>
                  </a:pPr>
                  <a:r>
                    <a:rPr lang="en-US"/>
                    <a:t>1</a:t>
                  </a:r>
                </a:p>
              </p:txBody>
            </p:sp>
            <p:sp>
              <p:nvSpPr>
                <p:cNvPr id="63" name="Line 16"/>
                <p:cNvSpPr>
                  <a:spLocks noChangeShapeType="1"/>
                </p:cNvSpPr>
                <p:nvPr/>
              </p:nvSpPr>
              <p:spPr bwMode="auto">
                <a:xfrm>
                  <a:off x="144" y="144"/>
                  <a:ext cx="1152" cy="0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ru-RU"/>
                </a:p>
              </p:txBody>
            </p:sp>
            <p:sp>
              <p:nvSpPr>
                <p:cNvPr id="64" name="Line 17"/>
                <p:cNvSpPr>
                  <a:spLocks noChangeShapeType="1"/>
                </p:cNvSpPr>
                <p:nvPr/>
              </p:nvSpPr>
              <p:spPr bwMode="auto">
                <a:xfrm>
                  <a:off x="144" y="523"/>
                  <a:ext cx="115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ru-RU"/>
                </a:p>
              </p:txBody>
            </p:sp>
            <p:sp>
              <p:nvSpPr>
                <p:cNvPr id="65" name="Line 18"/>
                <p:cNvSpPr>
                  <a:spLocks noChangeShapeType="1"/>
                </p:cNvSpPr>
                <p:nvPr/>
              </p:nvSpPr>
              <p:spPr bwMode="auto">
                <a:xfrm>
                  <a:off x="144" y="901"/>
                  <a:ext cx="1152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ru-RU"/>
                </a:p>
              </p:txBody>
            </p:sp>
            <p:sp>
              <p:nvSpPr>
                <p:cNvPr id="66" name="Line 19"/>
                <p:cNvSpPr>
                  <a:spLocks noChangeShapeType="1"/>
                </p:cNvSpPr>
                <p:nvPr/>
              </p:nvSpPr>
              <p:spPr bwMode="auto">
                <a:xfrm>
                  <a:off x="144" y="1280"/>
                  <a:ext cx="1152" cy="0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ru-RU"/>
                </a:p>
              </p:txBody>
            </p:sp>
            <p:sp>
              <p:nvSpPr>
                <p:cNvPr id="67" name="Line 20"/>
                <p:cNvSpPr>
                  <a:spLocks noChangeShapeType="1"/>
                </p:cNvSpPr>
                <p:nvPr/>
              </p:nvSpPr>
              <p:spPr bwMode="auto">
                <a:xfrm>
                  <a:off x="144" y="144"/>
                  <a:ext cx="0" cy="1136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ru-RU"/>
                </a:p>
              </p:txBody>
            </p:sp>
            <p:sp>
              <p:nvSpPr>
                <p:cNvPr id="68" name="Line 21"/>
                <p:cNvSpPr>
                  <a:spLocks noChangeShapeType="1"/>
                </p:cNvSpPr>
                <p:nvPr/>
              </p:nvSpPr>
              <p:spPr bwMode="auto">
                <a:xfrm>
                  <a:off x="528" y="144"/>
                  <a:ext cx="0" cy="11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ru-RU"/>
                </a:p>
              </p:txBody>
            </p:sp>
            <p:sp>
              <p:nvSpPr>
                <p:cNvPr id="69" name="Line 22"/>
                <p:cNvSpPr>
                  <a:spLocks noChangeShapeType="1"/>
                </p:cNvSpPr>
                <p:nvPr/>
              </p:nvSpPr>
              <p:spPr bwMode="auto">
                <a:xfrm>
                  <a:off x="912" y="144"/>
                  <a:ext cx="0" cy="1136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ru-RU"/>
                </a:p>
              </p:txBody>
            </p:sp>
            <p:sp>
              <p:nvSpPr>
                <p:cNvPr id="70" name="Line 23"/>
                <p:cNvSpPr>
                  <a:spLocks noChangeShapeType="1"/>
                </p:cNvSpPr>
                <p:nvPr/>
              </p:nvSpPr>
              <p:spPr bwMode="auto">
                <a:xfrm>
                  <a:off x="1296" y="144"/>
                  <a:ext cx="0" cy="1136"/>
                </a:xfrm>
                <a:prstGeom prst="line">
                  <a:avLst/>
                </a:prstGeom>
                <a:noFill/>
                <a:ln w="28575" cap="sq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 anchorCtr="1"/>
                <a:lstStyle/>
                <a:p>
                  <a:endParaRPr lang="ru-RU"/>
                </a:p>
              </p:txBody>
            </p:sp>
          </p:grpSp>
          <p:pic>
            <p:nvPicPr>
              <p:cNvPr id="53" name="Picture 24" descr="txp_fig"/>
              <p:cNvPicPr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799" y="2352"/>
                <a:ext cx="192" cy="5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1" name="Picture 2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477000" y="2667000"/>
              <a:ext cx="1857375" cy="18669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2" name="Text Box 26"/>
            <p:cNvSpPr txBox="1">
              <a:spLocks noChangeArrowheads="1"/>
            </p:cNvSpPr>
            <p:nvPr/>
          </p:nvSpPr>
          <p:spPr bwMode="auto">
            <a:xfrm>
              <a:off x="6477000" y="4800600"/>
              <a:ext cx="1655763" cy="822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latin typeface="Times" pitchFamily="18" charset="0"/>
                </a:rPr>
                <a:t>Blur (with a</a:t>
              </a:r>
            </a:p>
            <a:p>
              <a:r>
                <a:rPr lang="en-US">
                  <a:latin typeface="Times" pitchFamily="18" charset="0"/>
                </a:rPr>
                <a:t>box filter)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7702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Первые цветные фотографии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26128" y="1772816"/>
            <a:ext cx="6431872" cy="12241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ru-RU" smtClean="0"/>
              <a:t>Сергей Прокудин-Горский </a:t>
            </a:r>
            <a:r>
              <a:rPr lang="en-US" smtClean="0"/>
              <a:t>(1863-1944)</a:t>
            </a:r>
          </a:p>
          <a:p>
            <a:pPr>
              <a:buFontTx/>
              <a:buNone/>
            </a:pPr>
            <a:r>
              <a:rPr lang="ru-RU" smtClean="0"/>
              <a:t>Фотографии Российской империи</a:t>
            </a:r>
            <a:r>
              <a:rPr lang="en-US" smtClean="0"/>
              <a:t>(1909-1916)</a:t>
            </a:r>
          </a:p>
          <a:p>
            <a:pPr>
              <a:buFontTx/>
              <a:buNone/>
            </a:pPr>
            <a:endParaRPr lang="en-US" dirty="0" smtClean="0"/>
          </a:p>
        </p:txBody>
      </p:sp>
      <p:pic>
        <p:nvPicPr>
          <p:cNvPr id="6" name="Picture 5" descr="00153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483" y="3140968"/>
            <a:ext cx="1252296" cy="325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056" y="3170746"/>
            <a:ext cx="3732074" cy="32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2536936" y="3152272"/>
            <a:ext cx="1875963" cy="2177111"/>
            <a:chOff x="1292" y="1616"/>
            <a:chExt cx="1134" cy="1639"/>
          </a:xfrm>
        </p:grpSpPr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1338" y="2659"/>
              <a:ext cx="1059" cy="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1" hangingPunct="1"/>
              <a:r>
                <a:rPr kumimoji="1" lang="en-US" altLang="zh-TW" sz="2800">
                  <a:latin typeface="Trebuchet MS" pitchFamily="34" charset="0"/>
                  <a:ea typeface="新細明體"/>
                  <a:cs typeface="新細明體"/>
                </a:rPr>
                <a:t>Lantern </a:t>
              </a:r>
            </a:p>
            <a:p>
              <a:pPr algn="ctr" eaLnBrk="1" hangingPunct="1"/>
              <a:r>
                <a:rPr kumimoji="1" lang="en-US" altLang="zh-TW" sz="2800">
                  <a:latin typeface="Trebuchet MS" pitchFamily="34" charset="0"/>
                  <a:ea typeface="新細明體"/>
                  <a:cs typeface="新細明體"/>
                </a:rPr>
                <a:t>projector</a:t>
              </a:r>
            </a:p>
          </p:txBody>
        </p:sp>
        <p:pic>
          <p:nvPicPr>
            <p:cNvPr id="10" name="Picture 1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92" y="1616"/>
              <a:ext cx="1134" cy="10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9331597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Сглаживание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81230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Другой способ: взвешивает вклад пикселей по окрестности с учетом близости к центру:</a:t>
            </a:r>
            <a:endParaRPr lang="en-US" dirty="0"/>
          </a:p>
          <a:p>
            <a:endParaRPr lang="ru-RU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1880" y="2893081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676195" y="4941168"/>
            <a:ext cx="1760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“fuzzy blob”</a:t>
            </a:r>
          </a:p>
        </p:txBody>
      </p:sp>
    </p:spTree>
    <p:extLst>
      <p:ext uri="{BB962C8B-B14F-4D97-AF65-F5344CB8AC3E}">
        <p14:creationId xmlns:p14="http://schemas.microsoft.com/office/powerpoint/2010/main" val="108437862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Spread Function (PSF)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Point spread function (PSF) – </a:t>
            </a:r>
            <a:r>
              <a:rPr lang="ru-RU" dirty="0"/>
              <a:t>отклик оптической системы на точечный источник света (объект)</a:t>
            </a:r>
            <a:endParaRPr lang="en-US" dirty="0"/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2590800"/>
            <a:ext cx="5924550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518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Ядро фильтра гаусса</a:t>
            </a:r>
          </a:p>
        </p:txBody>
      </p:sp>
      <p:pic>
        <p:nvPicPr>
          <p:cNvPr id="11" name="Picture 4" descr="realgaussian"/>
          <p:cNvPicPr>
            <a:picLocks noChangeAspect="1" noChangeArrowheads="1"/>
          </p:cNvPicPr>
          <p:nvPr/>
        </p:nvPicPr>
        <p:blipFill>
          <a:blip r:embed="rId3"/>
          <a:srcRect l="3360" t="15573" b="4480"/>
          <a:stretch>
            <a:fillRect/>
          </a:stretch>
        </p:blipFill>
        <p:spPr bwMode="auto">
          <a:xfrm>
            <a:off x="223664" y="3549933"/>
            <a:ext cx="2943225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7864" y="3395945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85864" y="1719545"/>
            <a:ext cx="4114800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432252" y="3681695"/>
            <a:ext cx="3478212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600">
                <a:latin typeface="Tahoma" pitchFamily="34" charset="0"/>
              </a:rPr>
              <a:t>0.003   0.013   0.022   0.013   0.003</a:t>
            </a:r>
          </a:p>
          <a:p>
            <a:pPr eaLnBrk="1" hangingPunct="1"/>
            <a:r>
              <a:rPr lang="en-US" sz="1600">
                <a:latin typeface="Tahoma" pitchFamily="34" charset="0"/>
              </a:rPr>
              <a:t>0.013   0.059   0.097   0.059   0.013</a:t>
            </a:r>
          </a:p>
          <a:p>
            <a:pPr eaLnBrk="1" hangingPunct="1"/>
            <a:r>
              <a:rPr lang="en-US" sz="1600">
                <a:latin typeface="Tahoma" pitchFamily="34" charset="0"/>
              </a:rPr>
              <a:t>0.022   0.097   0.159   0.097   0.022</a:t>
            </a:r>
          </a:p>
          <a:p>
            <a:pPr eaLnBrk="1" hangingPunct="1"/>
            <a:r>
              <a:rPr lang="en-US" sz="1600">
                <a:latin typeface="Tahoma" pitchFamily="34" charset="0"/>
              </a:rPr>
              <a:t>0.013   0.059   0.097   0.059   0.013</a:t>
            </a:r>
          </a:p>
          <a:p>
            <a:pPr eaLnBrk="1" hangingPunct="1"/>
            <a:r>
              <a:rPr lang="en-US" sz="1600">
                <a:latin typeface="Tahoma" pitchFamily="34" charset="0"/>
              </a:rPr>
              <a:t>0.003   0.013   0.022   0.013   0.003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6586364" y="5239033"/>
            <a:ext cx="14049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latin typeface="Tahoma" pitchFamily="34" charset="0"/>
                <a:sym typeface="Symbol" pitchFamily="18" charset="2"/>
              </a:rPr>
              <a:t>5 x 5,  = 1</a:t>
            </a:r>
            <a:endParaRPr lang="en-US" sz="18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4075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Сглаживание фильтром гаусса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917643"/>
            <a:ext cx="8229600" cy="404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309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Сравнение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4317" y="1752600"/>
            <a:ext cx="4715366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480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Свойства фильтра Гаусса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Свертка с сами собой дает тоже фильтр гаусса</a:t>
            </a:r>
          </a:p>
          <a:p>
            <a:pPr lvl="1"/>
            <a:r>
              <a:rPr lang="ru-RU" dirty="0"/>
              <a:t>Сглаживание несколько раз фильтром с маленьким ядром дает результат, аналогичный свертке с большим ядром</a:t>
            </a:r>
            <a:endParaRPr lang="en-US" dirty="0"/>
          </a:p>
          <a:p>
            <a:pPr lvl="1"/>
            <a:r>
              <a:rPr lang="ru-RU" dirty="0"/>
              <a:t>Свертка 2 раза с фильтром радиуса </a:t>
            </a:r>
            <a:r>
              <a:rPr lang="en-US" i="1" dirty="0"/>
              <a:t>σ</a:t>
            </a:r>
            <a:r>
              <a:rPr lang="en-US" dirty="0"/>
              <a:t> </a:t>
            </a:r>
            <a:r>
              <a:rPr lang="ru-RU" dirty="0"/>
              <a:t>дает тот же результат, что с фильтром радиуса</a:t>
            </a:r>
            <a:r>
              <a:rPr lang="en-US" dirty="0"/>
              <a:t>  </a:t>
            </a:r>
            <a:r>
              <a:rPr lang="en-US" i="1" dirty="0"/>
              <a:t>σ</a:t>
            </a:r>
            <a:r>
              <a:rPr lang="en-US" dirty="0"/>
              <a:t>√2 </a:t>
            </a:r>
            <a:endParaRPr lang="en-US" i="1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11526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Фильтр Гаусса (</a:t>
            </a:r>
            <a:r>
              <a:rPr lang="en-US" dirty="0" err="1"/>
              <a:t>gaussian</a:t>
            </a:r>
            <a:r>
              <a:rPr lang="en-US" dirty="0"/>
              <a:t> blurring)</a:t>
            </a:r>
            <a:endParaRPr lang="ru-RU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351" y="1752600"/>
            <a:ext cx="8055297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841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Фильтр Гаусса (</a:t>
            </a:r>
            <a:r>
              <a:rPr lang="en-US" dirty="0" err="1"/>
              <a:t>gaussian</a:t>
            </a:r>
            <a:r>
              <a:rPr lang="en-US" dirty="0"/>
              <a:t> blurring)</a:t>
            </a: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762000" y="2286000"/>
            <a:ext cx="7162800" cy="2590800"/>
            <a:chOff x="762000" y="2286000"/>
            <a:chExt cx="7162800" cy="2590800"/>
          </a:xfrm>
        </p:grpSpPr>
        <p:pic>
          <p:nvPicPr>
            <p:cNvPr id="5" name="Picture 4" descr="H:\vvp\Lecture\fig3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762000" y="2286000"/>
              <a:ext cx="19050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5" descr="H:\vvp\Lecture\fig4.gif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05200" y="2286000"/>
              <a:ext cx="19050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 descr="H:\vvp\Lecture\fig5.gi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9800" y="2286000"/>
              <a:ext cx="19050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762000" y="4419600"/>
              <a:ext cx="190500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sz="1200"/>
                <a:t>Исходное изображение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3429000" y="4419600"/>
              <a:ext cx="1905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200"/>
                <a:t>Фильтр Гаусса с </a:t>
              </a:r>
              <a:r>
                <a:rPr lang="en-US" sz="1200"/>
                <a:t/>
              </a:r>
              <a:br>
                <a:rPr lang="en-US" sz="1200"/>
              </a:br>
              <a:r>
                <a:rPr lang="en-US" sz="1200"/>
                <a:t>Sigma = 4</a:t>
              </a:r>
              <a:endParaRPr lang="ru-RU" sz="1200"/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5943600" y="4419600"/>
              <a:ext cx="19050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sz="1200"/>
                <a:t>Усреднение по 49 пикселям (</a:t>
              </a:r>
              <a:r>
                <a:rPr lang="en-US" sz="1200"/>
                <a:t>7x7)</a:t>
              </a:r>
              <a:endParaRPr lang="ru-RU" sz="1200"/>
            </a:p>
          </p:txBody>
        </p:sp>
      </p:grp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259632" y="1770210"/>
            <a:ext cx="7772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Результат свертки фильтром гаусса и усреднения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015950" y="5229200"/>
            <a:ext cx="82597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/>
              <a:t>Важное свойство фильтра Гаусса – он по сути является </a:t>
            </a:r>
            <a:br>
              <a:rPr lang="ru-RU" dirty="0"/>
            </a:br>
            <a:r>
              <a:rPr lang="ru-RU" dirty="0"/>
              <a:t> фильтром низких частот.</a:t>
            </a:r>
          </a:p>
        </p:txBody>
      </p:sp>
    </p:spTree>
    <p:extLst>
      <p:ext uri="{BB962C8B-B14F-4D97-AF65-F5344CB8AC3E}">
        <p14:creationId xmlns:p14="http://schemas.microsoft.com/office/powerpoint/2010/main" val="38773767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Сепарабельность</a:t>
            </a:r>
            <a:endParaRPr lang="ru-RU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9268" b="37205"/>
          <a:stretch>
            <a:fillRect/>
          </a:stretch>
        </p:blipFill>
        <p:spPr bwMode="auto">
          <a:xfrm>
            <a:off x="594559" y="1700808"/>
            <a:ext cx="7923809" cy="2640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55576" y="4509120"/>
            <a:ext cx="8077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Сепарабельное</a:t>
            </a:r>
            <a:r>
              <a:rPr lang="ru-RU" dirty="0" smtClean="0"/>
              <a:t> ядро</a:t>
            </a:r>
            <a:endParaRPr lang="en-US" dirty="0" smtClean="0"/>
          </a:p>
          <a:p>
            <a:pPr lvl="1"/>
            <a:r>
              <a:rPr lang="ru-RU" dirty="0" smtClean="0"/>
              <a:t>Раскладывается в произведение двух одномерных </a:t>
            </a:r>
            <a:r>
              <a:rPr lang="ru-RU" dirty="0" smtClean="0"/>
              <a:t>фильтров Гаусса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3481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</a:t>
            </a:r>
            <a:endParaRPr lang="ru-RU" dirty="0"/>
          </a:p>
        </p:txBody>
      </p:sp>
      <p:pic>
        <p:nvPicPr>
          <p:cNvPr id="21" name="Picture 6" descr="sep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6794" y="1635990"/>
            <a:ext cx="3996088" cy="143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 12"/>
          <p:cNvGrpSpPr>
            <a:grpSpLocks/>
          </p:cNvGrpSpPr>
          <p:nvPr/>
        </p:nvGrpSpPr>
        <p:grpSpPr bwMode="auto">
          <a:xfrm>
            <a:off x="4247616" y="4411509"/>
            <a:ext cx="3513507" cy="2145974"/>
            <a:chOff x="1216" y="2442"/>
            <a:chExt cx="2672" cy="1632"/>
          </a:xfrm>
        </p:grpSpPr>
        <p:pic>
          <p:nvPicPr>
            <p:cNvPr id="23" name="Picture 8" descr="sep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16" y="2442"/>
              <a:ext cx="2672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 Box 5"/>
            <p:cNvSpPr txBox="1">
              <a:spLocks noChangeArrowheads="1"/>
            </p:cNvSpPr>
            <p:nvPr/>
          </p:nvSpPr>
          <p:spPr bwMode="auto">
            <a:xfrm>
              <a:off x="2016" y="2688"/>
              <a:ext cx="20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/>
                <a:t>*</a:t>
              </a:r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2016" y="3504"/>
              <a:ext cx="20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800" b="1"/>
                <a:t>*</a:t>
              </a:r>
            </a:p>
          </p:txBody>
        </p:sp>
        <p:sp>
          <p:nvSpPr>
            <p:cNvPr id="26" name="Text Box 10"/>
            <p:cNvSpPr txBox="1">
              <a:spLocks noChangeArrowheads="1"/>
            </p:cNvSpPr>
            <p:nvPr/>
          </p:nvSpPr>
          <p:spPr bwMode="auto">
            <a:xfrm>
              <a:off x="2892" y="2688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=</a:t>
              </a:r>
            </a:p>
          </p:txBody>
        </p:sp>
        <p:sp>
          <p:nvSpPr>
            <p:cNvPr id="27" name="Text Box 11"/>
            <p:cNvSpPr txBox="1">
              <a:spLocks noChangeArrowheads="1"/>
            </p:cNvSpPr>
            <p:nvPr/>
          </p:nvSpPr>
          <p:spPr bwMode="auto">
            <a:xfrm>
              <a:off x="2892" y="3456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/>
                <a:t>=</a:t>
              </a:r>
            </a:p>
          </p:txBody>
        </p:sp>
      </p:grpSp>
      <p:sp>
        <p:nvSpPr>
          <p:cNvPr id="28" name="Rectangle 13"/>
          <p:cNvSpPr>
            <a:spLocks noChangeArrowheads="1"/>
          </p:cNvSpPr>
          <p:nvPr/>
        </p:nvSpPr>
        <p:spPr bwMode="auto">
          <a:xfrm>
            <a:off x="4304887" y="1660316"/>
            <a:ext cx="1704156" cy="13885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9" name="Picture 7" descr="sep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65034" y="3166354"/>
            <a:ext cx="3069059" cy="1158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438642" y="2116857"/>
            <a:ext cx="1568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2D </a:t>
            </a:r>
            <a:r>
              <a:rPr lang="ru-RU" sz="1800" dirty="0"/>
              <a:t>свертка</a:t>
            </a:r>
            <a:endParaRPr lang="en-US" sz="1800" dirty="0"/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7548088" y="6605532"/>
            <a:ext cx="14911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/>
              <a:t>Source: K. Grauman</a:t>
            </a:r>
          </a:p>
        </p:txBody>
      </p:sp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733209" y="3410258"/>
            <a:ext cx="304573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800" dirty="0"/>
              <a:t>Фильтр раскладывается</a:t>
            </a:r>
          </a:p>
          <a:p>
            <a:pPr algn="ctr"/>
            <a:r>
              <a:rPr lang="ru-RU" sz="1800" dirty="0"/>
              <a:t>в произведение двух 1</a:t>
            </a:r>
            <a:r>
              <a:rPr lang="en-US" sz="1800" dirty="0"/>
              <a:t>D</a:t>
            </a:r>
          </a:p>
          <a:p>
            <a:pPr algn="ctr"/>
            <a:r>
              <a:rPr lang="ru-RU" sz="1800" dirty="0"/>
              <a:t>фильтров</a:t>
            </a:r>
            <a:r>
              <a:rPr lang="en-US" sz="1800" dirty="0"/>
              <a:t>: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1311699" y="4508029"/>
            <a:ext cx="19710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800" dirty="0"/>
              <a:t>Свертка по строкам</a:t>
            </a:r>
            <a:r>
              <a:rPr lang="en-US" sz="1800" dirty="0"/>
              <a:t>:</a:t>
            </a:r>
          </a:p>
        </p:txBody>
      </p:sp>
      <p:sp>
        <p:nvSpPr>
          <p:cNvPr id="34" name="Text Box 19"/>
          <p:cNvSpPr txBox="1">
            <a:spLocks noChangeArrowheads="1"/>
          </p:cNvSpPr>
          <p:nvPr/>
        </p:nvSpPr>
        <p:spPr bwMode="auto">
          <a:xfrm>
            <a:off x="1275976" y="5561020"/>
            <a:ext cx="25102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800"/>
              <a:t>Затем свертка по столбцу</a:t>
            </a:r>
            <a:r>
              <a:rPr lang="en-US" sz="180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5259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цвет</a:t>
            </a:r>
            <a:r>
              <a:rPr lang="en-US" dirty="0"/>
              <a:t>?</a:t>
            </a:r>
            <a:endParaRPr lang="ru-RU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09600" y="3886200"/>
            <a:ext cx="80772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Цвет – это психологическое свойство нашего зрения, возникающее при наблюдении объектов и света, а не физические свойства объектов и света </a:t>
            </a:r>
            <a:r>
              <a:rPr lang="en-US" dirty="0" smtClean="0"/>
              <a:t>(S. Palmer, </a:t>
            </a:r>
            <a:r>
              <a:rPr lang="en-US" i="1" dirty="0" smtClean="0"/>
              <a:t>Vision Science: Photons to Phenomenology</a:t>
            </a:r>
            <a:r>
              <a:rPr lang="en-US" dirty="0" smtClean="0"/>
              <a:t>)</a:t>
            </a:r>
          </a:p>
          <a:p>
            <a:r>
              <a:rPr lang="ru-RU" dirty="0" smtClean="0"/>
              <a:t>Цвет – это результат взаимодействия света, сцены и нашей зрительной системы</a:t>
            </a:r>
            <a:endParaRPr lang="en-US" dirty="0" smtClean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8" y="1673413"/>
            <a:ext cx="2827362" cy="2120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283968" y="2205037"/>
            <a:ext cx="2971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1800" dirty="0" err="1"/>
              <a:t>Wassily</a:t>
            </a:r>
            <a:r>
              <a:rPr lang="en-US" sz="1800" dirty="0"/>
              <a:t> Kandinsky (1866-1944), </a:t>
            </a:r>
            <a:r>
              <a:rPr lang="en-US" sz="1800" dirty="0" err="1"/>
              <a:t>Murnau</a:t>
            </a:r>
            <a:r>
              <a:rPr lang="en-US" sz="1800" dirty="0"/>
              <a:t> Street with Women, 1908 </a:t>
            </a:r>
          </a:p>
        </p:txBody>
      </p:sp>
    </p:spTree>
    <p:extLst>
      <p:ext uri="{BB962C8B-B14F-4D97-AF65-F5344CB8AC3E}">
        <p14:creationId xmlns:p14="http://schemas.microsoft.com/office/powerpoint/2010/main" val="142027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Виды шума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648200" y="2996951"/>
            <a:ext cx="4038600" cy="312952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ru-RU" sz="2000" b="1" dirty="0"/>
              <a:t>Соль и перец</a:t>
            </a:r>
            <a:r>
              <a:rPr lang="en-US" sz="2000" dirty="0"/>
              <a:t>: </a:t>
            </a:r>
            <a:r>
              <a:rPr lang="ru-RU" sz="2000" dirty="0"/>
              <a:t>случайные черные и белые пиксели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ru-RU" sz="2000" b="1" dirty="0"/>
              <a:t>Импульсный</a:t>
            </a:r>
            <a:r>
              <a:rPr lang="en-US" sz="2000" b="1" dirty="0"/>
              <a:t>: </a:t>
            </a:r>
            <a:r>
              <a:rPr lang="ru-RU" sz="2000" dirty="0"/>
              <a:t>случайные белые пиксели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ru-RU" sz="2000" b="1" dirty="0"/>
              <a:t>Гауссов</a:t>
            </a:r>
            <a:r>
              <a:rPr lang="en-US" sz="2000" dirty="0"/>
              <a:t>: </a:t>
            </a:r>
            <a:r>
              <a:rPr lang="ru-RU" sz="2000" dirty="0"/>
              <a:t>колебания яркости, распределенные по нормальному закону</a:t>
            </a:r>
            <a:endParaRPr lang="en-US" sz="2000" dirty="0"/>
          </a:p>
          <a:p>
            <a:endParaRPr lang="ru-RU" sz="2000" dirty="0"/>
          </a:p>
        </p:txBody>
      </p:sp>
      <p:pic>
        <p:nvPicPr>
          <p:cNvPr id="10" name="Picture 5" descr="nois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88825" y="1719262"/>
            <a:ext cx="3539159" cy="5012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51149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Подавление гауссова шума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7200" y="5445224"/>
            <a:ext cx="8229600" cy="680939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Сглаживание фильтрами большого радиуса подавляет шум, но размывает изображение</a:t>
            </a:r>
            <a:endParaRPr lang="en-US" dirty="0"/>
          </a:p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672" y="1752600"/>
            <a:ext cx="3917156" cy="3513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rrowheads="1"/>
          </p:cNvPicPr>
          <p:nvPr/>
        </p:nvPicPr>
        <p:blipFill>
          <a:blip r:embed="rId3"/>
          <a:srcRect l="38554" t="3210" r="28915"/>
          <a:stretch>
            <a:fillRect/>
          </a:stretch>
        </p:blipFill>
        <p:spPr bwMode="auto">
          <a:xfrm>
            <a:off x="6267342" y="1790895"/>
            <a:ext cx="1085586" cy="3419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83742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Подавление шума «соль и перец»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256" y="2089085"/>
            <a:ext cx="792548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5686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Медианный фильтр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390" y="2116519"/>
            <a:ext cx="5761219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842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Медианный фильтр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9222" y="1875706"/>
            <a:ext cx="4645555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4710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Медианный фильтр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1762" y="1752600"/>
            <a:ext cx="5720475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368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Медианный фильтр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52601"/>
            <a:ext cx="8229600" cy="1172344"/>
          </a:xfrm>
        </p:spPr>
        <p:txBody>
          <a:bodyPr>
            <a:normAutofit fontScale="92500"/>
          </a:bodyPr>
          <a:lstStyle/>
          <a:p>
            <a:r>
              <a:rPr lang="ru-RU" dirty="0"/>
              <a:t>Результат применения медианного фильтра с радиусом в 7 пикселей к изображению с шумом и артефактами в виде тонких светлых окружностей.</a:t>
            </a:r>
            <a:endParaRPr lang="en-US" dirty="0"/>
          </a:p>
          <a:p>
            <a:endParaRPr lang="ru-RU" dirty="0"/>
          </a:p>
        </p:txBody>
      </p:sp>
      <p:pic>
        <p:nvPicPr>
          <p:cNvPr id="4" name="Picture 4" descr="H:\vvp\Lecture\medi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3814" y="3068960"/>
            <a:ext cx="68453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78748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Сравнение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3632" y="1752600"/>
            <a:ext cx="6056735" cy="437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5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Повышение резкости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534863" y="1844824"/>
            <a:ext cx="2157413" cy="2182813"/>
            <a:chOff x="336" y="912"/>
            <a:chExt cx="1505" cy="1521"/>
          </a:xfrm>
        </p:grpSpPr>
        <p:pic>
          <p:nvPicPr>
            <p:cNvPr id="5" name="Picture 4" descr="lena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6" y="912"/>
              <a:ext cx="1488" cy="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11"/>
            <p:cNvSpPr txBox="1">
              <a:spLocks noChangeArrowheads="1"/>
            </p:cNvSpPr>
            <p:nvPr/>
          </p:nvSpPr>
          <p:spPr bwMode="auto">
            <a:xfrm>
              <a:off x="1200" y="2199"/>
              <a:ext cx="641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original</a:t>
              </a:r>
            </a:p>
          </p:txBody>
        </p:sp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3582863" y="1844824"/>
            <a:ext cx="2166938" cy="2162175"/>
            <a:chOff x="2256" y="912"/>
            <a:chExt cx="1511" cy="1507"/>
          </a:xfrm>
        </p:grpSpPr>
        <p:pic>
          <p:nvPicPr>
            <p:cNvPr id="8" name="Picture 5" descr="lenaG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256" y="912"/>
              <a:ext cx="1488" cy="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2591" y="2185"/>
              <a:ext cx="1176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smoothed (5x5)</a:t>
              </a:r>
            </a:p>
          </p:txBody>
        </p:sp>
      </p:grp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973263" y="2722712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–</a:t>
            </a:r>
          </a:p>
        </p:txBody>
      </p:sp>
      <p:grpSp>
        <p:nvGrpSpPr>
          <p:cNvPr id="11" name="Group 27"/>
          <p:cNvGrpSpPr>
            <a:grpSpLocks/>
          </p:cNvGrpSpPr>
          <p:nvPr/>
        </p:nvGrpSpPr>
        <p:grpSpPr bwMode="auto">
          <a:xfrm>
            <a:off x="5964113" y="1844824"/>
            <a:ext cx="2735263" cy="2149475"/>
            <a:chOff x="3756" y="912"/>
            <a:chExt cx="1723" cy="1354"/>
          </a:xfrm>
        </p:grpSpPr>
        <p:grpSp>
          <p:nvGrpSpPr>
            <p:cNvPr id="12" name="Group 23"/>
            <p:cNvGrpSpPr>
              <a:grpSpLocks/>
            </p:cNvGrpSpPr>
            <p:nvPr/>
          </p:nvGrpSpPr>
          <p:grpSpPr bwMode="auto">
            <a:xfrm>
              <a:off x="4128" y="912"/>
              <a:ext cx="1351" cy="1354"/>
              <a:chOff x="4128" y="912"/>
              <a:chExt cx="1496" cy="1499"/>
            </a:xfrm>
          </p:grpSpPr>
          <p:pic>
            <p:nvPicPr>
              <p:cNvPr id="14" name="Picture 6" descr="lena_diff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128" y="912"/>
                <a:ext cx="1488" cy="1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 Box 15"/>
              <p:cNvSpPr txBox="1">
                <a:spLocks noChangeArrowheads="1"/>
              </p:cNvSpPr>
              <p:nvPr/>
            </p:nvSpPr>
            <p:spPr bwMode="auto">
              <a:xfrm>
                <a:off x="5124" y="2177"/>
                <a:ext cx="500" cy="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</a:rPr>
                  <a:t>detail</a:t>
                </a:r>
              </a:p>
            </p:txBody>
          </p:sp>
        </p:grpSp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3756" y="1488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=</a:t>
              </a:r>
            </a:p>
          </p:txBody>
        </p:sp>
      </p:grpSp>
      <p:grpSp>
        <p:nvGrpSpPr>
          <p:cNvPr id="16" name="Group 29"/>
          <p:cNvGrpSpPr>
            <a:grpSpLocks/>
          </p:cNvGrpSpPr>
          <p:nvPr/>
        </p:nvGrpSpPr>
        <p:grpSpPr bwMode="auto">
          <a:xfrm>
            <a:off x="5943600" y="4419600"/>
            <a:ext cx="2743200" cy="2149475"/>
            <a:chOff x="3744" y="2784"/>
            <a:chExt cx="1728" cy="1354"/>
          </a:xfrm>
        </p:grpSpPr>
        <p:grpSp>
          <p:nvGrpSpPr>
            <p:cNvPr id="17" name="Group 26"/>
            <p:cNvGrpSpPr>
              <a:grpSpLocks/>
            </p:cNvGrpSpPr>
            <p:nvPr/>
          </p:nvGrpSpPr>
          <p:grpSpPr bwMode="auto">
            <a:xfrm>
              <a:off x="4128" y="2784"/>
              <a:ext cx="1344" cy="1354"/>
              <a:chOff x="4128" y="2784"/>
              <a:chExt cx="1488" cy="1499"/>
            </a:xfrm>
          </p:grpSpPr>
          <p:pic>
            <p:nvPicPr>
              <p:cNvPr id="19" name="Picture 10" descr="lena_sharpened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128" y="2784"/>
                <a:ext cx="1488" cy="1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Text Box 16"/>
              <p:cNvSpPr txBox="1">
                <a:spLocks noChangeArrowheads="1"/>
              </p:cNvSpPr>
              <p:nvPr/>
            </p:nvSpPr>
            <p:spPr bwMode="auto">
              <a:xfrm>
                <a:off x="4752" y="4049"/>
                <a:ext cx="844" cy="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</a:rPr>
                  <a:t>sharpened</a:t>
                </a:r>
              </a:p>
            </p:txBody>
          </p:sp>
        </p:grp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3744" y="3360"/>
              <a:ext cx="2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=</a:t>
              </a:r>
            </a:p>
          </p:txBody>
        </p:sp>
      </p:grpSp>
      <p:grpSp>
        <p:nvGrpSpPr>
          <p:cNvPr id="21" name="Group 28"/>
          <p:cNvGrpSpPr>
            <a:grpSpLocks/>
          </p:cNvGrpSpPr>
          <p:nvPr/>
        </p:nvGrpSpPr>
        <p:grpSpPr bwMode="auto">
          <a:xfrm>
            <a:off x="533400" y="4419600"/>
            <a:ext cx="5192713" cy="2149475"/>
            <a:chOff x="336" y="2784"/>
            <a:chExt cx="3271" cy="1354"/>
          </a:xfrm>
        </p:grpSpPr>
        <p:grpSp>
          <p:nvGrpSpPr>
            <p:cNvPr id="23" name="Group 24"/>
            <p:cNvGrpSpPr>
              <a:grpSpLocks/>
            </p:cNvGrpSpPr>
            <p:nvPr/>
          </p:nvGrpSpPr>
          <p:grpSpPr bwMode="auto">
            <a:xfrm>
              <a:off x="336" y="2784"/>
              <a:ext cx="1359" cy="1354"/>
              <a:chOff x="336" y="2784"/>
              <a:chExt cx="1505" cy="1499"/>
            </a:xfrm>
          </p:grpSpPr>
          <p:pic>
            <p:nvPicPr>
              <p:cNvPr id="28" name="Picture 8" descr="lena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36" y="2784"/>
                <a:ext cx="1488" cy="1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" name="Text Box 13"/>
              <p:cNvSpPr txBox="1">
                <a:spLocks noChangeArrowheads="1"/>
              </p:cNvSpPr>
              <p:nvPr/>
            </p:nvSpPr>
            <p:spPr bwMode="auto">
              <a:xfrm>
                <a:off x="1200" y="4049"/>
                <a:ext cx="641" cy="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</a:rPr>
                  <a:t>original</a:t>
                </a:r>
              </a:p>
            </p:txBody>
          </p:sp>
        </p:grpSp>
        <p:grpSp>
          <p:nvGrpSpPr>
            <p:cNvPr id="24" name="Group 25"/>
            <p:cNvGrpSpPr>
              <a:grpSpLocks/>
            </p:cNvGrpSpPr>
            <p:nvPr/>
          </p:nvGrpSpPr>
          <p:grpSpPr bwMode="auto">
            <a:xfrm>
              <a:off x="2256" y="2784"/>
              <a:ext cx="1351" cy="1354"/>
              <a:chOff x="2256" y="2784"/>
              <a:chExt cx="1496" cy="1499"/>
            </a:xfrm>
          </p:grpSpPr>
          <p:pic>
            <p:nvPicPr>
              <p:cNvPr id="26" name="Picture 9" descr="lena_diff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256" y="2784"/>
                <a:ext cx="1488" cy="1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" name="Text Box 14"/>
              <p:cNvSpPr txBox="1">
                <a:spLocks noChangeArrowheads="1"/>
              </p:cNvSpPr>
              <p:nvPr/>
            </p:nvSpPr>
            <p:spPr bwMode="auto">
              <a:xfrm>
                <a:off x="3252" y="4049"/>
                <a:ext cx="500" cy="2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</a:rPr>
                  <a:t>detail</a:t>
                </a:r>
              </a:p>
            </p:txBody>
          </p:sp>
        </p:grpSp>
        <p:sp>
          <p:nvSpPr>
            <p:cNvPr id="25" name="Text Box 20"/>
            <p:cNvSpPr txBox="1">
              <a:spLocks noChangeArrowheads="1"/>
            </p:cNvSpPr>
            <p:nvPr/>
          </p:nvSpPr>
          <p:spPr bwMode="auto">
            <a:xfrm>
              <a:off x="1864" y="3360"/>
              <a:ext cx="3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+ </a:t>
              </a:r>
              <a:r>
                <a:rPr lang="el-GR"/>
                <a:t>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80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Пример</a:t>
            </a:r>
            <a:endParaRPr lang="ru-RU" dirty="0"/>
          </a:p>
        </p:txBody>
      </p:sp>
      <p:pic>
        <p:nvPicPr>
          <p:cNvPr id="4" name="Picture 4" descr="Boat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9632" y="1752600"/>
            <a:ext cx="2935560" cy="2935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Boat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41032" y="1752599"/>
            <a:ext cx="2935560" cy="2935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7762827"/>
              </p:ext>
            </p:extLst>
          </p:nvPr>
        </p:nvGraphicFramePr>
        <p:xfrm>
          <a:off x="4716016" y="4896481"/>
          <a:ext cx="2060575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0" name="Формула" r:id="rId5" imgW="1206360" imgH="711000" progId="Equation.3">
                  <p:embed/>
                </p:oleObj>
              </mc:Choice>
              <mc:Fallback>
                <p:oleObj name="Формула" r:id="rId5" imgW="1206360" imgH="711000" progId="Equation.3">
                  <p:embed/>
                  <p:pic>
                    <p:nvPicPr>
                      <p:cNvPr id="133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4896481"/>
                        <a:ext cx="2060575" cy="1214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918841" y="5201281"/>
            <a:ext cx="20716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dirty="0"/>
              <a:t>Ядро свертки</a:t>
            </a:r>
          </a:p>
        </p:txBody>
      </p:sp>
    </p:spTree>
    <p:extLst>
      <p:ext uri="{BB962C8B-B14F-4D97-AF65-F5344CB8AC3E}">
        <p14:creationId xmlns:p14="http://schemas.microsoft.com/office/powerpoint/2010/main" val="3992132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Электромагнитный спектр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0780" y="1757592"/>
            <a:ext cx="6062439" cy="3243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098002" y="5157192"/>
            <a:ext cx="6470710" cy="554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ru-RU" sz="2000" dirty="0"/>
              <a:t>Почему мы видим свет именно в таком диапазоне?</a:t>
            </a:r>
            <a:endParaRPr lang="en-US" sz="20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000" dirty="0"/>
              <a:t>	</a:t>
            </a:r>
            <a:r>
              <a:rPr lang="ru-RU" sz="2000" dirty="0"/>
              <a:t>Потому что именно такой диапазон излучения солнца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4191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Практическая часть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97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Лабораторная работа №1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Задача: разработать программу, детектирующую заданный цвет на сцене</a:t>
            </a:r>
          </a:p>
          <a:p>
            <a:pPr lvl="1" algn="just"/>
            <a:r>
              <a:rPr lang="ru-RU" dirty="0" smtClean="0"/>
              <a:t>Входной поток поступает с </a:t>
            </a:r>
            <a:r>
              <a:rPr lang="en-US" dirty="0" smtClean="0"/>
              <a:t>web-</a:t>
            </a:r>
            <a:r>
              <a:rPr lang="ru-RU" dirty="0" smtClean="0"/>
              <a:t>камеры / видео-файла / фотографии</a:t>
            </a:r>
          </a:p>
          <a:p>
            <a:pPr lvl="1" algn="just"/>
            <a:r>
              <a:rPr lang="ru-RU" dirty="0" smtClean="0"/>
              <a:t>Выходными данными являются координаты центра объекта, которые выводятся на результирующее изображение рядом с самим объектом</a:t>
            </a:r>
          </a:p>
          <a:p>
            <a:pPr lvl="1" algn="just"/>
            <a:r>
              <a:rPr lang="ru-RU" dirty="0" smtClean="0"/>
              <a:t>(Дополнительно 1) Определять размер объекта в пикселях</a:t>
            </a:r>
          </a:p>
          <a:p>
            <a:pPr lvl="1" algn="just"/>
            <a:r>
              <a:rPr lang="ru-RU" dirty="0" smtClean="0"/>
              <a:t>(Дополнительно 2) Рассмотреть случай детектирования нескольких объектов заданного цвета</a:t>
            </a:r>
          </a:p>
          <a:p>
            <a:pPr lvl="1"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980576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Алгоритм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Подключиться к входному потоку</a:t>
            </a:r>
          </a:p>
          <a:p>
            <a:r>
              <a:rPr lang="ru-RU" dirty="0" smtClean="0"/>
              <a:t>Для каждого кадра входного потока:</a:t>
            </a:r>
          </a:p>
          <a:p>
            <a:pPr lvl="1"/>
            <a:r>
              <a:rPr lang="ru-RU" dirty="0" smtClean="0"/>
              <a:t>Преобразовать кадр в модель </a:t>
            </a:r>
            <a:r>
              <a:rPr lang="en-US" dirty="0"/>
              <a:t>HSV (</a:t>
            </a:r>
            <a:r>
              <a:rPr lang="en-US" dirty="0" err="1"/>
              <a:t>cv.cvtColor</a:t>
            </a:r>
            <a:r>
              <a:rPr lang="en-US" dirty="0"/>
              <a:t>(frame, cv.COLOR_BGR2HSV))</a:t>
            </a:r>
            <a:endParaRPr lang="ru-RU" dirty="0" smtClean="0"/>
          </a:p>
          <a:p>
            <a:pPr lvl="1"/>
            <a:r>
              <a:rPr lang="ru-RU" dirty="0" smtClean="0"/>
              <a:t>Разделить кадр на каналы (</a:t>
            </a:r>
            <a:r>
              <a:rPr lang="en-US" dirty="0" smtClean="0"/>
              <a:t>split</a:t>
            </a:r>
            <a:r>
              <a:rPr lang="ru-RU" dirty="0" smtClean="0"/>
              <a:t>)</a:t>
            </a:r>
          </a:p>
          <a:p>
            <a:pPr lvl="1"/>
            <a:r>
              <a:rPr lang="ru-RU" dirty="0" smtClean="0"/>
              <a:t>Для каждого канала:</a:t>
            </a:r>
          </a:p>
          <a:p>
            <a:pPr lvl="2"/>
            <a:r>
              <a:rPr lang="ru-RU" dirty="0" smtClean="0"/>
              <a:t>Построить бинарную карту </a:t>
            </a:r>
            <a:r>
              <a:rPr lang="en-US" dirty="0" smtClean="0"/>
              <a:t>(</a:t>
            </a:r>
            <a:r>
              <a:rPr lang="en-US" dirty="0" err="1" smtClean="0"/>
              <a:t>inRange</a:t>
            </a:r>
            <a:r>
              <a:rPr lang="en-US" dirty="0" smtClean="0"/>
              <a:t>)</a:t>
            </a:r>
            <a:r>
              <a:rPr lang="ru-RU" dirty="0" smtClean="0"/>
              <a:t> попадания каждого пиксела в искомый диапазон</a:t>
            </a:r>
          </a:p>
          <a:p>
            <a:pPr lvl="2"/>
            <a:r>
              <a:rPr lang="ru-RU" dirty="0" smtClean="0"/>
              <a:t>Применить медианный фильтр для отсечения выбросов</a:t>
            </a:r>
          </a:p>
          <a:p>
            <a:pPr lvl="1"/>
            <a:r>
              <a:rPr lang="ru-RU" dirty="0" smtClean="0"/>
              <a:t>Объединить бинарные маски каналов (</a:t>
            </a:r>
            <a:r>
              <a:rPr lang="en-US" dirty="0" err="1" smtClean="0"/>
              <a:t>bitwise_and</a:t>
            </a:r>
            <a:r>
              <a:rPr lang="ru-RU" dirty="0" smtClean="0"/>
              <a:t>)</a:t>
            </a:r>
          </a:p>
          <a:p>
            <a:pPr lvl="1"/>
            <a:r>
              <a:rPr lang="ru-RU" dirty="0" smtClean="0"/>
              <a:t>Найти центр объекта</a:t>
            </a:r>
          </a:p>
          <a:p>
            <a:pPr lvl="1"/>
            <a:r>
              <a:rPr lang="ru-RU" dirty="0" smtClean="0"/>
              <a:t>Вывести информацию на экран</a:t>
            </a:r>
            <a:endParaRPr lang="en-US" dirty="0" smtClean="0"/>
          </a:p>
          <a:p>
            <a:pPr lvl="1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824232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Благодарю за внимание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6"/>
          <a:stretch/>
        </p:blipFill>
        <p:spPr bwMode="auto">
          <a:xfrm>
            <a:off x="6876256" y="3324014"/>
            <a:ext cx="1567061" cy="119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55776" y="332656"/>
            <a:ext cx="3903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/>
              <a:t>Толстихин Антон </a:t>
            </a:r>
            <a:r>
              <a:rPr lang="ru-RU" sz="2000" b="1" dirty="0" smtClean="0"/>
              <a:t>Артемович</a:t>
            </a:r>
            <a:endParaRPr lang="en-US" sz="2000" b="1" dirty="0" smtClean="0"/>
          </a:p>
          <a:p>
            <a:pPr algn="ctr"/>
            <a:r>
              <a:rPr lang="en-US" sz="2000" b="1" dirty="0" smtClean="0"/>
              <a:t>madstayler93@gmail.com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80776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G_{\sigma} =  \frac{1}{2 \pi \sigma^{2}} e^{-\frac{(x^{2} + y^{2})}{2 \sigma^{2}}} 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(none)"/>
  <p:tag name="BOXWIDTH" val="348"/>
  <p:tag name="BOXHEIGHT" val="296"/>
  <p:tag name="BOXFONT" val="10"/>
  <p:tag name="BOXWRAP" val="False"/>
  <p:tag name="WORKAROUNDTRANSPARENCYBUG" val="False"/>
  <p:tag name="BITMAPFORMAT" val="bmpmono"/>
  <p:tag name="DEBUGINTERACTIVE" val="True"/>
  <p:tag name="ORIGWIDTH" val="194.875"/>
  <p:tag name="PICTUREFILESIZE" val="2169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2290</TotalTime>
  <Words>1970</Words>
  <Application>Microsoft Office PowerPoint</Application>
  <PresentationFormat>Экран (4:3)</PresentationFormat>
  <Paragraphs>427</Paragraphs>
  <Slides>93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93</vt:i4>
      </vt:variant>
    </vt:vector>
  </HeadingPairs>
  <TitlesOfParts>
    <vt:vector size="109" baseType="lpstr">
      <vt:lpstr>新細明體</vt:lpstr>
      <vt:lpstr>Arial</vt:lpstr>
      <vt:lpstr>Book Antiqua</vt:lpstr>
      <vt:lpstr>Calibri</vt:lpstr>
      <vt:lpstr>Century Gothic</vt:lpstr>
      <vt:lpstr>Helvetica</vt:lpstr>
      <vt:lpstr>Symbol</vt:lpstr>
      <vt:lpstr>Tahoma</vt:lpstr>
      <vt:lpstr>Times</vt:lpstr>
      <vt:lpstr>Times New Roman</vt:lpstr>
      <vt:lpstr>Trebuchet MS</vt:lpstr>
      <vt:lpstr>Аптека</vt:lpstr>
      <vt:lpstr>Image</vt:lpstr>
      <vt:lpstr>Equation</vt:lpstr>
      <vt:lpstr>Microsoft Equation 3.0</vt:lpstr>
      <vt:lpstr>Формула</vt:lpstr>
      <vt:lpstr> Компьютерное зрение</vt:lpstr>
      <vt:lpstr>Зрение человека</vt:lpstr>
      <vt:lpstr>Камера обскура</vt:lpstr>
      <vt:lpstr>Модель камеры обскура</vt:lpstr>
      <vt:lpstr>Фотоаппарат</vt:lpstr>
      <vt:lpstr>Цифровая камера</vt:lpstr>
      <vt:lpstr>Первые цветные фотографии</vt:lpstr>
      <vt:lpstr>Что такое цвет?</vt:lpstr>
      <vt:lpstr>Электромагнитный спектр</vt:lpstr>
      <vt:lpstr>Физика света</vt:lpstr>
      <vt:lpstr>Физика света</vt:lpstr>
      <vt:lpstr>Взаимодействие света и объектов</vt:lpstr>
      <vt:lpstr>Человеческий глаз</vt:lpstr>
      <vt:lpstr>Плотность палочек и колбочек</vt:lpstr>
      <vt:lpstr>Что мы на самом деле видим</vt:lpstr>
      <vt:lpstr>Движения глаз</vt:lpstr>
      <vt:lpstr>Восприятие цвета</vt:lpstr>
      <vt:lpstr>Стандартизация восприятия цвета</vt:lpstr>
      <vt:lpstr>Эксперимент №1</vt:lpstr>
      <vt:lpstr>Эксперимент №1</vt:lpstr>
      <vt:lpstr>Эксперимент №1</vt:lpstr>
      <vt:lpstr>Эксперимент №1</vt:lpstr>
      <vt:lpstr>Эксперимент №2</vt:lpstr>
      <vt:lpstr>Эксперимент №2</vt:lpstr>
      <vt:lpstr>Эксперимент №2</vt:lpstr>
      <vt:lpstr>Эксперимент №2</vt:lpstr>
      <vt:lpstr>Трихроматическая теория</vt:lpstr>
      <vt:lpstr>Линейные цветовые пространства</vt:lpstr>
      <vt:lpstr>Почему линейные?</vt:lpstr>
      <vt:lpstr>Линейные цветовые модели: RGB</vt:lpstr>
      <vt:lpstr>Модель HSV</vt:lpstr>
      <vt:lpstr>Восприятие цвета</vt:lpstr>
      <vt:lpstr>Постоянство освещенности</vt:lpstr>
      <vt:lpstr>Постоянство яркости</vt:lpstr>
      <vt:lpstr>Постоянство яркости</vt:lpstr>
      <vt:lpstr>Хроматическая адаптация</vt:lpstr>
      <vt:lpstr>Баланс белого</vt:lpstr>
      <vt:lpstr>Баланс белого</vt:lpstr>
      <vt:lpstr>Баланс белого</vt:lpstr>
      <vt:lpstr>«Серый мир» - примеры</vt:lpstr>
      <vt:lpstr>«Серый мир» - примеры</vt:lpstr>
      <vt:lpstr>Распознавание баланса белого</vt:lpstr>
      <vt:lpstr>Обработка изображений</vt:lpstr>
      <vt:lpstr>Обработка изображений</vt:lpstr>
      <vt:lpstr>Обработка изображений</vt:lpstr>
      <vt:lpstr>Что такое гистограмма? </vt:lpstr>
      <vt:lpstr>Изменение контраста изображения </vt:lpstr>
      <vt:lpstr>Линейная коррекция</vt:lpstr>
      <vt:lpstr>Линейная коррекция</vt:lpstr>
      <vt:lpstr>Линейная коррекция</vt:lpstr>
      <vt:lpstr>Помогает не всегда</vt:lpstr>
      <vt:lpstr>Нелинейная коррекция</vt:lpstr>
      <vt:lpstr>Нелинейная коррекция</vt:lpstr>
      <vt:lpstr>Нелинейная коррекция</vt:lpstr>
      <vt:lpstr>Нелинейная коррекция</vt:lpstr>
      <vt:lpstr>Шумоподавление</vt:lpstr>
      <vt:lpstr>Цель: подавление шума</vt:lpstr>
      <vt:lpstr>Усреднение</vt:lpstr>
      <vt:lpstr>Определение свертки</vt:lpstr>
      <vt:lpstr>Основные свойства</vt:lpstr>
      <vt:lpstr>Свойства</vt:lpstr>
      <vt:lpstr>Детали реализации</vt:lpstr>
      <vt:lpstr>Детали реализации</vt:lpstr>
      <vt:lpstr>Закрепление</vt:lpstr>
      <vt:lpstr>Закрепление</vt:lpstr>
      <vt:lpstr>Закрепление</vt:lpstr>
      <vt:lpstr>Закрепление</vt:lpstr>
      <vt:lpstr>Закрепление</vt:lpstr>
      <vt:lpstr>Закрепление</vt:lpstr>
      <vt:lpstr>Сглаживание</vt:lpstr>
      <vt:lpstr>Point Spread Function (PSF)</vt:lpstr>
      <vt:lpstr>Ядро фильтра гаусса</vt:lpstr>
      <vt:lpstr>Сглаживание фильтром гаусса</vt:lpstr>
      <vt:lpstr>Сравнение</vt:lpstr>
      <vt:lpstr>Свойства фильтра Гаусса</vt:lpstr>
      <vt:lpstr>Фильтр Гаусса (gaussian blurring)</vt:lpstr>
      <vt:lpstr>Фильтр Гаусса (gaussian blurring)</vt:lpstr>
      <vt:lpstr>Сепарабельность</vt:lpstr>
      <vt:lpstr>Пример</vt:lpstr>
      <vt:lpstr>Виды шума</vt:lpstr>
      <vt:lpstr>Подавление гауссова шума</vt:lpstr>
      <vt:lpstr>Подавление шума «соль и перец»</vt:lpstr>
      <vt:lpstr>Медианный фильтр</vt:lpstr>
      <vt:lpstr>Медианный фильтр</vt:lpstr>
      <vt:lpstr>Медианный фильтр</vt:lpstr>
      <vt:lpstr>Медианный фильтр</vt:lpstr>
      <vt:lpstr>Сравнение</vt:lpstr>
      <vt:lpstr>Повышение резкости</vt:lpstr>
      <vt:lpstr>Пример</vt:lpstr>
      <vt:lpstr>Практическая часть</vt:lpstr>
      <vt:lpstr>Лабораторная работа №1</vt:lpstr>
      <vt:lpstr>Алгоритм</vt:lpstr>
      <vt:lpstr>Благодарю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ТЕХНОЛОГИИ РАЗРАБОТКИ ПРОГРАММНОГО ОБЕСПЕЧЕНИЯ</dc:title>
  <dc:creator>Madstayler</dc:creator>
  <cp:lastModifiedBy>Тигра</cp:lastModifiedBy>
  <cp:revision>150</cp:revision>
  <dcterms:created xsi:type="dcterms:W3CDTF">2020-01-20T13:17:51Z</dcterms:created>
  <dcterms:modified xsi:type="dcterms:W3CDTF">2021-03-01T19:08:21Z</dcterms:modified>
</cp:coreProperties>
</file>