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9"/>
  </p:notes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84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271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90" autoAdjust="0"/>
  </p:normalViewPr>
  <p:slideViewPr>
    <p:cSldViewPr>
      <p:cViewPr varScale="1">
        <p:scale>
          <a:sx n="109" d="100"/>
          <a:sy n="109" d="100"/>
        </p:scale>
        <p:origin x="167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70A38-CCD1-4D8F-93A0-9D391E477828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9CA87-F791-4059-9E36-75975B460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974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690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177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706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669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583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353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888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531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304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880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770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4240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4313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2191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6848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135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994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833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977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218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085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32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387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Big data </a:t>
            </a:r>
            <a:r>
              <a:rPr lang="ru-RU" sz="2000" b="1" smtClean="0"/>
              <a:t>и видео</a:t>
            </a:r>
            <a:endParaRPr lang="ru-RU" sz="2000" b="1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900" dirty="0" smtClean="0"/>
              <a:t> Компьютерное зрение</a:t>
            </a:r>
            <a:endParaRPr lang="ru-RU" sz="2900" dirty="0"/>
          </a:p>
        </p:txBody>
      </p:sp>
      <p:sp>
        <p:nvSpPr>
          <p:cNvPr id="4" name="TextBox 3"/>
          <p:cNvSpPr txBox="1"/>
          <p:nvPr/>
        </p:nvSpPr>
        <p:spPr>
          <a:xfrm>
            <a:off x="2555776" y="332656"/>
            <a:ext cx="3903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Толстихин Антон </a:t>
            </a:r>
            <a:r>
              <a:rPr lang="ru-RU" sz="2000" b="1" dirty="0" smtClean="0"/>
              <a:t>Артемович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madstayler93@gmail.com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77937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Поиск по коллекции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/>
              <a:t>SSD метрика для сравнения </a:t>
            </a:r>
            <a:r>
              <a:rPr lang="ru-RU" dirty="0" smtClean="0"/>
              <a:t>изображений</a:t>
            </a:r>
          </a:p>
          <a:p>
            <a:pPr algn="just"/>
            <a:endParaRPr lang="ru-RU" dirty="0"/>
          </a:p>
          <a:p>
            <a:pPr marL="114300" indent="0" algn="just">
              <a:buNone/>
            </a:pPr>
            <a:endParaRPr lang="ru-RU" dirty="0"/>
          </a:p>
          <a:p>
            <a:pPr algn="just"/>
            <a:r>
              <a:rPr lang="ru-RU" dirty="0"/>
              <a:t>Для ускорения поиска используем </a:t>
            </a:r>
            <a:r>
              <a:rPr lang="ru-RU" dirty="0" smtClean="0"/>
              <a:t>индексацию по </a:t>
            </a:r>
            <a:r>
              <a:rPr lang="ru-RU" dirty="0"/>
              <a:t>первым 19 главным компонентам </a:t>
            </a:r>
            <a:r>
              <a:rPr lang="ru-RU" dirty="0" smtClean="0"/>
              <a:t>всей коллекции </a:t>
            </a:r>
            <a:r>
              <a:rPr lang="ru-RU" dirty="0"/>
              <a:t>80М изображений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3463" t="32554" r="38188" b="58723"/>
          <a:stretch/>
        </p:blipFill>
        <p:spPr>
          <a:xfrm>
            <a:off x="1403648" y="2230760"/>
            <a:ext cx="5184576" cy="864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7400" t="56542" r="40944" b="34735"/>
          <a:stretch/>
        </p:blipFill>
        <p:spPr>
          <a:xfrm>
            <a:off x="1619672" y="4259721"/>
            <a:ext cx="3960440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25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Поиск по коллекции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1388368"/>
          </a:xfrm>
        </p:spPr>
        <p:txBody>
          <a:bodyPr/>
          <a:lstStyle/>
          <a:p>
            <a:r>
              <a:rPr lang="ru-RU" dirty="0"/>
              <a:t>Отдельно </a:t>
            </a:r>
            <a:r>
              <a:rPr lang="ru-RU" dirty="0" smtClean="0"/>
              <a:t>рассчитаем, сколько приблизительных изображений </a:t>
            </a:r>
            <a:r>
              <a:rPr lang="en-US" dirty="0"/>
              <a:t>M</a:t>
            </a:r>
            <a:r>
              <a:rPr lang="ru-RU" dirty="0" smtClean="0"/>
              <a:t> нужно выбрать</a:t>
            </a:r>
            <a:r>
              <a:rPr lang="ru-RU" dirty="0"/>
              <a:t>, чтобы найти N=50 </a:t>
            </a:r>
            <a:r>
              <a:rPr lang="ru-RU" dirty="0" smtClean="0"/>
              <a:t>точных ближайших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743" y="2996952"/>
            <a:ext cx="3662514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09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6732" y="332656"/>
            <a:ext cx="4879464" cy="624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82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Более сложные метрики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8187" t="79077" r="27557" b="11473"/>
          <a:stretch/>
        </p:blipFill>
        <p:spPr>
          <a:xfrm>
            <a:off x="1835696" y="1772816"/>
            <a:ext cx="5436604" cy="812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993" y="2585182"/>
            <a:ext cx="5600009" cy="40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2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Оценка сцены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4906888" cy="4373563"/>
          </a:xfrm>
        </p:spPr>
        <p:txBody>
          <a:bodyPr/>
          <a:lstStyle/>
          <a:p>
            <a:pPr algn="just"/>
            <a:r>
              <a:rPr lang="ru-RU" dirty="0"/>
              <a:t>А как человек </a:t>
            </a:r>
            <a:r>
              <a:rPr lang="ru-RU" dirty="0" smtClean="0"/>
              <a:t>сравнивает изображения?</a:t>
            </a:r>
          </a:p>
          <a:p>
            <a:pPr algn="just"/>
            <a:r>
              <a:rPr lang="ru-RU" dirty="0"/>
              <a:t>Мэри Поттер (1975, </a:t>
            </a:r>
            <a:r>
              <a:rPr lang="ru-RU" dirty="0" smtClean="0"/>
              <a:t>1976) продемонстрировала</a:t>
            </a:r>
            <a:r>
              <a:rPr lang="ru-RU" dirty="0"/>
              <a:t>, что </a:t>
            </a:r>
            <a:r>
              <a:rPr lang="ru-RU" dirty="0" smtClean="0"/>
              <a:t>при скоростном </a:t>
            </a:r>
            <a:r>
              <a:rPr lang="ru-RU" dirty="0"/>
              <a:t>показе серии </a:t>
            </a:r>
            <a:r>
              <a:rPr lang="ru-RU" dirty="0" smtClean="0"/>
              <a:t>изображений (100 </a:t>
            </a:r>
            <a:r>
              <a:rPr lang="ru-RU" dirty="0" err="1"/>
              <a:t>мсек</a:t>
            </a:r>
            <a:r>
              <a:rPr lang="ru-RU" dirty="0"/>
              <a:t> на изображение), </a:t>
            </a:r>
            <a:r>
              <a:rPr lang="ru-RU" dirty="0" smtClean="0"/>
              <a:t>человек успеваем </a:t>
            </a:r>
            <a:r>
              <a:rPr lang="ru-RU" dirty="0"/>
              <a:t>извлечь и запомнить </a:t>
            </a:r>
            <a:r>
              <a:rPr lang="ru-RU" dirty="0" smtClean="0"/>
              <a:t>много визуальной </a:t>
            </a:r>
            <a:r>
              <a:rPr lang="ru-RU" dirty="0"/>
              <a:t>информации из </a:t>
            </a:r>
            <a:r>
              <a:rPr lang="ru-RU" dirty="0" smtClean="0"/>
              <a:t>каждого изображения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2348880"/>
            <a:ext cx="2461725" cy="291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24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теста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9525" t="28920" r="18107" b="46365"/>
          <a:stretch/>
        </p:blipFill>
        <p:spPr>
          <a:xfrm>
            <a:off x="702680" y="2029632"/>
            <a:ext cx="7704856" cy="1969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9525" t="61631" r="18107" b="13654"/>
          <a:stretch/>
        </p:blipFill>
        <p:spPr>
          <a:xfrm>
            <a:off x="702680" y="4581127"/>
            <a:ext cx="7704856" cy="19696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71948" y="1660300"/>
            <a:ext cx="5166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MT"/>
              </a:rPr>
              <a:t>Запомнить нужно было вот эти изображения: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74917" y="4105544"/>
            <a:ext cx="2560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MT"/>
              </a:rPr>
              <a:t>А показывали вот эти: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1639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«Образ» (</a:t>
            </a:r>
            <a:r>
              <a:rPr lang="en-US" dirty="0"/>
              <a:t>GIST) </a:t>
            </a:r>
            <a:r>
              <a:rPr lang="ru-RU" dirty="0"/>
              <a:t>сцены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2180456"/>
          </a:xfrm>
        </p:spPr>
        <p:txBody>
          <a:bodyPr/>
          <a:lstStyle/>
          <a:p>
            <a:pPr algn="just"/>
            <a:r>
              <a:rPr lang="ru-RU" dirty="0"/>
              <a:t>Взглянув на изображение, человек </a:t>
            </a:r>
            <a:r>
              <a:rPr lang="ru-RU" dirty="0" smtClean="0"/>
              <a:t>запоминает смысл </a:t>
            </a:r>
            <a:r>
              <a:rPr lang="ru-RU" dirty="0"/>
              <a:t>изображения, категории объектов </a:t>
            </a:r>
            <a:r>
              <a:rPr lang="ru-RU" dirty="0" smtClean="0"/>
              <a:t>и примерный </a:t>
            </a:r>
            <a:r>
              <a:rPr lang="ru-RU" dirty="0"/>
              <a:t>план сцены(</a:t>
            </a:r>
            <a:r>
              <a:rPr lang="en-US" dirty="0"/>
              <a:t>global layout)</a:t>
            </a:r>
          </a:p>
          <a:p>
            <a:pPr algn="just"/>
            <a:r>
              <a:rPr lang="ru-RU" dirty="0" smtClean="0"/>
              <a:t>Отдельные </a:t>
            </a:r>
            <a:r>
              <a:rPr lang="ru-RU" dirty="0"/>
              <a:t>детали объектов забываются и </a:t>
            </a:r>
            <a:r>
              <a:rPr lang="ru-RU" dirty="0" smtClean="0"/>
              <a:t>не фиксируются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789040"/>
            <a:ext cx="2691099" cy="2668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721" y="3788827"/>
            <a:ext cx="2685260" cy="266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99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Представление сцены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952" t="26012" r="15743" b="10746"/>
          <a:stretch/>
        </p:blipFill>
        <p:spPr>
          <a:xfrm>
            <a:off x="977698" y="1752600"/>
            <a:ext cx="7188604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09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Чем сцены отличаются?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503" y="1752600"/>
            <a:ext cx="7918994" cy="43735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25006" y="6126163"/>
            <a:ext cx="79189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MT"/>
              </a:rPr>
              <a:t>Разные объекты, разные </a:t>
            </a:r>
            <a:r>
              <a:rPr lang="ru-RU" dirty="0" smtClean="0">
                <a:latin typeface="ArialMT"/>
              </a:rPr>
              <a:t>пространственные конфигурации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3776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Чем сцены отличаются?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441" y="1752600"/>
            <a:ext cx="7529117" cy="43735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6126163"/>
            <a:ext cx="82606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MT"/>
              </a:rPr>
              <a:t>Разные объекты, похожие </a:t>
            </a:r>
            <a:r>
              <a:rPr lang="ru-RU" dirty="0" smtClean="0">
                <a:latin typeface="ArialMT"/>
              </a:rPr>
              <a:t>пространственные конфигурации </a:t>
            </a:r>
            <a:r>
              <a:rPr lang="ru-RU" dirty="0">
                <a:latin typeface="ArialMT"/>
              </a:rPr>
              <a:t>изображений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9054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Данные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/>
              <a:t>Сколько есть классов объектов?</a:t>
            </a:r>
          </a:p>
          <a:p>
            <a:pPr algn="just"/>
            <a:r>
              <a:rPr lang="ru-RU" dirty="0" smtClean="0"/>
              <a:t>Сколько </a:t>
            </a:r>
            <a:r>
              <a:rPr lang="ru-RU" dirty="0"/>
              <a:t>вообще изображений в мире, </a:t>
            </a:r>
            <a:r>
              <a:rPr lang="ru-RU" dirty="0" smtClean="0"/>
              <a:t>которые нужно </a:t>
            </a:r>
            <a:r>
              <a:rPr lang="ru-RU" dirty="0"/>
              <a:t>уметь распознавать?</a:t>
            </a:r>
          </a:p>
          <a:p>
            <a:pPr algn="just"/>
            <a:r>
              <a:rPr lang="ru-RU" dirty="0" smtClean="0"/>
              <a:t>Сколько </a:t>
            </a:r>
            <a:r>
              <a:rPr lang="ru-RU" dirty="0"/>
              <a:t>изображений нам доступно?</a:t>
            </a:r>
          </a:p>
          <a:p>
            <a:pPr algn="just"/>
            <a:r>
              <a:rPr lang="ru-RU" dirty="0" smtClean="0"/>
              <a:t>Что </a:t>
            </a:r>
            <a:r>
              <a:rPr lang="ru-RU" dirty="0"/>
              <a:t>мы про них будем знать?</a:t>
            </a:r>
          </a:p>
          <a:p>
            <a:pPr algn="just"/>
            <a:r>
              <a:rPr lang="ru-RU" dirty="0" smtClean="0"/>
              <a:t>Сколько </a:t>
            </a:r>
            <a:r>
              <a:rPr lang="ru-RU" dirty="0"/>
              <a:t>нам нужно данных для </a:t>
            </a:r>
            <a:r>
              <a:rPr lang="ru-RU" dirty="0" smtClean="0"/>
              <a:t>обучения алгоритма </a:t>
            </a:r>
            <a:r>
              <a:rPr lang="ru-RU" dirty="0"/>
              <a:t>для работы с классом?</a:t>
            </a:r>
          </a:p>
        </p:txBody>
      </p:sp>
    </p:spTree>
    <p:extLst>
      <p:ext uri="{BB962C8B-B14F-4D97-AF65-F5344CB8AC3E}">
        <p14:creationId xmlns:p14="http://schemas.microsoft.com/office/powerpoint/2010/main" val="3867807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Чем сцены отличаются?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71890"/>
            <a:ext cx="8229600" cy="41349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6128" y="5934670"/>
            <a:ext cx="8260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MT"/>
              </a:rPr>
              <a:t>Похожие объекты, разная </a:t>
            </a:r>
            <a:r>
              <a:rPr lang="ru-RU" dirty="0" smtClean="0">
                <a:latin typeface="ArialMT"/>
              </a:rPr>
              <a:t>пространственная конфигурация </a:t>
            </a:r>
            <a:r>
              <a:rPr lang="ru-RU" dirty="0">
                <a:latin typeface="ArialMT"/>
              </a:rPr>
              <a:t>изображения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1112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Чем сцены отличаются?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85955"/>
            <a:ext cx="8229600" cy="410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87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мы можем без объектов?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8304" y="1752600"/>
            <a:ext cx="6427392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72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Дескриптор изображения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5450" y="2408561"/>
            <a:ext cx="4038600" cy="3028304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338600"/>
            <a:ext cx="4038600" cy="31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48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Дескриптор изображения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338600"/>
            <a:ext cx="4038600" cy="316822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27163" t="28920" r="47244" b="36189"/>
          <a:stretch/>
        </p:blipFill>
        <p:spPr>
          <a:xfrm>
            <a:off x="425450" y="2431550"/>
            <a:ext cx="4038600" cy="298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09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Дескриптор изображения </a:t>
            </a:r>
            <a:r>
              <a:rPr lang="en-US" dirty="0"/>
              <a:t>GIST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7556" t="26012" r="13775" b="26011"/>
          <a:stretch/>
        </p:blipFill>
        <p:spPr>
          <a:xfrm>
            <a:off x="457200" y="2116723"/>
            <a:ext cx="8229600" cy="364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12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Варианты применения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2069507" y="1556792"/>
            <a:ext cx="4973914" cy="4832150"/>
            <a:chOff x="-1863451" y="-963488"/>
            <a:chExt cx="10571025" cy="1026973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/>
            <a:srcRect t="14111" r="17153" b="1225"/>
            <a:stretch/>
          </p:blipFill>
          <p:spPr>
            <a:xfrm>
              <a:off x="-1715074" y="-963488"/>
              <a:ext cx="10391530" cy="1728192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863451" y="789714"/>
              <a:ext cx="10550251" cy="513726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86377" y="5926981"/>
              <a:ext cx="10393951" cy="168963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725452" y="7616614"/>
              <a:ext cx="10433026" cy="1689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261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Варианты применения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494" t="23104" r="20469" b="10747"/>
          <a:stretch/>
        </p:blipFill>
        <p:spPr>
          <a:xfrm>
            <a:off x="1640257" y="1752600"/>
            <a:ext cx="5863485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19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Варианты применения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889" t="23104" r="20469" b="10747"/>
          <a:stretch/>
        </p:blipFill>
        <p:spPr>
          <a:xfrm>
            <a:off x="1664364" y="1752600"/>
            <a:ext cx="5815271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71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Варианты применения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8225" y="2540729"/>
            <a:ext cx="3673050" cy="2763967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158144"/>
            <a:ext cx="4038600" cy="352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51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Сколько всего классов объектов?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7555" t="23831" r="25195" b="16562"/>
          <a:stretch/>
        </p:blipFill>
        <p:spPr>
          <a:xfrm>
            <a:off x="1371795" y="1752600"/>
            <a:ext cx="6400410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37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Варианты применения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5450" y="2411381"/>
            <a:ext cx="4038600" cy="302266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411381"/>
            <a:ext cx="4038600" cy="302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796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Варианты применения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738" t="23830" r="24406" b="10747"/>
          <a:stretch/>
        </p:blipFill>
        <p:spPr>
          <a:xfrm>
            <a:off x="1680601" y="1752600"/>
            <a:ext cx="5782798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9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Еще примеры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5450" y="2411995"/>
            <a:ext cx="4038600" cy="3021436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411995"/>
            <a:ext cx="4038600" cy="302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144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Еще примеры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5450" y="2411429"/>
            <a:ext cx="4038600" cy="302256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411396"/>
            <a:ext cx="4038600" cy="302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153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Еще примеры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5450" y="2578517"/>
            <a:ext cx="4038600" cy="268839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578517"/>
            <a:ext cx="4038600" cy="268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208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Еще примеры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410278"/>
            <a:ext cx="4038600" cy="302487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5450" y="2411995"/>
            <a:ext cx="4038600" cy="302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93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Еще примеры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5450" y="2411429"/>
            <a:ext cx="4038600" cy="302256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411429"/>
            <a:ext cx="4038600" cy="30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88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это работает?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20 000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2 000 000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7951" t="18016" r="16138" b="19469"/>
          <a:stretch/>
        </p:blipFill>
        <p:spPr>
          <a:xfrm>
            <a:off x="425450" y="3058819"/>
            <a:ext cx="4040188" cy="2446924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 rotWithShape="1">
          <a:blip r:embed="rId4"/>
          <a:srcRect l="37794" t="14381" r="25982" b="19470"/>
          <a:stretch/>
        </p:blipFill>
        <p:spPr>
          <a:xfrm>
            <a:off x="4801792" y="2438400"/>
            <a:ext cx="3728241" cy="368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376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im2gps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375" t="24558" r="14563" b="16562"/>
          <a:stretch/>
        </p:blipFill>
        <p:spPr>
          <a:xfrm>
            <a:off x="522386" y="1752600"/>
            <a:ext cx="8099228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12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Отображение результатов на карте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588" t="25285" r="13776" b="16562"/>
          <a:stretch/>
        </p:blipFill>
        <p:spPr>
          <a:xfrm>
            <a:off x="457200" y="1801801"/>
            <a:ext cx="8229600" cy="427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17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Сколько вообще </a:t>
            </a:r>
            <a:r>
              <a:rPr lang="ru-RU" dirty="0" smtClean="0"/>
              <a:t>изображений?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Число картинок на диске: </a:t>
            </a:r>
            <a:r>
              <a:rPr lang="ru-RU" b="1" dirty="0" smtClean="0"/>
              <a:t>10</a:t>
            </a:r>
            <a:r>
              <a:rPr lang="ru-RU" b="1" baseline="30000" dirty="0" smtClean="0"/>
              <a:t>4</a:t>
            </a:r>
          </a:p>
          <a:p>
            <a:r>
              <a:rPr lang="ru-RU" dirty="0" smtClean="0"/>
              <a:t>Число </a:t>
            </a:r>
            <a:r>
              <a:rPr lang="ru-RU" dirty="0"/>
              <a:t>картинок, виденных за 10 лет: </a:t>
            </a:r>
            <a:r>
              <a:rPr lang="ru-RU" b="1" dirty="0" smtClean="0"/>
              <a:t>10</a:t>
            </a:r>
            <a:r>
              <a:rPr lang="ru-RU" b="1" baseline="30000" dirty="0" smtClean="0"/>
              <a:t>8</a:t>
            </a:r>
            <a:endParaRPr lang="ru-RU" b="1" baseline="30000" dirty="0"/>
          </a:p>
          <a:p>
            <a:pPr lvl="1"/>
            <a:r>
              <a:rPr lang="fr-FR" dirty="0"/>
              <a:t>(3 images/second * 60 * 60 * 16 * 365 * 10 = 630720000)</a:t>
            </a:r>
          </a:p>
          <a:p>
            <a:r>
              <a:rPr lang="ru-RU" dirty="0"/>
              <a:t>Число </a:t>
            </a:r>
            <a:r>
              <a:rPr lang="ru-RU" dirty="0" smtClean="0"/>
              <a:t>картинок, виденных </a:t>
            </a:r>
            <a:r>
              <a:rPr lang="ru-RU" dirty="0"/>
              <a:t>всем человечеством: </a:t>
            </a:r>
            <a:r>
              <a:rPr lang="ru-RU" b="1" dirty="0"/>
              <a:t>10</a:t>
            </a:r>
            <a:r>
              <a:rPr lang="ru-RU" b="1" baseline="30000" dirty="0"/>
              <a:t>20</a:t>
            </a:r>
          </a:p>
          <a:p>
            <a:pPr lvl="1"/>
            <a:r>
              <a:rPr lang="en-US" dirty="0"/>
              <a:t>106,456,367,669 </a:t>
            </a:r>
            <a:r>
              <a:rPr lang="en-US" dirty="0" smtClean="0"/>
              <a:t>humans </a:t>
            </a:r>
            <a:r>
              <a:rPr lang="en-US" dirty="0"/>
              <a:t>* 60 years * 3 images/second * 60 * 60 * 16 * 365 </a:t>
            </a:r>
          </a:p>
          <a:p>
            <a:r>
              <a:rPr lang="ru-RU" dirty="0" smtClean="0"/>
              <a:t>Число </a:t>
            </a:r>
            <a:r>
              <a:rPr lang="ru-RU" dirty="0"/>
              <a:t>картинок во вселенной: </a:t>
            </a:r>
            <a:r>
              <a:rPr lang="ru-RU" b="1" dirty="0"/>
              <a:t>10</a:t>
            </a:r>
            <a:r>
              <a:rPr lang="ru-RU" b="1" baseline="30000" dirty="0"/>
              <a:t>243</a:t>
            </a:r>
          </a:p>
          <a:p>
            <a:pPr lvl="1"/>
            <a:r>
              <a:rPr lang="en-US" dirty="0"/>
              <a:t>10</a:t>
            </a:r>
            <a:r>
              <a:rPr lang="en-US" baseline="30000" dirty="0"/>
              <a:t>81</a:t>
            </a:r>
            <a:r>
              <a:rPr lang="en-US" dirty="0"/>
              <a:t> atoms * 10</a:t>
            </a:r>
            <a:r>
              <a:rPr lang="en-US" baseline="30000" dirty="0"/>
              <a:t>81</a:t>
            </a:r>
            <a:r>
              <a:rPr lang="en-US" dirty="0"/>
              <a:t> * 10</a:t>
            </a:r>
            <a:r>
              <a:rPr lang="en-US" baseline="30000" dirty="0"/>
              <a:t>81</a:t>
            </a:r>
            <a:r>
              <a:rPr lang="en-US" dirty="0"/>
              <a:t> </a:t>
            </a:r>
          </a:p>
          <a:p>
            <a:r>
              <a:rPr lang="ru-RU" b="1" dirty="0"/>
              <a:t>Число всех картинок 32x32 : 10</a:t>
            </a:r>
            <a:r>
              <a:rPr lang="ru-RU" b="1" baseline="30000" dirty="0"/>
              <a:t>7373</a:t>
            </a:r>
          </a:p>
          <a:p>
            <a:pPr lvl="1"/>
            <a:r>
              <a:rPr lang="ru-RU" dirty="0"/>
              <a:t>256 32*32*3 ~ </a:t>
            </a:r>
            <a:r>
              <a:rPr lang="ru-RU" dirty="0" smtClean="0"/>
              <a:t>10</a:t>
            </a:r>
            <a:r>
              <a:rPr lang="ru-RU" baseline="30000" dirty="0" smtClean="0"/>
              <a:t>7373</a:t>
            </a:r>
            <a:endParaRPr lang="ru-RU" baseline="30000" dirty="0"/>
          </a:p>
        </p:txBody>
      </p:sp>
    </p:spTree>
    <p:extLst>
      <p:ext uri="{BB962C8B-B14F-4D97-AF65-F5344CB8AC3E}">
        <p14:creationId xmlns:p14="http://schemas.microsoft.com/office/powerpoint/2010/main" val="39510931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Попробуем сложнее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982" t="26739" r="14169" b="17289"/>
          <a:stretch/>
        </p:blipFill>
        <p:spPr>
          <a:xfrm>
            <a:off x="457200" y="1854916"/>
            <a:ext cx="8229600" cy="416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416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Отображение результатов на карте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588" t="25285" r="13776" b="17289"/>
          <a:stretch/>
        </p:blipFill>
        <p:spPr>
          <a:xfrm>
            <a:off x="457200" y="1828524"/>
            <a:ext cx="8229600" cy="422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688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Обработка видео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1080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 видеонаблюдения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752600"/>
            <a:ext cx="5194920" cy="4373563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Выделение «объектов интереса» </a:t>
            </a:r>
            <a:r>
              <a:rPr lang="ru-RU" dirty="0" smtClean="0"/>
              <a:t>в видео </a:t>
            </a:r>
            <a:r>
              <a:rPr lang="ru-RU" dirty="0"/>
              <a:t>и отслеживание </a:t>
            </a:r>
            <a:r>
              <a:rPr lang="ru-RU" dirty="0" smtClean="0"/>
              <a:t>их движения </a:t>
            </a:r>
            <a:r>
              <a:rPr lang="ru-RU" dirty="0"/>
              <a:t>в последующих кадрах</a:t>
            </a:r>
          </a:p>
          <a:p>
            <a:r>
              <a:rPr lang="ru-RU" dirty="0" smtClean="0"/>
              <a:t>Выделение </a:t>
            </a:r>
            <a:r>
              <a:rPr lang="ru-RU" dirty="0"/>
              <a:t>объектов интереса</a:t>
            </a:r>
          </a:p>
          <a:p>
            <a:pPr lvl="1"/>
            <a:r>
              <a:rPr lang="ru-RU" dirty="0" smtClean="0"/>
              <a:t>Результат – ограничивающий прямоугольник</a:t>
            </a:r>
            <a:endParaRPr lang="ru-RU" dirty="0"/>
          </a:p>
          <a:p>
            <a:pPr lvl="1"/>
            <a:r>
              <a:rPr lang="ru-RU" dirty="0" smtClean="0"/>
              <a:t>Или </a:t>
            </a:r>
            <a:r>
              <a:rPr lang="ru-RU" dirty="0" err="1" smtClean="0"/>
              <a:t>попиксельная</a:t>
            </a:r>
            <a:r>
              <a:rPr lang="ru-RU" dirty="0" smtClean="0"/>
              <a:t> </a:t>
            </a:r>
            <a:r>
              <a:rPr lang="ru-RU" dirty="0"/>
              <a:t>маска</a:t>
            </a:r>
          </a:p>
          <a:p>
            <a:r>
              <a:rPr lang="ru-RU" dirty="0" smtClean="0"/>
              <a:t>Отслеживание </a:t>
            </a:r>
            <a:r>
              <a:rPr lang="ru-RU" dirty="0"/>
              <a:t>(</a:t>
            </a:r>
            <a:r>
              <a:rPr lang="en-US" dirty="0"/>
              <a:t>video tracking)</a:t>
            </a:r>
          </a:p>
          <a:p>
            <a:pPr lvl="1"/>
            <a:r>
              <a:rPr lang="ru-RU" dirty="0" smtClean="0"/>
              <a:t>Вход </a:t>
            </a:r>
            <a:r>
              <a:rPr lang="ru-RU" dirty="0"/>
              <a:t>– положение объекта на </a:t>
            </a:r>
            <a:r>
              <a:rPr lang="ru-RU" dirty="0" smtClean="0"/>
              <a:t>первом кадре</a:t>
            </a:r>
            <a:endParaRPr lang="ru-RU" dirty="0"/>
          </a:p>
          <a:p>
            <a:pPr lvl="1"/>
            <a:r>
              <a:rPr lang="ru-RU" dirty="0" smtClean="0"/>
              <a:t>Результат </a:t>
            </a:r>
            <a:r>
              <a:rPr lang="ru-RU" dirty="0"/>
              <a:t>– траектория </a:t>
            </a:r>
            <a:r>
              <a:rPr lang="ru-RU" dirty="0" smtClean="0"/>
              <a:t>движения объектов </a:t>
            </a:r>
            <a:r>
              <a:rPr lang="ru-RU" dirty="0"/>
              <a:t>(след или “</a:t>
            </a:r>
            <a:r>
              <a:rPr lang="en-US" dirty="0"/>
              <a:t>track”)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1752600"/>
            <a:ext cx="3252998" cy="2392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4170445"/>
            <a:ext cx="3203103" cy="206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038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/>
              <a:t>Масштабируемость</a:t>
            </a:r>
          </a:p>
          <a:p>
            <a:pPr lvl="1" algn="just"/>
            <a:r>
              <a:rPr lang="ru-RU" dirty="0" smtClean="0"/>
              <a:t>Видео </a:t>
            </a:r>
            <a:r>
              <a:rPr lang="ru-RU" dirty="0"/>
              <a:t>гораздо больше одного изображения, </a:t>
            </a:r>
            <a:r>
              <a:rPr lang="ru-RU" dirty="0" smtClean="0"/>
              <a:t>гораздо выше </a:t>
            </a:r>
            <a:r>
              <a:rPr lang="ru-RU" dirty="0"/>
              <a:t>вычислительная нагрузка</a:t>
            </a:r>
          </a:p>
          <a:p>
            <a:pPr algn="just"/>
            <a:r>
              <a:rPr lang="ru-RU" dirty="0" smtClean="0"/>
              <a:t>Изменение </a:t>
            </a:r>
            <a:r>
              <a:rPr lang="ru-RU" dirty="0"/>
              <a:t>по времени</a:t>
            </a:r>
          </a:p>
          <a:p>
            <a:pPr lvl="1" algn="just"/>
            <a:r>
              <a:rPr lang="ru-RU" dirty="0" smtClean="0"/>
              <a:t>Вид </a:t>
            </a:r>
            <a:r>
              <a:rPr lang="ru-RU" dirty="0"/>
              <a:t>объекта меняется от кадра к кадру из-за </a:t>
            </a:r>
            <a:r>
              <a:rPr lang="ru-RU" dirty="0" smtClean="0"/>
              <a:t>ракурса, изменения </a:t>
            </a:r>
            <a:r>
              <a:rPr lang="ru-RU" dirty="0"/>
              <a:t>освещения, внутренних изменений (</a:t>
            </a:r>
            <a:r>
              <a:rPr lang="ru-RU" dirty="0" smtClean="0"/>
              <a:t>идущий человек</a:t>
            </a:r>
            <a:r>
              <a:rPr lang="ru-RU" dirty="0"/>
              <a:t>)</a:t>
            </a:r>
          </a:p>
          <a:p>
            <a:pPr algn="just"/>
            <a:r>
              <a:rPr lang="ru-RU" dirty="0" smtClean="0"/>
              <a:t>Несколько </a:t>
            </a:r>
            <a:r>
              <a:rPr lang="ru-RU" dirty="0"/>
              <a:t>объектов</a:t>
            </a:r>
          </a:p>
          <a:p>
            <a:pPr lvl="1" algn="just"/>
            <a:r>
              <a:rPr lang="ru-RU" dirty="0" smtClean="0"/>
              <a:t>В </a:t>
            </a:r>
            <a:r>
              <a:rPr lang="ru-RU" dirty="0"/>
              <a:t>сцене могут быть несколько объектов, которые </a:t>
            </a:r>
            <a:r>
              <a:rPr lang="ru-RU" dirty="0" smtClean="0"/>
              <a:t>могут быть </a:t>
            </a:r>
            <a:r>
              <a:rPr lang="ru-RU" dirty="0"/>
              <a:t>похожи друг на друга, перекрывать друг друга и т.д.</a:t>
            </a:r>
          </a:p>
        </p:txBody>
      </p:sp>
    </p:spTree>
    <p:extLst>
      <p:ext uri="{BB962C8B-B14F-4D97-AF65-F5344CB8AC3E}">
        <p14:creationId xmlns:p14="http://schemas.microsoft.com/office/powerpoint/2010/main" val="3757712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Выбор объекта интереса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4906888" cy="4373563"/>
          </a:xfrm>
        </p:spPr>
        <p:txBody>
          <a:bodyPr/>
          <a:lstStyle/>
          <a:p>
            <a:r>
              <a:rPr lang="ru-RU" dirty="0"/>
              <a:t>Инициализация вручную</a:t>
            </a:r>
          </a:p>
          <a:p>
            <a:r>
              <a:rPr lang="ru-RU" dirty="0" smtClean="0"/>
              <a:t>Детектор </a:t>
            </a:r>
            <a:r>
              <a:rPr lang="ru-RU" dirty="0"/>
              <a:t>объектов</a:t>
            </a:r>
          </a:p>
          <a:p>
            <a:pPr lvl="1"/>
            <a:r>
              <a:rPr lang="ru-RU" dirty="0" smtClean="0"/>
              <a:t>Детектор </a:t>
            </a:r>
            <a:r>
              <a:rPr lang="ru-RU" dirty="0"/>
              <a:t>«пешехода»</a:t>
            </a:r>
          </a:p>
          <a:p>
            <a:pPr lvl="1"/>
            <a:r>
              <a:rPr lang="ru-RU" dirty="0" smtClean="0"/>
              <a:t>Детектор </a:t>
            </a:r>
            <a:r>
              <a:rPr lang="ru-RU" dirty="0"/>
              <a:t>«лиц»</a:t>
            </a:r>
          </a:p>
          <a:p>
            <a:r>
              <a:rPr lang="ru-RU" dirty="0" smtClean="0"/>
              <a:t>Сегментация </a:t>
            </a:r>
            <a:r>
              <a:rPr lang="ru-RU" dirty="0"/>
              <a:t>видео</a:t>
            </a:r>
          </a:p>
          <a:p>
            <a:pPr lvl="1"/>
            <a:r>
              <a:rPr lang="ru-RU" dirty="0" smtClean="0"/>
              <a:t>Выделение </a:t>
            </a:r>
            <a:r>
              <a:rPr lang="ru-RU" dirty="0"/>
              <a:t>движущихся объектов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1752600"/>
            <a:ext cx="2734030" cy="20203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3842771"/>
            <a:ext cx="2686482" cy="201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928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 видеонаблюдения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189242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Построим стандартную, простую </a:t>
            </a:r>
            <a:r>
              <a:rPr lang="ru-RU" dirty="0" smtClean="0"/>
              <a:t>систему видеонаблюдения</a:t>
            </a:r>
            <a:endParaRPr lang="ru-RU" dirty="0"/>
          </a:p>
          <a:p>
            <a:pPr algn="just"/>
            <a:r>
              <a:rPr lang="ru-RU" dirty="0" smtClean="0"/>
              <a:t>Упрощение </a:t>
            </a:r>
            <a:r>
              <a:rPr lang="ru-RU" dirty="0"/>
              <a:t>1: стационарная камера</a:t>
            </a:r>
          </a:p>
          <a:p>
            <a:pPr algn="just"/>
            <a:r>
              <a:rPr lang="ru-RU" dirty="0" smtClean="0"/>
              <a:t>Упрощение </a:t>
            </a:r>
            <a:r>
              <a:rPr lang="ru-RU" dirty="0"/>
              <a:t>2: стабильный фон, мало </a:t>
            </a:r>
            <a:r>
              <a:rPr lang="ru-RU" dirty="0" smtClean="0"/>
              <a:t>изменяющийся между кадрами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717032"/>
            <a:ext cx="3391060" cy="272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618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Вычитание фона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2612504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dirty="0"/>
              <a:t>Background subtraction</a:t>
            </a:r>
          </a:p>
          <a:p>
            <a:pPr algn="just"/>
            <a:r>
              <a:rPr lang="ru-RU" dirty="0" smtClean="0"/>
              <a:t>Возьмем </a:t>
            </a:r>
            <a:r>
              <a:rPr lang="ru-RU" dirty="0"/>
              <a:t>изображение без объектов (фон, </a:t>
            </a:r>
            <a:r>
              <a:rPr lang="ru-RU" i="1" dirty="0" err="1"/>
              <a:t>background</a:t>
            </a:r>
            <a:r>
              <a:rPr lang="ru-RU" dirty="0"/>
              <a:t>)</a:t>
            </a:r>
          </a:p>
          <a:p>
            <a:pPr algn="just"/>
            <a:r>
              <a:rPr lang="ru-RU" dirty="0" smtClean="0"/>
              <a:t>Вычтем </a:t>
            </a:r>
            <a:r>
              <a:rPr lang="ru-RU" dirty="0"/>
              <a:t>фон из новых изображений с объектами</a:t>
            </a:r>
          </a:p>
          <a:p>
            <a:pPr algn="just"/>
            <a:r>
              <a:rPr lang="ru-RU" dirty="0" smtClean="0"/>
              <a:t>Сравним </a:t>
            </a:r>
            <a:r>
              <a:rPr lang="ru-RU" dirty="0"/>
              <a:t>разницу для каждого пикселя с порогом</a:t>
            </a:r>
          </a:p>
          <a:p>
            <a:pPr lvl="1" algn="just"/>
            <a:r>
              <a:rPr lang="ru-RU" dirty="0" smtClean="0"/>
              <a:t>Порог </a:t>
            </a:r>
            <a:r>
              <a:rPr lang="ru-RU" dirty="0"/>
              <a:t>– параметр алгоритма</a:t>
            </a:r>
          </a:p>
          <a:p>
            <a:pPr algn="just"/>
            <a:r>
              <a:rPr lang="ru-RU" dirty="0" smtClean="0"/>
              <a:t>Если </a:t>
            </a:r>
            <a:r>
              <a:rPr lang="ru-RU" dirty="0"/>
              <a:t>разница больше порога - то пиксель </a:t>
            </a:r>
            <a:r>
              <a:rPr lang="ru-RU" dirty="0" smtClean="0"/>
              <a:t>принадлежит «переднему </a:t>
            </a:r>
            <a:r>
              <a:rPr lang="ru-RU" dirty="0"/>
              <a:t>плану» (</a:t>
            </a:r>
            <a:r>
              <a:rPr lang="en-US" i="1" dirty="0"/>
              <a:t>foreground</a:t>
            </a:r>
            <a:r>
              <a:rPr lang="en-US" dirty="0"/>
              <a:t>)</a:t>
            </a:r>
          </a:p>
          <a:p>
            <a:pPr algn="just"/>
            <a:r>
              <a:rPr lang="ru-RU" dirty="0" smtClean="0"/>
              <a:t>Получаем </a:t>
            </a:r>
            <a:r>
              <a:rPr lang="ru-RU" dirty="0"/>
              <a:t>маску «переднего плана»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2438" t="24558" r="21257" b="50000"/>
          <a:stretch/>
        </p:blipFill>
        <p:spPr>
          <a:xfrm>
            <a:off x="827584" y="4581128"/>
            <a:ext cx="7554043" cy="184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673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Реальная картина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6315" y="1752600"/>
            <a:ext cx="6131369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43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Яркость по времени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268451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/>
              <a:t>Будем рассматривать каждый пиксель изображения </a:t>
            </a:r>
            <a:r>
              <a:rPr lang="ru-RU" b="1" i="1" dirty="0"/>
              <a:t>i </a:t>
            </a:r>
            <a:r>
              <a:rPr lang="ru-RU" dirty="0" smtClean="0"/>
              <a:t>независимо от </a:t>
            </a:r>
            <a:r>
              <a:rPr lang="ru-RU" dirty="0"/>
              <a:t>остальных</a:t>
            </a:r>
          </a:p>
          <a:p>
            <a:pPr algn="just"/>
            <a:r>
              <a:rPr lang="ru-RU" dirty="0" smtClean="0"/>
              <a:t>Яркость </a:t>
            </a:r>
            <a:r>
              <a:rPr lang="ru-RU" dirty="0"/>
              <a:t>(цвет) </a:t>
            </a:r>
            <a:r>
              <a:rPr lang="ru-RU" b="1" i="1" dirty="0" err="1"/>
              <a:t>x</a:t>
            </a:r>
            <a:r>
              <a:rPr lang="ru-RU" b="1" i="1" baseline="-25000" dirty="0" err="1"/>
              <a:t>i</a:t>
            </a:r>
            <a:r>
              <a:rPr lang="ru-RU" b="1" i="1" dirty="0"/>
              <a:t> </a:t>
            </a:r>
            <a:r>
              <a:rPr lang="ru-RU" dirty="0"/>
              <a:t>каждого пикселя фона изменяется по времени </a:t>
            </a:r>
            <a:r>
              <a:rPr lang="ru-RU" b="1" i="1" dirty="0"/>
              <a:t>t</a:t>
            </a:r>
          </a:p>
          <a:p>
            <a:pPr algn="just"/>
            <a:r>
              <a:rPr lang="ru-RU" dirty="0" smtClean="0"/>
              <a:t>Построим </a:t>
            </a:r>
            <a:r>
              <a:rPr lang="ru-RU" dirty="0"/>
              <a:t>модель яркости(цвета) </a:t>
            </a:r>
            <a:r>
              <a:rPr lang="ru-RU" b="1" i="1" dirty="0" err="1"/>
              <a:t>x</a:t>
            </a:r>
            <a:r>
              <a:rPr lang="ru-RU" b="1" i="1" baseline="-25000" dirty="0" err="1"/>
              <a:t>i</a:t>
            </a:r>
            <a:r>
              <a:rPr lang="ru-RU" b="1" i="1" dirty="0"/>
              <a:t> </a:t>
            </a:r>
            <a:r>
              <a:rPr lang="ru-RU" dirty="0"/>
              <a:t>пикселя </a:t>
            </a:r>
            <a:r>
              <a:rPr lang="ru-RU" b="1" i="1" dirty="0"/>
              <a:t>i </a:t>
            </a:r>
            <a:r>
              <a:rPr lang="ru-RU" dirty="0"/>
              <a:t>фона</a:t>
            </a:r>
          </a:p>
          <a:p>
            <a:pPr algn="just"/>
            <a:r>
              <a:rPr lang="ru-RU" dirty="0" smtClean="0"/>
              <a:t>Если </a:t>
            </a:r>
            <a:r>
              <a:rPr lang="ru-RU" dirty="0"/>
              <a:t>на новом кадре яркость (цвет) пикселя не </a:t>
            </a:r>
            <a:r>
              <a:rPr lang="ru-RU" dirty="0" smtClean="0"/>
              <a:t>удовлетворяет модели </a:t>
            </a:r>
            <a:r>
              <a:rPr lang="ru-RU" dirty="0"/>
              <a:t>фона - значит это пиксель принадлежит </a:t>
            </a:r>
            <a:r>
              <a:rPr lang="ru-RU" dirty="0" smtClean="0"/>
              <a:t>движущемуся объекту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293096"/>
            <a:ext cx="6790306" cy="216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77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Доступные данные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650" t="27466" r="20470" b="15108"/>
          <a:stretch/>
        </p:blipFill>
        <p:spPr>
          <a:xfrm>
            <a:off x="502949" y="1752600"/>
            <a:ext cx="8138102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303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Общая схема вычитания фона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err="1" smtClean="0"/>
              <a:t>Initialize_background_model</a:t>
            </a:r>
            <a:r>
              <a:rPr lang="en-US" i="1" dirty="0"/>
              <a:t>()</a:t>
            </a:r>
          </a:p>
          <a:p>
            <a:r>
              <a:rPr lang="en-US" i="1" dirty="0" smtClean="0"/>
              <a:t>For </a:t>
            </a:r>
            <a:r>
              <a:rPr lang="en-US" i="1" dirty="0"/>
              <a:t>t = 1:N</a:t>
            </a:r>
          </a:p>
          <a:p>
            <a:pPr lvl="1"/>
            <a:r>
              <a:rPr lang="en-US" i="1" dirty="0" err="1" smtClean="0"/>
              <a:t>Compute_frame_difference</a:t>
            </a:r>
            <a:r>
              <a:rPr lang="en-US" i="1" dirty="0"/>
              <a:t>()</a:t>
            </a:r>
          </a:p>
          <a:p>
            <a:pPr lvl="1"/>
            <a:r>
              <a:rPr lang="en-US" i="1" dirty="0" err="1" smtClean="0"/>
              <a:t>Threshold_frame_difference</a:t>
            </a:r>
            <a:r>
              <a:rPr lang="en-US" i="1" dirty="0"/>
              <a:t>()</a:t>
            </a:r>
          </a:p>
          <a:p>
            <a:pPr lvl="1"/>
            <a:r>
              <a:rPr lang="en-US" i="1" dirty="0" err="1" smtClean="0"/>
              <a:t>Noise_removal</a:t>
            </a:r>
            <a:r>
              <a:rPr lang="en-US" i="1" dirty="0"/>
              <a:t>()</a:t>
            </a:r>
          </a:p>
          <a:p>
            <a:pPr lvl="1"/>
            <a:r>
              <a:rPr lang="en-US" i="1" dirty="0" err="1" smtClean="0"/>
              <a:t>Update_background_model</a:t>
            </a:r>
            <a:r>
              <a:rPr lang="en-US" i="1" dirty="0"/>
              <a:t>()</a:t>
            </a:r>
          </a:p>
          <a:p>
            <a:r>
              <a:rPr lang="en-US" i="1" dirty="0" smtClean="0"/>
              <a:t>end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04469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Модель </a:t>
            </a:r>
            <a:r>
              <a:rPr lang="ru-RU" dirty="0" smtClean="0"/>
              <a:t>фона - Усреднение </a:t>
            </a:r>
            <a:r>
              <a:rPr lang="ru-RU" dirty="0"/>
              <a:t>кадров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2646033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Простейшая модель фона </a:t>
            </a:r>
            <a:r>
              <a:rPr lang="ru-RU" dirty="0" smtClean="0"/>
              <a:t>– одно </a:t>
            </a:r>
            <a:r>
              <a:rPr lang="ru-RU" dirty="0"/>
              <a:t>изображение </a:t>
            </a:r>
            <a:r>
              <a:rPr lang="ru-RU" dirty="0" smtClean="0"/>
              <a:t>чистого фона</a:t>
            </a:r>
            <a:endParaRPr lang="ru-RU" dirty="0"/>
          </a:p>
          <a:p>
            <a:r>
              <a:rPr lang="ru-RU" dirty="0" smtClean="0"/>
              <a:t>Возьмем </a:t>
            </a:r>
            <a:r>
              <a:rPr lang="en-US" dirty="0"/>
              <a:t>N </a:t>
            </a:r>
            <a:r>
              <a:rPr lang="ru-RU" dirty="0"/>
              <a:t>кадров </a:t>
            </a:r>
            <a:r>
              <a:rPr lang="ru-RU" dirty="0" smtClean="0"/>
              <a:t>и попиксельно усредним интенсивности </a:t>
            </a:r>
            <a:r>
              <a:rPr lang="ru-RU" dirty="0"/>
              <a:t>(цвета)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55906" t="26739" r="24406" b="12927"/>
          <a:stretch/>
        </p:blipFill>
        <p:spPr>
          <a:xfrm>
            <a:off x="1117323" y="1719263"/>
            <a:ext cx="2654853" cy="44069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7163" t="56542" r="51181" b="31100"/>
          <a:stretch/>
        </p:blipFill>
        <p:spPr>
          <a:xfrm>
            <a:off x="4687280" y="4509120"/>
            <a:ext cx="3960440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183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Модель фона - медиана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5450" y="2759059"/>
            <a:ext cx="4038600" cy="2327308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336611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Когда не работает усреднение:</a:t>
            </a:r>
          </a:p>
          <a:p>
            <a:pPr lvl="1" algn="just"/>
            <a:r>
              <a:rPr lang="ru-RU" dirty="0" smtClean="0"/>
              <a:t>Всегда </a:t>
            </a:r>
            <a:r>
              <a:rPr lang="ru-RU" dirty="0"/>
              <a:t>в кадре движущиеся объекты</a:t>
            </a:r>
          </a:p>
          <a:p>
            <a:pPr lvl="1" algn="just"/>
            <a:r>
              <a:rPr lang="ru-RU" dirty="0" smtClean="0"/>
              <a:t>Случайные </a:t>
            </a:r>
            <a:r>
              <a:rPr lang="ru-RU" dirty="0"/>
              <a:t>и резкие изменения яркости (блики, засветка)</a:t>
            </a:r>
          </a:p>
          <a:p>
            <a:pPr algn="just"/>
            <a:r>
              <a:rPr lang="ru-RU" dirty="0" smtClean="0"/>
              <a:t>Вместо </a:t>
            </a:r>
            <a:r>
              <a:rPr lang="ru-RU" dirty="0"/>
              <a:t>усреднения берем медиану</a:t>
            </a:r>
          </a:p>
        </p:txBody>
      </p:sp>
    </p:spTree>
    <p:extLst>
      <p:ext uri="{BB962C8B-B14F-4D97-AF65-F5344CB8AC3E}">
        <p14:creationId xmlns:p14="http://schemas.microsoft.com/office/powerpoint/2010/main" val="20500791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Вычитание медианного фона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801" t="32554" r="25194" b="10020"/>
          <a:stretch/>
        </p:blipFill>
        <p:spPr>
          <a:xfrm>
            <a:off x="1056573" y="1752600"/>
            <a:ext cx="7030854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577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Отслеживание объектов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2972544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Выделили «объекты интереса» </a:t>
            </a:r>
            <a:r>
              <a:rPr lang="ru-RU" dirty="0" smtClean="0"/>
              <a:t>на каждом </a:t>
            </a:r>
            <a:r>
              <a:rPr lang="ru-RU" dirty="0"/>
              <a:t>кадре с помощью </a:t>
            </a:r>
            <a:r>
              <a:rPr lang="ru-RU" dirty="0" smtClean="0"/>
              <a:t>вычитания фона </a:t>
            </a:r>
            <a:r>
              <a:rPr lang="ru-RU" dirty="0"/>
              <a:t>в виде набора </a:t>
            </a:r>
            <a:r>
              <a:rPr lang="ru-RU" dirty="0" err="1"/>
              <a:t>блобов</a:t>
            </a:r>
            <a:endParaRPr lang="ru-RU" dirty="0"/>
          </a:p>
          <a:p>
            <a:pPr algn="just"/>
            <a:r>
              <a:rPr lang="ru-RU" dirty="0" smtClean="0"/>
              <a:t>Какому </a:t>
            </a:r>
            <a:r>
              <a:rPr lang="ru-RU" dirty="0"/>
              <a:t>объекту (следу) какой </a:t>
            </a:r>
            <a:r>
              <a:rPr lang="ru-RU" dirty="0" err="1" smtClean="0"/>
              <a:t>блоб</a:t>
            </a:r>
            <a:r>
              <a:rPr lang="ru-RU" dirty="0" smtClean="0"/>
              <a:t> соответствует</a:t>
            </a:r>
            <a:r>
              <a:rPr lang="ru-RU" dirty="0"/>
              <a:t>?</a:t>
            </a:r>
          </a:p>
          <a:p>
            <a:pPr algn="just"/>
            <a:r>
              <a:rPr lang="ru-RU" dirty="0" smtClean="0"/>
              <a:t>Фактически </a:t>
            </a:r>
            <a:r>
              <a:rPr lang="ru-RU" dirty="0"/>
              <a:t>– задача сопоставления </a:t>
            </a:r>
            <a:r>
              <a:rPr lang="ru-RU" dirty="0" smtClean="0"/>
              <a:t>или ассоциации </a:t>
            </a:r>
            <a:r>
              <a:rPr lang="ru-RU" dirty="0"/>
              <a:t>данных (</a:t>
            </a:r>
            <a:r>
              <a:rPr lang="en-US" dirty="0"/>
              <a:t>Data association)</a:t>
            </a:r>
          </a:p>
          <a:p>
            <a:pPr algn="just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4743666"/>
            <a:ext cx="2148940" cy="17224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4725145"/>
            <a:ext cx="2173640" cy="17410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908" y="4694275"/>
            <a:ext cx="2247743" cy="180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308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Детерминированное слежение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1604392"/>
          </a:xfrm>
        </p:spPr>
        <p:txBody>
          <a:bodyPr/>
          <a:lstStyle/>
          <a:p>
            <a:r>
              <a:rPr lang="ru-RU" dirty="0"/>
              <a:t>Варианты:</a:t>
            </a:r>
          </a:p>
          <a:p>
            <a:pPr lvl="1"/>
            <a:r>
              <a:rPr lang="ru-RU" dirty="0" smtClean="0"/>
              <a:t>Новые </a:t>
            </a:r>
            <a:r>
              <a:rPr lang="ru-RU" dirty="0"/>
              <a:t>объект</a:t>
            </a:r>
          </a:p>
          <a:p>
            <a:pPr lvl="1"/>
            <a:r>
              <a:rPr lang="ru-RU" dirty="0" smtClean="0"/>
              <a:t>Сопоставление </a:t>
            </a:r>
            <a:r>
              <a:rPr lang="ru-RU" dirty="0"/>
              <a:t>старому следу</a:t>
            </a:r>
          </a:p>
          <a:p>
            <a:pPr lvl="1"/>
            <a:r>
              <a:rPr lang="ru-RU" dirty="0" smtClean="0"/>
              <a:t>Пропадание </a:t>
            </a:r>
            <a:r>
              <a:rPr lang="ru-RU" dirty="0"/>
              <a:t>объекта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56" y="3861048"/>
            <a:ext cx="2621225" cy="21010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417" y="3849752"/>
            <a:ext cx="2651353" cy="21236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306" y="3763149"/>
            <a:ext cx="2741743" cy="219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966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Простейшая стратегия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3619" t="26012" r="21651" b="50726"/>
          <a:stretch/>
        </p:blipFill>
        <p:spPr>
          <a:xfrm>
            <a:off x="416004" y="3140968"/>
            <a:ext cx="8280920" cy="190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513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Ограничение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26" t="55815" r="22438" b="20197"/>
          <a:stretch/>
        </p:blipFill>
        <p:spPr>
          <a:xfrm>
            <a:off x="457200" y="2955400"/>
            <a:ext cx="8229600" cy="196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606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ограничений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9654" y="3821609"/>
            <a:ext cx="8187146" cy="2304554"/>
          </a:xfrm>
        </p:spPr>
        <p:txBody>
          <a:bodyPr/>
          <a:lstStyle/>
          <a:p>
            <a:pPr marL="114300" indent="0">
              <a:buNone/>
            </a:pPr>
            <a:r>
              <a:rPr lang="ru-RU" dirty="0"/>
              <a:t>(а) близость</a:t>
            </a:r>
          </a:p>
          <a:p>
            <a:pPr marL="114300" indent="0">
              <a:buNone/>
            </a:pPr>
            <a:r>
              <a:rPr lang="en-US" dirty="0" smtClean="0"/>
              <a:t>(</a:t>
            </a:r>
            <a:r>
              <a:rPr lang="en-US" dirty="0"/>
              <a:t>b) </a:t>
            </a:r>
            <a:r>
              <a:rPr lang="ru-RU" dirty="0"/>
              <a:t>максимальная скорость</a:t>
            </a:r>
          </a:p>
          <a:p>
            <a:pPr marL="114300" indent="0">
              <a:buNone/>
            </a:pPr>
            <a:r>
              <a:rPr lang="ru-RU" dirty="0" smtClean="0"/>
              <a:t>(</a:t>
            </a:r>
            <a:r>
              <a:rPr lang="ru-RU" dirty="0"/>
              <a:t>c) малое изменение вектора скорости</a:t>
            </a:r>
          </a:p>
          <a:p>
            <a:pPr marL="114300" indent="0">
              <a:buNone/>
            </a:pPr>
            <a:r>
              <a:rPr lang="en-US" dirty="0" smtClean="0"/>
              <a:t>(</a:t>
            </a:r>
            <a:r>
              <a:rPr lang="en-US" dirty="0"/>
              <a:t>d) </a:t>
            </a:r>
            <a:r>
              <a:rPr lang="ru-RU" dirty="0"/>
              <a:t>общее движение</a:t>
            </a:r>
          </a:p>
          <a:p>
            <a:pPr marL="114300" indent="0">
              <a:buNone/>
            </a:pPr>
            <a:r>
              <a:rPr lang="en-US" dirty="0" smtClean="0"/>
              <a:t>(</a:t>
            </a:r>
            <a:r>
              <a:rPr lang="en-US" dirty="0"/>
              <a:t>e) «</a:t>
            </a:r>
            <a:r>
              <a:rPr lang="ru-RU" dirty="0"/>
              <a:t>жесткость»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54" y="1772816"/>
            <a:ext cx="8113620" cy="172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722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Детерминированные алгоритмы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651" t="30374" r="21257" b="33281"/>
          <a:stretch/>
        </p:blipFill>
        <p:spPr>
          <a:xfrm>
            <a:off x="457200" y="2520486"/>
            <a:ext cx="8229600" cy="283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39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Крошки-картинки (</a:t>
            </a:r>
            <a:r>
              <a:rPr lang="en-US" dirty="0"/>
              <a:t>Tiny images)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844824"/>
            <a:ext cx="4454447" cy="43735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08104" y="1988840"/>
            <a:ext cx="3178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MT"/>
              </a:rPr>
              <a:t>Что мы можем</a:t>
            </a:r>
          </a:p>
          <a:p>
            <a:pPr algn="just"/>
            <a:r>
              <a:rPr lang="ru-RU" dirty="0">
                <a:latin typeface="ArialMT"/>
              </a:rPr>
              <a:t>сделать, если у нас</a:t>
            </a:r>
          </a:p>
          <a:p>
            <a:pPr algn="just"/>
            <a:r>
              <a:rPr lang="ru-RU" dirty="0">
                <a:latin typeface="ArialMT"/>
              </a:rPr>
              <a:t>есть 80 миллионов</a:t>
            </a:r>
          </a:p>
          <a:p>
            <a:pPr algn="just"/>
            <a:r>
              <a:rPr lang="ru-RU" dirty="0">
                <a:latin typeface="ArialMT"/>
              </a:rPr>
              <a:t>картинок?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08104" y="3730209"/>
            <a:ext cx="31786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ArialMT"/>
              </a:rPr>
              <a:t>A. </a:t>
            </a:r>
            <a:r>
              <a:rPr lang="en-US" dirty="0" err="1">
                <a:solidFill>
                  <a:srgbClr val="000000"/>
                </a:solidFill>
                <a:latin typeface="ArialMT"/>
              </a:rPr>
              <a:t>Torralba</a:t>
            </a:r>
            <a:r>
              <a:rPr lang="en-US" dirty="0">
                <a:solidFill>
                  <a:srgbClr val="000000"/>
                </a:solidFill>
                <a:latin typeface="ArialMT"/>
              </a:rPr>
              <a:t>, R. Fergus, W. T. Freeman </a:t>
            </a:r>
            <a:r>
              <a:rPr lang="en-US" dirty="0">
                <a:solidFill>
                  <a:srgbClr val="0000FF"/>
                </a:solidFill>
                <a:latin typeface="ArialMT"/>
              </a:rPr>
              <a:t>80 million tiny images: a large dataset for</a:t>
            </a:r>
          </a:p>
          <a:p>
            <a:pPr algn="just"/>
            <a:r>
              <a:rPr lang="en-US" dirty="0">
                <a:solidFill>
                  <a:srgbClr val="0000FF"/>
                </a:solidFill>
                <a:latin typeface="ArialMT"/>
              </a:rPr>
              <a:t>non-parametric object and scene recognition </a:t>
            </a:r>
            <a:r>
              <a:rPr lang="en-US" dirty="0">
                <a:solidFill>
                  <a:srgbClr val="000000"/>
                </a:solidFill>
                <a:latin typeface="ArialMT"/>
              </a:rPr>
              <a:t>IEEE Transactions on Pattern</a:t>
            </a:r>
          </a:p>
          <a:p>
            <a:pPr algn="just"/>
            <a:r>
              <a:rPr lang="en-US" dirty="0">
                <a:solidFill>
                  <a:srgbClr val="000000"/>
                </a:solidFill>
                <a:latin typeface="ArialMT"/>
              </a:rPr>
              <a:t>Analysis and Machine Intelligence, vol.30(11), pp. 1958-1970, 2008.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57007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Подходы к отслеживанию объектов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«Стаи </a:t>
            </a:r>
            <a:r>
              <a:rPr lang="ru-RU" dirty="0"/>
              <a:t>точек</a:t>
            </a:r>
            <a:r>
              <a:rPr lang="ru-RU" dirty="0" smtClean="0"/>
              <a:t>» </a:t>
            </a:r>
            <a:r>
              <a:rPr lang="en-US" dirty="0" smtClean="0"/>
              <a:t>(</a:t>
            </a:r>
            <a:r>
              <a:rPr lang="en-US" dirty="0"/>
              <a:t>flock of features</a:t>
            </a:r>
            <a:r>
              <a:rPr lang="en-US" dirty="0" smtClean="0"/>
              <a:t>)</a:t>
            </a:r>
            <a:endParaRPr lang="ru-RU" dirty="0" smtClean="0"/>
          </a:p>
          <a:p>
            <a:r>
              <a:rPr lang="en-US" dirty="0"/>
              <a:t>Template </a:t>
            </a:r>
            <a:r>
              <a:rPr lang="en-US" dirty="0" smtClean="0"/>
              <a:t>matching</a:t>
            </a:r>
            <a:endParaRPr lang="ru-RU" dirty="0" smtClean="0"/>
          </a:p>
          <a:p>
            <a:r>
              <a:rPr lang="ru-RU" dirty="0" smtClean="0"/>
              <a:t>Карты краёв</a:t>
            </a:r>
          </a:p>
          <a:p>
            <a:r>
              <a:rPr lang="ru-RU" dirty="0"/>
              <a:t>Слежение сдвигом </a:t>
            </a:r>
            <a:r>
              <a:rPr lang="ru-RU" dirty="0" smtClean="0"/>
              <a:t>среднего</a:t>
            </a:r>
          </a:p>
          <a:p>
            <a:r>
              <a:rPr lang="ru-RU" dirty="0" smtClean="0"/>
              <a:t>Сдвиг цветовых каналов</a:t>
            </a:r>
          </a:p>
          <a:p>
            <a:r>
              <a:rPr lang="ru-RU" dirty="0"/>
              <a:t>Объединение </a:t>
            </a:r>
            <a:r>
              <a:rPr lang="ru-RU" dirty="0" err="1" smtClean="0"/>
              <a:t>трекеров</a:t>
            </a:r>
            <a:r>
              <a:rPr lang="ru-RU" dirty="0" smtClean="0"/>
              <a:t> (каскад)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9844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«Стаи точек» </a:t>
            </a:r>
            <a:r>
              <a:rPr lang="en-US" dirty="0"/>
              <a:t>(flock of features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6128" y="2000251"/>
            <a:ext cx="4038600" cy="192246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993955"/>
            <a:ext cx="4038600" cy="254609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4174" y="4725144"/>
            <a:ext cx="82326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Условия «стаи»</a:t>
            </a:r>
          </a:p>
          <a:p>
            <a:pPr algn="just"/>
            <a:r>
              <a:rPr lang="ru-RU" sz="2000" dirty="0"/>
              <a:t>• Никакие две особенности не совпадают (порог </a:t>
            </a:r>
            <a:r>
              <a:rPr lang="ru-RU" sz="2000" dirty="0" smtClean="0"/>
              <a:t>на близость</a:t>
            </a:r>
            <a:r>
              <a:rPr lang="ru-RU" sz="2000" dirty="0"/>
              <a:t>)</a:t>
            </a:r>
          </a:p>
          <a:p>
            <a:pPr algn="just"/>
            <a:r>
              <a:rPr lang="ru-RU" sz="2000" dirty="0"/>
              <a:t>• Никакая особенность не уходит далеко от </a:t>
            </a:r>
            <a:r>
              <a:rPr lang="ru-RU" sz="2000" dirty="0" smtClean="0"/>
              <a:t>медианного центра </a:t>
            </a:r>
            <a:r>
              <a:rPr lang="ru-RU" sz="2000" dirty="0"/>
              <a:t>(порог на удаление)</a:t>
            </a:r>
          </a:p>
        </p:txBody>
      </p:sp>
    </p:spTree>
    <p:extLst>
      <p:ext uri="{BB962C8B-B14F-4D97-AF65-F5344CB8AC3E}">
        <p14:creationId xmlns:p14="http://schemas.microsoft.com/office/powerpoint/2010/main" val="5035987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Сдвиг цветовых каналов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588" t="26739" r="24013" b="32554"/>
          <a:stretch/>
        </p:blipFill>
        <p:spPr>
          <a:xfrm>
            <a:off x="539552" y="1772816"/>
            <a:ext cx="8229600" cy="36004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31100" t="84892" r="30707" b="9293"/>
          <a:stretch/>
        </p:blipFill>
        <p:spPr>
          <a:xfrm>
            <a:off x="1161964" y="5589240"/>
            <a:ext cx="698477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830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Объединение </a:t>
            </a:r>
            <a:r>
              <a:rPr lang="ru-RU" dirty="0" err="1"/>
              <a:t>трекеров</a:t>
            </a:r>
            <a:r>
              <a:rPr lang="ru-RU" dirty="0"/>
              <a:t> (каскад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2324471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Идея:</a:t>
            </a:r>
          </a:p>
          <a:p>
            <a:pPr lvl="1"/>
            <a:r>
              <a:rPr lang="ru-RU" dirty="0" smtClean="0"/>
              <a:t>Протестировать </a:t>
            </a:r>
            <a:r>
              <a:rPr lang="ru-RU" dirty="0"/>
              <a:t>ряд базовых </a:t>
            </a:r>
            <a:r>
              <a:rPr lang="ru-RU" dirty="0" err="1"/>
              <a:t>трекеров</a:t>
            </a:r>
            <a:r>
              <a:rPr lang="ru-RU" dirty="0"/>
              <a:t> на </a:t>
            </a:r>
            <a:r>
              <a:rPr lang="ru-RU" dirty="0" smtClean="0"/>
              <a:t>наборе выборок</a:t>
            </a:r>
            <a:r>
              <a:rPr lang="ru-RU" dirty="0"/>
              <a:t>, оценить качество и надежность</a:t>
            </a:r>
          </a:p>
          <a:p>
            <a:pPr lvl="1"/>
            <a:r>
              <a:rPr lang="ru-RU" dirty="0" smtClean="0"/>
              <a:t>Найти </a:t>
            </a:r>
            <a:r>
              <a:rPr lang="ru-RU" dirty="0"/>
              <a:t>зависимость качества </a:t>
            </a:r>
            <a:r>
              <a:rPr lang="ru-RU" dirty="0" err="1"/>
              <a:t>трекера</a:t>
            </a:r>
            <a:r>
              <a:rPr lang="ru-RU" dirty="0"/>
              <a:t> </a:t>
            </a:r>
            <a:r>
              <a:rPr lang="ru-RU" dirty="0" smtClean="0"/>
              <a:t>от уверенности </a:t>
            </a:r>
            <a:r>
              <a:rPr lang="ru-RU" dirty="0"/>
              <a:t>(</a:t>
            </a:r>
            <a:r>
              <a:rPr lang="en-US" dirty="0"/>
              <a:t>confidence value)</a:t>
            </a:r>
          </a:p>
          <a:p>
            <a:pPr lvl="1"/>
            <a:r>
              <a:rPr lang="ru-RU" dirty="0" smtClean="0"/>
              <a:t>Найти </a:t>
            </a:r>
            <a:r>
              <a:rPr lang="ru-RU" dirty="0"/>
              <a:t>хорошо дополняющие друг друга </a:t>
            </a:r>
            <a:r>
              <a:rPr lang="ru-RU" dirty="0" smtClean="0"/>
              <a:t>группы методов</a:t>
            </a:r>
            <a:endParaRPr lang="ru-RU" dirty="0"/>
          </a:p>
          <a:p>
            <a:pPr lvl="1"/>
            <a:r>
              <a:rPr lang="ru-RU" dirty="0" smtClean="0"/>
              <a:t>При </a:t>
            </a:r>
            <a:r>
              <a:rPr lang="ru-RU" dirty="0"/>
              <a:t>падении доверия к первому методу в </a:t>
            </a:r>
            <a:r>
              <a:rPr lang="ru-RU" dirty="0" smtClean="0"/>
              <a:t>группе мы </a:t>
            </a:r>
            <a:r>
              <a:rPr lang="ru-RU" dirty="0"/>
              <a:t>переключаемся на второй метод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765" y="4077072"/>
            <a:ext cx="7028470" cy="236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683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работы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013" t="24559" r="26770" b="22377"/>
          <a:stretch/>
        </p:blipFill>
        <p:spPr>
          <a:xfrm>
            <a:off x="827547" y="1752600"/>
            <a:ext cx="7488906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791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работы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769" t="24558" r="24800" b="19470"/>
          <a:stretch/>
        </p:blipFill>
        <p:spPr>
          <a:xfrm>
            <a:off x="1078780" y="1752600"/>
            <a:ext cx="6986439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014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Резюме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/>
              <a:t>Вычитание фона – основа систем </a:t>
            </a:r>
            <a:r>
              <a:rPr lang="ru-RU" dirty="0" smtClean="0"/>
              <a:t>видеонаблюдения со </a:t>
            </a:r>
            <a:r>
              <a:rPr lang="ru-RU" dirty="0"/>
              <a:t>стационарным фоном</a:t>
            </a:r>
          </a:p>
          <a:p>
            <a:pPr algn="just"/>
            <a:r>
              <a:rPr lang="ru-RU" dirty="0" smtClean="0"/>
              <a:t>Если </a:t>
            </a:r>
            <a:r>
              <a:rPr lang="ru-RU" dirty="0"/>
              <a:t>фон динамический, то нужно </a:t>
            </a:r>
            <a:r>
              <a:rPr lang="ru-RU" dirty="0" smtClean="0"/>
              <a:t>отдельно выделять </a:t>
            </a:r>
            <a:r>
              <a:rPr lang="ru-RU" dirty="0"/>
              <a:t>объекты и затем применять </a:t>
            </a:r>
            <a:r>
              <a:rPr lang="ru-RU" dirty="0" smtClean="0"/>
              <a:t>методы отслеживания </a:t>
            </a:r>
            <a:r>
              <a:rPr lang="ru-RU" dirty="0"/>
              <a:t>объектов</a:t>
            </a:r>
          </a:p>
          <a:p>
            <a:pPr algn="just"/>
            <a:r>
              <a:rPr lang="ru-RU" dirty="0" smtClean="0"/>
              <a:t>Базовые методы работают хорошо только в узком </a:t>
            </a:r>
            <a:r>
              <a:rPr lang="ru-RU" smtClean="0"/>
              <a:t>спектре условий</a:t>
            </a:r>
            <a:endParaRPr lang="ru-RU" dirty="0"/>
          </a:p>
          <a:p>
            <a:pPr lvl="1" algn="just"/>
            <a:r>
              <a:rPr lang="en-US" dirty="0" smtClean="0"/>
              <a:t>NCC</a:t>
            </a:r>
            <a:endParaRPr lang="en-US" dirty="0"/>
          </a:p>
          <a:p>
            <a:pPr lvl="1" algn="just"/>
            <a:r>
              <a:rPr lang="en-US" dirty="0" smtClean="0"/>
              <a:t>Flocks </a:t>
            </a:r>
            <a:r>
              <a:rPr lang="en-US" dirty="0"/>
              <a:t>of features</a:t>
            </a:r>
          </a:p>
          <a:p>
            <a:pPr lvl="1" algn="just"/>
            <a:r>
              <a:rPr lang="en-US" dirty="0" smtClean="0"/>
              <a:t>Mean</a:t>
            </a:r>
            <a:r>
              <a:rPr lang="ru-RU" dirty="0" smtClean="0"/>
              <a:t> </a:t>
            </a:r>
            <a:r>
              <a:rPr lang="en-US" dirty="0" smtClean="0"/>
              <a:t>Shift</a:t>
            </a:r>
            <a:endParaRPr lang="en-US" dirty="0"/>
          </a:p>
          <a:p>
            <a:pPr algn="just"/>
            <a:r>
              <a:rPr lang="ru-RU" dirty="0" smtClean="0"/>
              <a:t>Выход </a:t>
            </a:r>
            <a:r>
              <a:rPr lang="ru-RU" dirty="0"/>
              <a:t>в их комбинации, но это иногда </a:t>
            </a:r>
            <a:r>
              <a:rPr lang="ru-RU" dirty="0" smtClean="0"/>
              <a:t>существенно замедляет </a:t>
            </a:r>
            <a:r>
              <a:rPr lang="ru-RU" dirty="0"/>
              <a:t>скорость работы</a:t>
            </a:r>
          </a:p>
        </p:txBody>
      </p:sp>
    </p:spTree>
    <p:extLst>
      <p:ext uri="{BB962C8B-B14F-4D97-AF65-F5344CB8AC3E}">
        <p14:creationId xmlns:p14="http://schemas.microsoft.com/office/powerpoint/2010/main" val="31803079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Благодарю за внимание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6"/>
          <a:stretch/>
        </p:blipFill>
        <p:spPr bwMode="auto">
          <a:xfrm>
            <a:off x="6876256" y="3324014"/>
            <a:ext cx="1567061" cy="119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55776" y="332656"/>
            <a:ext cx="3903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Толстихин Антон </a:t>
            </a:r>
            <a:r>
              <a:rPr lang="ru-RU" sz="2000" b="1" dirty="0" smtClean="0"/>
              <a:t>Артемович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madstayler93@gmail.com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0776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Распознавание человеком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65" y="4725144"/>
            <a:ext cx="7932965" cy="1394169"/>
          </a:xfrm>
          <a:prstGeom prst="rect">
            <a:avLst/>
          </a:prstGeom>
        </p:spPr>
      </p:pic>
      <p:pic>
        <p:nvPicPr>
          <p:cNvPr id="12" name="Объект 5"/>
          <p:cNvPicPr>
            <a:picLocks noChangeAspect="1"/>
          </p:cNvPicPr>
          <p:nvPr/>
        </p:nvPicPr>
        <p:blipFill rotWithShape="1">
          <a:blip r:embed="rId3"/>
          <a:srcRect r="67700" b="53545"/>
          <a:stretch/>
        </p:blipFill>
        <p:spPr>
          <a:xfrm>
            <a:off x="1043608" y="1777008"/>
            <a:ext cx="2650597" cy="2732112"/>
          </a:xfrm>
          <a:prstGeom prst="rect">
            <a:avLst/>
          </a:prstGeom>
        </p:spPr>
      </p:pic>
      <p:pic>
        <p:nvPicPr>
          <p:cNvPr id="13" name="Объект 5"/>
          <p:cNvPicPr>
            <a:picLocks noChangeAspect="1"/>
          </p:cNvPicPr>
          <p:nvPr/>
        </p:nvPicPr>
        <p:blipFill rotWithShape="1">
          <a:blip r:embed="rId3"/>
          <a:srcRect t="46011" r="67700" b="8983"/>
          <a:stretch/>
        </p:blipFill>
        <p:spPr>
          <a:xfrm>
            <a:off x="5012044" y="1781200"/>
            <a:ext cx="2731704" cy="27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46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Распознавание человеком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7708" y="1752600"/>
            <a:ext cx="4148583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63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 Million Tiny Images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0726" y="1752600"/>
            <a:ext cx="6962548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741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3124</TotalTime>
  <Words>1049</Words>
  <Application>Microsoft Office PowerPoint</Application>
  <PresentationFormat>Экран (4:3)</PresentationFormat>
  <Paragraphs>210</Paragraphs>
  <Slides>67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3" baseType="lpstr">
      <vt:lpstr>Arial</vt:lpstr>
      <vt:lpstr>ArialMT</vt:lpstr>
      <vt:lpstr>Book Antiqua</vt:lpstr>
      <vt:lpstr>Calibri</vt:lpstr>
      <vt:lpstr>Century Gothic</vt:lpstr>
      <vt:lpstr>Аптека</vt:lpstr>
      <vt:lpstr> Компьютерное зрение</vt:lpstr>
      <vt:lpstr>Данные</vt:lpstr>
      <vt:lpstr>Сколько всего классов объектов?</vt:lpstr>
      <vt:lpstr>Сколько вообще изображений?</vt:lpstr>
      <vt:lpstr>Доступные данные</vt:lpstr>
      <vt:lpstr>Крошки-картинки (Tiny images)</vt:lpstr>
      <vt:lpstr>Распознавание человеком</vt:lpstr>
      <vt:lpstr>Распознавание человеком</vt:lpstr>
      <vt:lpstr>80 Million Tiny Images</vt:lpstr>
      <vt:lpstr>Поиск по коллекции</vt:lpstr>
      <vt:lpstr>Поиск по коллекции</vt:lpstr>
      <vt:lpstr>Презентация PowerPoint</vt:lpstr>
      <vt:lpstr>Более сложные метрики</vt:lpstr>
      <vt:lpstr>Оценка сцены</vt:lpstr>
      <vt:lpstr>Анализ теста</vt:lpstr>
      <vt:lpstr>«Образ» (GIST) сцены</vt:lpstr>
      <vt:lpstr>Представление сцены</vt:lpstr>
      <vt:lpstr>Чем сцены отличаются?</vt:lpstr>
      <vt:lpstr>Чем сцены отличаются?</vt:lpstr>
      <vt:lpstr>Чем сцены отличаются?</vt:lpstr>
      <vt:lpstr>Чем сцены отличаются?</vt:lpstr>
      <vt:lpstr>Что мы можем без объектов?</vt:lpstr>
      <vt:lpstr>Дескриптор изображения</vt:lpstr>
      <vt:lpstr>Дескриптор изображения</vt:lpstr>
      <vt:lpstr>Дескриптор изображения GIST</vt:lpstr>
      <vt:lpstr>Варианты применения</vt:lpstr>
      <vt:lpstr>Варианты применения</vt:lpstr>
      <vt:lpstr>Варианты применения</vt:lpstr>
      <vt:lpstr>Варианты применения</vt:lpstr>
      <vt:lpstr>Варианты применения</vt:lpstr>
      <vt:lpstr>Варианты применения</vt:lpstr>
      <vt:lpstr>Еще примеры</vt:lpstr>
      <vt:lpstr>Еще примеры</vt:lpstr>
      <vt:lpstr>Еще примеры</vt:lpstr>
      <vt:lpstr>Еще примеры</vt:lpstr>
      <vt:lpstr>Еще примеры</vt:lpstr>
      <vt:lpstr>Почему это работает?</vt:lpstr>
      <vt:lpstr>im2gps</vt:lpstr>
      <vt:lpstr>Отображение результатов на карте</vt:lpstr>
      <vt:lpstr>Попробуем сложнее</vt:lpstr>
      <vt:lpstr>Отображение результатов на карте</vt:lpstr>
      <vt:lpstr>Обработка видео</vt:lpstr>
      <vt:lpstr>Задачи видеонаблюдения</vt:lpstr>
      <vt:lpstr>Проблемы</vt:lpstr>
      <vt:lpstr>Выбор объекта интереса</vt:lpstr>
      <vt:lpstr>Система видеонаблюдения</vt:lpstr>
      <vt:lpstr>Вычитание фона</vt:lpstr>
      <vt:lpstr>Реальная картина</vt:lpstr>
      <vt:lpstr>Яркость по времени</vt:lpstr>
      <vt:lpstr>Общая схема вычитания фона</vt:lpstr>
      <vt:lpstr>Модель фона - Усреднение кадров</vt:lpstr>
      <vt:lpstr>Модель фона - медиана</vt:lpstr>
      <vt:lpstr>Вычитание медианного фона</vt:lpstr>
      <vt:lpstr>Отслеживание объектов</vt:lpstr>
      <vt:lpstr>Детерминированное слежение</vt:lpstr>
      <vt:lpstr>Простейшая стратегия</vt:lpstr>
      <vt:lpstr>Ограничение</vt:lpstr>
      <vt:lpstr>Виды ограничений</vt:lpstr>
      <vt:lpstr>Детерминированные алгоритмы</vt:lpstr>
      <vt:lpstr>Подходы к отслеживанию объектов</vt:lpstr>
      <vt:lpstr>«Стаи точек» (flock of features)</vt:lpstr>
      <vt:lpstr>Сдвиг цветовых каналов</vt:lpstr>
      <vt:lpstr>Объединение трекеров (каскад)</vt:lpstr>
      <vt:lpstr>Примеры работы</vt:lpstr>
      <vt:lpstr>Примеры работы</vt:lpstr>
      <vt:lpstr>Резюме</vt:lpstr>
      <vt:lpstr>Благодарю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ТЕХНОЛОГИИ РАЗРАБОТКИ ПРОГРАММНОГО ОБЕСПЕЧЕНИЯ</dc:title>
  <dc:creator>Madstayler</dc:creator>
  <cp:lastModifiedBy>Тигра</cp:lastModifiedBy>
  <cp:revision>221</cp:revision>
  <dcterms:created xsi:type="dcterms:W3CDTF">2020-01-20T13:17:51Z</dcterms:created>
  <dcterms:modified xsi:type="dcterms:W3CDTF">2021-04-06T02:04:30Z</dcterms:modified>
</cp:coreProperties>
</file>