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1"/>
  </p:notesMasterIdLst>
  <p:sldIdLst>
    <p:sldId id="256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7" r:id="rId31"/>
    <p:sldId id="354" r:id="rId32"/>
    <p:sldId id="355" r:id="rId33"/>
    <p:sldId id="356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325" r:id="rId89"/>
    <p:sldId id="271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8.png"/><Relationship Id="rId5" Type="http://schemas.openxmlformats.org/officeDocument/2006/relationships/tags" Target="../tags/tag5.xml"/><Relationship Id="rId10" Type="http://schemas.openxmlformats.org/officeDocument/2006/relationships/image" Target="../media/image27.png"/><Relationship Id="rId4" Type="http://schemas.openxmlformats.org/officeDocument/2006/relationships/tags" Target="../tags/tag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9.png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cket.cc/files/mach-per-3D-solids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9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1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1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7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Простой анализ изображений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ТВ-пульт (Пример)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132856"/>
            <a:ext cx="4500562" cy="3303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403" y="2132856"/>
            <a:ext cx="3783012" cy="2928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021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ТВ-пульт (Пример)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060848"/>
            <a:ext cx="4552950" cy="3357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965" y="2060848"/>
            <a:ext cx="4032250" cy="314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585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ТВ-пульт (Пример)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04864"/>
            <a:ext cx="4552950" cy="3357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353" y="2204864"/>
            <a:ext cx="3860800" cy="300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4640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ТВ-пульт (Пример)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76872"/>
            <a:ext cx="4533900" cy="336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966" y="2276872"/>
            <a:ext cx="3933825" cy="304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6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и проблемы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Ищем конкретный объект, а не класс / категорию объектов</a:t>
            </a:r>
          </a:p>
          <a:p>
            <a:pPr lvl="1" algn="just"/>
            <a:r>
              <a:rPr lang="ru-RU" dirty="0"/>
              <a:t>Не «символ», а конкретную букву в конкретном шрифте</a:t>
            </a:r>
          </a:p>
          <a:p>
            <a:pPr algn="just"/>
            <a:r>
              <a:rPr lang="ru-RU" dirty="0"/>
              <a:t>Трудоёмкость </a:t>
            </a:r>
          </a:p>
          <a:p>
            <a:pPr lvl="1" algn="just"/>
            <a:r>
              <a:rPr lang="ru-RU" dirty="0"/>
              <a:t>Полный перебор параметров</a:t>
            </a:r>
          </a:p>
          <a:p>
            <a:pPr algn="just"/>
            <a:r>
              <a:rPr lang="ru-RU" dirty="0"/>
              <a:t>Модель преобразования</a:t>
            </a:r>
          </a:p>
          <a:p>
            <a:pPr lvl="1" algn="just"/>
            <a:r>
              <a:rPr lang="ru-RU" dirty="0"/>
              <a:t>В простом варианте неизвестно только положение, размер и ориентация фиксированы</a:t>
            </a:r>
          </a:p>
          <a:p>
            <a:pPr lvl="1" algn="just"/>
            <a:r>
              <a:rPr lang="ru-RU" dirty="0"/>
              <a:t>Чтобы учесть поворот и ориентацию придётся перебрать все возможные параметры</a:t>
            </a:r>
          </a:p>
          <a:p>
            <a:pPr algn="just"/>
            <a:r>
              <a:rPr lang="ru-RU" dirty="0"/>
              <a:t>Шаблонов может быть много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1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краев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546848" cy="4373563"/>
          </a:xfrm>
        </p:spPr>
        <p:txBody>
          <a:bodyPr>
            <a:normAutofit fontScale="92500"/>
          </a:bodyPr>
          <a:lstStyle/>
          <a:p>
            <a:r>
              <a:rPr lang="ru-RU" dirty="0"/>
              <a:t>Интуитивно понятно, что основная информация в картинке содержится как раз в границах (краях)</a:t>
            </a:r>
            <a:endParaRPr lang="en-US" dirty="0"/>
          </a:p>
          <a:p>
            <a:pPr lvl="1"/>
            <a:r>
              <a:rPr lang="ru-RU" dirty="0"/>
              <a:t>Компактное представление</a:t>
            </a:r>
          </a:p>
          <a:p>
            <a:pPr lvl="1"/>
            <a:r>
              <a:rPr lang="ru-RU" dirty="0"/>
              <a:t>Соответствует устройству мозга</a:t>
            </a:r>
          </a:p>
          <a:p>
            <a:endParaRPr lang="ru-RU" b="1" dirty="0"/>
          </a:p>
          <a:p>
            <a:r>
              <a:rPr lang="ru-RU" b="1" dirty="0"/>
              <a:t>Задача</a:t>
            </a:r>
            <a:r>
              <a:rPr lang="en-US" b="1" dirty="0"/>
              <a:t>:  </a:t>
            </a:r>
            <a:r>
              <a:rPr lang="ru-RU" dirty="0"/>
              <a:t>Выделить резкие изменения (разрывы) изображения </a:t>
            </a:r>
          </a:p>
          <a:p>
            <a:r>
              <a:rPr lang="ru-RU" b="1" dirty="0"/>
              <a:t>Идеал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dirty="0"/>
              <a:t>рисунок художника 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065662"/>
              </p:ext>
            </p:extLst>
          </p:nvPr>
        </p:nvGraphicFramePr>
        <p:xfrm>
          <a:off x="5148064" y="2060848"/>
          <a:ext cx="3332162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184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2060848"/>
                        <a:ext cx="3332162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302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Края для сопоставления шаблонов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269" y="1844824"/>
            <a:ext cx="6340390" cy="29324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270464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Будем учитывать только часть, но очень важную, для распознавания шаблонов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Даже </a:t>
            </a:r>
            <a:r>
              <a:rPr lang="ru-RU" dirty="0"/>
              <a:t>улучшим обобщающую способность</a:t>
            </a:r>
          </a:p>
        </p:txBody>
      </p:sp>
    </p:spTree>
    <p:extLst>
      <p:ext uri="{BB962C8B-B14F-4D97-AF65-F5344CB8AC3E}">
        <p14:creationId xmlns:p14="http://schemas.microsoft.com/office/powerpoint/2010/main" val="230169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Откуда берутся границы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571" y="2241498"/>
            <a:ext cx="6748857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8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«края»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84312"/>
          </a:xfrm>
        </p:spPr>
        <p:txBody>
          <a:bodyPr/>
          <a:lstStyle/>
          <a:p>
            <a:r>
              <a:rPr lang="ru-RU" dirty="0"/>
              <a:t>Край – это точка резкого изменения значений функции интенсивности изображения</a:t>
            </a:r>
            <a:endParaRPr lang="en-US" dirty="0"/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96" y="2941715"/>
            <a:ext cx="6473936" cy="32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4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Градиент изображения</a:t>
            </a: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685800" y="372783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000" dirty="0">
                <a:latin typeface="+mn-lt"/>
              </a:rPr>
              <a:t>Градиент направлен в сторону наибольшего изменения интенсивности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971600" y="1808704"/>
            <a:ext cx="8077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dirty="0" smtClean="0"/>
              <a:t>Градиент изображения</a:t>
            </a:r>
            <a:r>
              <a:rPr lang="en-US" sz="2000" dirty="0" smtClean="0"/>
              <a:t>: </a:t>
            </a:r>
          </a:p>
          <a:p>
            <a:pPr>
              <a:defRPr/>
            </a:pPr>
            <a:endParaRPr lang="en-US" dirty="0" smtClean="0"/>
          </a:p>
          <a:p>
            <a:pPr marL="114300" indent="0">
              <a:buNone/>
              <a:defRPr/>
            </a:pP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13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289848" y="1732504"/>
            <a:ext cx="2036515" cy="52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Группа 30"/>
          <p:cNvGrpSpPr/>
          <p:nvPr/>
        </p:nvGrpSpPr>
        <p:grpSpPr>
          <a:xfrm>
            <a:off x="1384300" y="2414444"/>
            <a:ext cx="6680200" cy="1014556"/>
            <a:chOff x="1066800" y="2209800"/>
            <a:chExt cx="7620000" cy="1157288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6096000" y="2209800"/>
              <a:ext cx="2590800" cy="990600"/>
              <a:chOff x="3840" y="1776"/>
              <a:chExt cx="1632" cy="624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3840" y="1776"/>
                <a:ext cx="1632" cy="624"/>
                <a:chOff x="3840" y="1776"/>
                <a:chExt cx="1632" cy="624"/>
              </a:xfrm>
            </p:grpSpPr>
            <p:grpSp>
              <p:nvGrpSpPr>
                <p:cNvPr id="8" name="Group 4"/>
                <p:cNvGrpSpPr>
                  <a:grpSpLocks/>
                </p:cNvGrpSpPr>
                <p:nvPr/>
              </p:nvGrpSpPr>
              <p:grpSpPr bwMode="auto">
                <a:xfrm>
                  <a:off x="3840" y="1776"/>
                  <a:ext cx="624" cy="624"/>
                  <a:chOff x="3840" y="1776"/>
                  <a:chExt cx="624" cy="624"/>
                </a:xfrm>
              </p:grpSpPr>
              <p:sp>
                <p:nvSpPr>
                  <p:cNvPr id="10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1776"/>
                    <a:ext cx="624" cy="62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0"/>
                          <a:invGamma/>
                        </a:schemeClr>
                      </a:gs>
                    </a:gsLst>
                    <a:lin ang="189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11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61" y="1872"/>
                    <a:ext cx="207" cy="20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9" name="Picture 7" descr="Edittex"/>
                <p:cNvPicPr>
                  <a:picLocks noChangeAspect="1" noChangeArrowheads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505" y="1824"/>
                  <a:ext cx="967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066800" y="22098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219200" y="27432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1162050" y="27051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17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24000" y="2284413"/>
              <a:ext cx="1408113" cy="3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3802063" y="2209800"/>
              <a:ext cx="1882775" cy="1157288"/>
              <a:chOff x="2395" y="1776"/>
              <a:chExt cx="1186" cy="729"/>
            </a:xfrm>
          </p:grpSpPr>
          <p:pic>
            <p:nvPicPr>
              <p:cNvPr id="19" name="Picture 1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688" y="2256"/>
                <a:ext cx="89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 rot="5400000">
                <a:off x="2638" y="1533"/>
                <a:ext cx="192" cy="677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rot="5400000">
                <a:off x="2568" y="2040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2712" y="18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grpSp>
          <p:nvGrpSpPr>
            <p:cNvPr id="23" name="Group 21"/>
            <p:cNvGrpSpPr>
              <a:grpSpLocks/>
            </p:cNvGrpSpPr>
            <p:nvPr/>
          </p:nvGrpSpPr>
          <p:grpSpPr bwMode="auto">
            <a:xfrm>
              <a:off x="6581775" y="2220913"/>
              <a:ext cx="485775" cy="509587"/>
              <a:chOff x="4152" y="1776"/>
              <a:chExt cx="306" cy="321"/>
            </a:xfrm>
          </p:grpSpPr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pic>
            <p:nvPicPr>
              <p:cNvPr id="27" name="Picture 2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685800" y="4343400"/>
            <a:ext cx="807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000" dirty="0">
                <a:latin typeface="+mn-lt"/>
              </a:rPr>
              <a:t>Направления градиента задается как:</a:t>
            </a:r>
            <a:endParaRPr lang="en-US" sz="20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 dirty="0">
                <a:latin typeface="+mn-lt"/>
              </a:rPr>
              <a:t>Как направление градиента соответствует направлению края</a:t>
            </a:r>
            <a:r>
              <a:rPr lang="en-US" sz="2000" dirty="0">
                <a:latin typeface="+mn-lt"/>
              </a:rPr>
              <a:t>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 i="1" dirty="0">
                <a:latin typeface="+mn-lt"/>
              </a:rPr>
              <a:t>Сила края </a:t>
            </a:r>
            <a:r>
              <a:rPr lang="ru-RU" sz="2000" dirty="0">
                <a:latin typeface="+mn-lt"/>
              </a:rPr>
              <a:t>задается величиной (нормой) градиента:</a:t>
            </a:r>
            <a:endParaRPr lang="en-US" sz="2000" dirty="0">
              <a:latin typeface="+mn-lt"/>
            </a:endParaRPr>
          </a:p>
        </p:txBody>
      </p:sp>
      <p:pic>
        <p:nvPicPr>
          <p:cNvPr id="29" name="Picture 2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084168" y="4354514"/>
            <a:ext cx="2450232" cy="45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156872" y="5805264"/>
            <a:ext cx="2799184" cy="50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94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Изменчивость изображений</a:t>
            </a:r>
            <a:endParaRPr lang="ru-RU" dirty="0"/>
          </a:p>
        </p:txBody>
      </p:sp>
      <p:pic>
        <p:nvPicPr>
          <p:cNvPr id="47" name="Объект 4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145" y="1700808"/>
            <a:ext cx="6458637" cy="3094347"/>
          </a:xfrm>
          <a:prstGeom prst="rect">
            <a:avLst/>
          </a:prstGeom>
        </p:spPr>
      </p:pic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363446" y="6170416"/>
            <a:ext cx="3645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</a:rPr>
              <a:t>Внутриклассовая изменчивость</a:t>
            </a:r>
            <a:endParaRPr lang="en-US" sz="1600" dirty="0">
              <a:latin typeface="Times New Roman" pitchFamily="18" charset="0"/>
            </a:endParaRP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1115616" y="4951168"/>
            <a:ext cx="2250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Внешние факторы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</a:rPr>
              <a:t>:</a:t>
            </a:r>
            <a:endParaRPr lang="en-US" sz="16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4464062" y="4957978"/>
            <a:ext cx="38395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</a:rPr>
              <a:t>Положение камеры</a:t>
            </a:r>
            <a:endParaRPr lang="en-US" sz="1600" dirty="0">
              <a:latin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</a:rPr>
              <a:t>Освещение</a:t>
            </a:r>
            <a:endParaRPr lang="en-US" sz="1600" dirty="0">
              <a:latin typeface="Times New Roman" pitchFamily="18" charset="0"/>
            </a:endParaRP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1099674" y="6170368"/>
            <a:ext cx="25638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</a:rPr>
              <a:t>Внутренние факторы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</a:rPr>
              <a:t>:</a:t>
            </a:r>
            <a:endParaRPr lang="en-US" sz="16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utoUpdateAnimBg="0"/>
      <p:bldP spid="48" grpId="1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Дифференцирование и свёртка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1560" y="1844824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2000" smtClean="0"/>
              <a:t>Для функции 2х переменных</a:t>
            </a:r>
            <a:r>
              <a:rPr lang="en-US" sz="2000" smtClean="0"/>
              <a:t>, f(x,y):</a:t>
            </a:r>
          </a:p>
          <a:p>
            <a:pPr marL="0" indent="0"/>
            <a:endParaRPr lang="en-US" sz="2000" smtClean="0"/>
          </a:p>
          <a:p>
            <a:pPr marL="0" indent="0"/>
            <a:endParaRPr lang="en-US" sz="2000" smtClean="0"/>
          </a:p>
          <a:p>
            <a:pPr marL="0" indent="0"/>
            <a:endParaRPr lang="en-US" sz="2000" smtClean="0"/>
          </a:p>
          <a:p>
            <a:pPr marL="0" indent="0"/>
            <a:endParaRPr lang="ru-RU" sz="2000" smtClean="0"/>
          </a:p>
          <a:p>
            <a:pPr marL="0" indent="0"/>
            <a:r>
              <a:rPr lang="ru-RU" sz="2000" smtClean="0"/>
              <a:t>Линейная и инвариантная к переносу, поэтому м.б. Результатом свертки</a:t>
            </a:r>
            <a:endParaRPr lang="en-US" sz="2000" dirty="0" smtClean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954960" y="1801962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2000" smtClean="0"/>
              <a:t> Разностная производная:</a:t>
            </a:r>
            <a:endParaRPr lang="en-US" sz="2000" smtClean="0"/>
          </a:p>
          <a:p>
            <a:pPr marL="0" indent="0"/>
            <a:endParaRPr lang="en-US" sz="2000" smtClean="0"/>
          </a:p>
          <a:p>
            <a:pPr marL="0" indent="0"/>
            <a:endParaRPr lang="en-US" sz="2000" smtClean="0"/>
          </a:p>
          <a:p>
            <a:pPr marL="0" indent="0"/>
            <a:endParaRPr lang="en-US" sz="2000" smtClean="0"/>
          </a:p>
          <a:p>
            <a:pPr marL="0" indent="0"/>
            <a:endParaRPr lang="ru-RU" sz="2000" smtClean="0"/>
          </a:p>
          <a:p>
            <a:pPr marL="0" indent="0"/>
            <a:endParaRPr lang="ru-RU" sz="2000" smtClean="0"/>
          </a:p>
          <a:p>
            <a:pPr marL="0" indent="0"/>
            <a:r>
              <a:rPr lang="ru-RU" sz="2000" smtClean="0"/>
              <a:t> Свёртка!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6360" y="3059262"/>
            <a:ext cx="3733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2160" y="3037037"/>
            <a:ext cx="2984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491246"/>
              </p:ext>
            </p:extLst>
          </p:nvPr>
        </p:nvGraphicFramePr>
        <p:xfrm>
          <a:off x="6250360" y="5283349"/>
          <a:ext cx="1447800" cy="762000"/>
        </p:xfrm>
        <a:graphic>
          <a:graphicData uri="http://schemas.openxmlformats.org/drawingml/2006/table">
            <a:tbl>
              <a:tblPr/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-1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3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Вычисление градиента</a:t>
            </a:r>
          </a:p>
        </p:txBody>
      </p:sp>
      <p:sp>
        <p:nvSpPr>
          <p:cNvPr id="4" name="Text Box 1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75260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chemeClr val="folHlink"/>
              </a:buClr>
              <a:buSzPct val="60000"/>
            </a:pPr>
            <a:r>
              <a:rPr lang="ru-RU" sz="2000" dirty="0">
                <a:latin typeface="+mn-lt"/>
              </a:rPr>
              <a:t>Семейство методов основано на приближенном вычисление градиента, анализе его направления и абсолютной величины. Свертка по функциям:</a:t>
            </a:r>
            <a:endParaRPr lang="ru-RU" sz="1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48" y="2924944"/>
            <a:ext cx="6444031" cy="12863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436799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dirty="0"/>
              <a:t>Математический смысл – приближенное вычисление производных по направлению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2507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карты силы краев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848" y="1752600"/>
            <a:ext cx="720030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9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шума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316360"/>
          </a:xfrm>
        </p:spPr>
        <p:txBody>
          <a:bodyPr/>
          <a:lstStyle/>
          <a:p>
            <a:pPr>
              <a:defRPr/>
            </a:pPr>
            <a:r>
              <a:rPr lang="ru-RU" dirty="0"/>
              <a:t>Рассмотрим строку или столбец изображения</a:t>
            </a:r>
            <a:endParaRPr lang="en-US" dirty="0"/>
          </a:p>
          <a:p>
            <a:pPr lvl="1">
              <a:defRPr/>
            </a:pPr>
            <a:r>
              <a:rPr lang="ru-RU" dirty="0"/>
              <a:t>Интенсивность от положения можно рассматривать как сигнал</a:t>
            </a:r>
            <a:endParaRPr lang="en-US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043" y="3193372"/>
            <a:ext cx="3897914" cy="29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1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шума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Разностные производные очень чувствительны к шуму</a:t>
            </a:r>
            <a:endParaRPr lang="en-US" dirty="0"/>
          </a:p>
          <a:p>
            <a:pPr lvl="1"/>
            <a:r>
              <a:rPr lang="ru-RU" dirty="0"/>
              <a:t>Зашумленные пиксели отличаются от соседей</a:t>
            </a:r>
            <a:endParaRPr lang="en-US" dirty="0"/>
          </a:p>
          <a:p>
            <a:pPr lvl="1"/>
            <a:r>
              <a:rPr lang="ru-RU" dirty="0"/>
              <a:t>Чем сильнее шум, тем выше отклик</a:t>
            </a:r>
            <a:endParaRPr lang="en-US" dirty="0"/>
          </a:p>
          <a:p>
            <a:r>
              <a:rPr lang="ru-RU" dirty="0"/>
              <a:t>Сглаживание</a:t>
            </a:r>
          </a:p>
          <a:p>
            <a:pPr lvl="1"/>
            <a:r>
              <a:rPr lang="ru-RU" dirty="0"/>
              <a:t>Сглаживание делает все пиксели (зашумленные?) чуть более похожими на соседей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4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Предобработка (сглаживание)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783" y="1752600"/>
            <a:ext cx="576843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 свертки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59628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Операции свертки и дифференцирования ассоциативны: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542217"/>
              </p:ext>
            </p:extLst>
          </p:nvPr>
        </p:nvGraphicFramePr>
        <p:xfrm>
          <a:off x="3593174" y="2182397"/>
          <a:ext cx="1957652" cy="69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3" imgW="1320480" imgH="393480" progId="Equation.3">
                  <p:embed/>
                </p:oleObj>
              </mc:Choice>
              <mc:Fallback>
                <p:oleObj name="Equation" r:id="rId3" imgW="1320480" imgH="393480" progId="Equation.3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174" y="2182397"/>
                        <a:ext cx="1957652" cy="6933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027803" y="3215071"/>
            <a:ext cx="5057321" cy="3160826"/>
            <a:chOff x="720" y="1317"/>
            <a:chExt cx="4474" cy="2907"/>
          </a:xfrm>
        </p:grpSpPr>
        <p:graphicFrame>
          <p:nvGraphicFramePr>
            <p:cNvPr id="6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3" name="Photo Editor Photo" r:id="rId5" imgW="6001588" imgH="4847619" progId="">
                    <p:embed/>
                  </p:oleObj>
                </mc:Choice>
                <mc:Fallback>
                  <p:oleObj name="Photo Editor Photo" r:id="rId5" imgW="6001588" imgH="4847619" progId="">
                    <p:embed/>
                    <p:pic>
                      <p:nvPicPr>
                        <p:cNvPr id="23555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4" name="Equation" r:id="rId7" imgW="558720" imgH="393480" progId="Equation.3">
                    <p:embed/>
                  </p:oleObj>
                </mc:Choice>
                <mc:Fallback>
                  <p:oleObj name="Equation" r:id="rId7" imgW="558720" imgH="393480" progId="Equation.3">
                    <p:embed/>
                    <p:pic>
                      <p:nvPicPr>
                        <p:cNvPr id="23556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9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5" name="Equation" r:id="rId9" imgW="330120" imgH="393480" progId="Equation.3">
                    <p:embed/>
                  </p:oleObj>
                </mc:Choice>
                <mc:Fallback>
                  <p:oleObj name="Equation" r:id="rId9" imgW="330120" imgH="393480" progId="Equation.3">
                    <p:embed/>
                    <p:pic>
                      <p:nvPicPr>
                        <p:cNvPr id="2355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55208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Выделение краев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0" y="1819275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1819275"/>
            <a:ext cx="82296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Вычисление градиента – это еще не всё…</a:t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ru-RU" sz="2000" dirty="0" smtClean="0">
              <a:latin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761331" y="2276872"/>
            <a:ext cx="5545138" cy="2579687"/>
            <a:chOff x="1187450" y="1890713"/>
            <a:chExt cx="5545138" cy="2579687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187450" y="1890713"/>
              <a:ext cx="3024188" cy="2568575"/>
              <a:chOff x="748" y="1389"/>
              <a:chExt cx="1905" cy="1618"/>
            </a:xfrm>
          </p:grpSpPr>
          <p:pic>
            <p:nvPicPr>
              <p:cNvPr id="7" name="Picture 6" descr="lena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21" y="1389"/>
                <a:ext cx="1315" cy="1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748" y="2795"/>
                <a:ext cx="190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ru-RU" sz="1600" dirty="0">
                    <a:latin typeface="Tahoma" pitchFamily="34" charset="0"/>
                  </a:rPr>
                  <a:t>Исходное изображение</a:t>
                </a:r>
                <a:endParaRPr lang="ru-RU" sz="1000" dirty="0">
                  <a:latin typeface="Tahoma" pitchFamily="34" charset="0"/>
                </a:endParaRPr>
              </a:p>
            </p:txBody>
          </p:sp>
        </p:grpSp>
        <p:pic>
          <p:nvPicPr>
            <p:cNvPr id="9" name="Picture 9" descr="canny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00563" y="1890713"/>
              <a:ext cx="2232025" cy="2166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500563" y="4133850"/>
              <a:ext cx="22320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ru-RU" sz="1600">
                  <a:latin typeface="Tahoma" pitchFamily="34" charset="0"/>
                </a:rPr>
                <a:t>Карта силы краев</a:t>
              </a:r>
              <a:endParaRPr lang="ru-RU" sz="1000">
                <a:latin typeface="Tahoma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64767" y="506524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Чего не хватает?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Точности </a:t>
            </a:r>
            <a:r>
              <a:rPr lang="ru-RU" dirty="0"/>
              <a:t>– края «толстые» и размытые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Информации о связности </a:t>
            </a:r>
          </a:p>
        </p:txBody>
      </p:sp>
    </p:spTree>
    <p:extLst>
      <p:ext uri="{BB962C8B-B14F-4D97-AF65-F5344CB8AC3E}">
        <p14:creationId xmlns:p14="http://schemas.microsoft.com/office/powerpoint/2010/main" val="9747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детектора краев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32447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Критерии качества детектора</a:t>
            </a:r>
            <a:r>
              <a:rPr lang="en-US" dirty="0"/>
              <a:t>:</a:t>
            </a:r>
          </a:p>
          <a:p>
            <a:pPr lvl="1"/>
            <a:r>
              <a:rPr lang="ru-RU" sz="1800" b="1" dirty="0"/>
              <a:t>Надежность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ru-RU" sz="1800" dirty="0"/>
              <a:t>оптимальный детектор должен редко ошибаться (ложные края и пропущенные края) </a:t>
            </a:r>
          </a:p>
          <a:p>
            <a:pPr lvl="1"/>
            <a:r>
              <a:rPr lang="ru-RU" sz="1800" b="1" dirty="0"/>
              <a:t>Точная локализация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ru-RU" sz="1800" dirty="0"/>
              <a:t>найденный край должен быть как можно ближе к истинному краю</a:t>
            </a:r>
            <a:endParaRPr lang="en-US" sz="1800" dirty="0"/>
          </a:p>
          <a:p>
            <a:pPr lvl="1"/>
            <a:r>
              <a:rPr lang="ru-RU" sz="1800" b="1" dirty="0"/>
              <a:t>Единственный отклик</a:t>
            </a:r>
            <a:r>
              <a:rPr lang="en-US" sz="1800" b="1" dirty="0"/>
              <a:t>:</a:t>
            </a:r>
            <a:r>
              <a:rPr lang="en-US" sz="1800" dirty="0"/>
              <a:t> </a:t>
            </a:r>
            <a:r>
              <a:rPr lang="ru-RU" sz="1800" dirty="0"/>
              <a:t>детектор должен выдавать одну точку для одной точки истинного края, т.е. локальных максимум вокруг края должно быть как можно меньше</a:t>
            </a:r>
          </a:p>
          <a:p>
            <a:pPr lvl="1"/>
            <a:r>
              <a:rPr lang="ru-RU" sz="1800" b="1" dirty="0"/>
              <a:t>Связанность: </a:t>
            </a:r>
            <a:r>
              <a:rPr lang="ru-RU" sz="1800" dirty="0"/>
              <a:t>хотим знать, какие пиксели принадлежат одной линии края</a:t>
            </a:r>
            <a:endParaRPr lang="en-US" sz="1800" dirty="0"/>
          </a:p>
          <a:p>
            <a:endParaRPr lang="ru-RU" dirty="0"/>
          </a:p>
        </p:txBody>
      </p:sp>
      <p:pic>
        <p:nvPicPr>
          <p:cNvPr id="4" name="Picture 4" descr="edge_det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4149080"/>
            <a:ext cx="53959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374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</a:t>
            </a:r>
            <a:r>
              <a:rPr lang="en-US" dirty="0"/>
              <a:t>Canny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ru-RU" sz="2000" dirty="0"/>
              <a:t>Свертка изображения с ядром – производной от фильтра гаусса</a:t>
            </a:r>
            <a:endParaRPr lang="en-US" sz="2000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ru-RU" sz="2000" dirty="0"/>
              <a:t>Поиск нормы и направления градиента</a:t>
            </a:r>
            <a:endParaRPr lang="en-US" sz="2000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ru-RU" sz="2000" dirty="0"/>
              <a:t>Выделение локальных максимумов (</a:t>
            </a:r>
            <a:r>
              <a:rPr lang="en-US" sz="2000" dirty="0"/>
              <a:t>Non-maximum suppression</a:t>
            </a:r>
            <a:r>
              <a:rPr lang="ru-RU" sz="2000" dirty="0"/>
              <a:t>)</a:t>
            </a:r>
            <a:endParaRPr lang="en-US" sz="2000" dirty="0"/>
          </a:p>
          <a:p>
            <a:pPr marL="838200" lvl="1" indent="-381000">
              <a:lnSpc>
                <a:spcPct val="90000"/>
              </a:lnSpc>
            </a:pPr>
            <a:r>
              <a:rPr lang="ru-RU" dirty="0" err="1"/>
              <a:t>Утоньшение</a:t>
            </a:r>
            <a:r>
              <a:rPr lang="ru-RU" dirty="0"/>
              <a:t> полос в несколько пикселей до одного пикселя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ru-RU" sz="2000" dirty="0"/>
              <a:t>Связывание краев и обрезание по порогу (гистерезис)</a:t>
            </a:r>
            <a:r>
              <a:rPr lang="en-US" sz="2000" dirty="0"/>
              <a:t> :</a:t>
            </a:r>
          </a:p>
          <a:p>
            <a:pPr marL="838200" lvl="1" indent="-381000">
              <a:lnSpc>
                <a:spcPct val="90000"/>
              </a:lnSpc>
            </a:pPr>
            <a:r>
              <a:rPr lang="ru-RU" dirty="0"/>
              <a:t>Определяем два порога: нижний и верхний</a:t>
            </a:r>
            <a:endParaRPr lang="en-US" dirty="0"/>
          </a:p>
          <a:p>
            <a:pPr marL="838200" lvl="1" indent="-381000">
              <a:lnSpc>
                <a:spcPct val="90000"/>
              </a:lnSpc>
            </a:pPr>
            <a:r>
              <a:rPr lang="ru-RU" dirty="0"/>
              <a:t>Верхний порог используем для инициализации кривых</a:t>
            </a:r>
          </a:p>
          <a:p>
            <a:pPr marL="838200" lvl="1" indent="-381000">
              <a:lnSpc>
                <a:spcPct val="90000"/>
              </a:lnSpc>
            </a:pPr>
            <a:r>
              <a:rPr lang="ru-RU" dirty="0"/>
              <a:t>Нижний порог используем для продолжения кривых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530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Внутриклассовая изменчивость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780" y="1752600"/>
            <a:ext cx="717243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0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18" y="1752600"/>
            <a:ext cx="659916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18" y="1752600"/>
            <a:ext cx="659916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5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18" y="1752600"/>
            <a:ext cx="659916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108" y="1752600"/>
            <a:ext cx="629378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0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Поиск локальных максимумов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440" y="1752600"/>
            <a:ext cx="437911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5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Связывание точек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893" y="1752600"/>
            <a:ext cx="4390213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81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Отсечение по порогу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2036440"/>
          </a:xfrm>
        </p:spPr>
        <p:txBody>
          <a:bodyPr/>
          <a:lstStyle/>
          <a:p>
            <a:r>
              <a:rPr lang="ru-RU" dirty="0"/>
              <a:t>Проверяем точку, чтобы значение градиента было выше порога</a:t>
            </a:r>
            <a:endParaRPr lang="en-US" dirty="0"/>
          </a:p>
          <a:p>
            <a:pPr lvl="1"/>
            <a:r>
              <a:rPr lang="ru-RU" dirty="0"/>
              <a:t>Используем </a:t>
            </a:r>
            <a:r>
              <a:rPr lang="ru-RU" b="1" dirty="0"/>
              <a:t>гистерезис</a:t>
            </a:r>
            <a:endParaRPr lang="en-US" b="1" dirty="0"/>
          </a:p>
          <a:p>
            <a:pPr lvl="2"/>
            <a:r>
              <a:rPr lang="ru-RU" dirty="0"/>
              <a:t>Большой порог для начала построения кривой и низкий порог для продолжения края (связывания)</a:t>
            </a:r>
            <a:endParaRPr lang="en-US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4093843"/>
            <a:ext cx="813886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15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 гистерезиса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0341" y="1752600"/>
            <a:ext cx="670331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2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</a:t>
            </a:r>
            <a:r>
              <a:rPr lang="ru-RU" dirty="0" smtClean="0">
                <a:sym typeface="Symbol" pitchFamily="18" charset="2"/>
              </a:rPr>
              <a:t>ядра размытия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10430"/>
            <a:ext cx="8229600" cy="32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20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детектора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670" y="1752600"/>
            <a:ext cx="488866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5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Сопоставление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628" y="1700808"/>
            <a:ext cx="6547671" cy="3029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128" y="5085184"/>
            <a:ext cx="857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Фиксируем форму объекта, оставляя другие параметры изменчивыми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96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Поиск краев – это только начало…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1139"/>
            <a:ext cx="8229600" cy="415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0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Края для сопоставления шаблонов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269" y="1772816"/>
            <a:ext cx="6340390" cy="2932430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39552" y="4884003"/>
            <a:ext cx="8147248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Получили </a:t>
            </a:r>
            <a:r>
              <a:rPr lang="ru-RU" sz="2000" dirty="0" smtClean="0">
                <a:latin typeface="+mn-lt"/>
              </a:rPr>
              <a:t>карту краёв шаблона и изображения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n-lt"/>
              </a:rPr>
              <a:t>Как </a:t>
            </a:r>
            <a:r>
              <a:rPr lang="ru-RU" sz="2000" dirty="0" smtClean="0">
                <a:latin typeface="+mn-lt"/>
              </a:rPr>
              <a:t>их сравнить друг с другом?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anose="020B0604020202020204" pitchFamily="34" charset="0"/>
              <a:buChar char="•"/>
            </a:pP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 Просто попиксельно явно не оптимально</a:t>
            </a:r>
          </a:p>
        </p:txBody>
      </p:sp>
    </p:spTree>
    <p:extLst>
      <p:ext uri="{BB962C8B-B14F-4D97-AF65-F5344CB8AC3E}">
        <p14:creationId xmlns:p14="http://schemas.microsoft.com/office/powerpoint/2010/main" val="939968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752600"/>
            <a:ext cx="6275040" cy="478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С</a:t>
            </a:r>
            <a:r>
              <a:rPr lang="en-US" sz="2000" dirty="0" err="1" smtClean="0">
                <a:latin typeface="+mn-lt"/>
              </a:rPr>
              <a:t>hamfer</a:t>
            </a:r>
            <a:r>
              <a:rPr lang="en-US" sz="2000" dirty="0" smtClean="0">
                <a:latin typeface="+mn-lt"/>
              </a:rPr>
              <a:t> Distance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Для каждого пикселя </a:t>
            </a:r>
            <a:r>
              <a:rPr lang="en-US" i="1" dirty="0" smtClean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края шаблона </a:t>
            </a:r>
            <a:r>
              <a:rPr lang="en-US" dirty="0" smtClean="0">
                <a:latin typeface="+mn-lt"/>
              </a:rPr>
              <a:t>A </a:t>
            </a:r>
            <a:r>
              <a:rPr lang="ru-RU" dirty="0" smtClean="0">
                <a:latin typeface="+mn-lt"/>
              </a:rPr>
              <a:t>вычисляем расстояние до ближайшего пикселя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b</a:t>
            </a:r>
            <a:r>
              <a:rPr lang="ru-RU" dirty="0" smtClean="0">
                <a:latin typeface="+mn-lt"/>
              </a:rPr>
              <a:t> края изображения</a:t>
            </a:r>
            <a:r>
              <a:rPr lang="en-US" dirty="0" smtClean="0">
                <a:latin typeface="+mn-lt"/>
              </a:rPr>
              <a:t> B</a:t>
            </a: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dirty="0" smtClean="0">
              <a:latin typeface="+mn-lt"/>
            </a:endParaRP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dirty="0" smtClean="0">
              <a:latin typeface="+mn-lt"/>
            </a:endParaRP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Суммируем все найденные расстояния</a:t>
            </a:r>
            <a:endParaRPr lang="en-US" dirty="0" smtClean="0">
              <a:latin typeface="+mn-lt"/>
            </a:endParaRP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endParaRPr lang="en-US" dirty="0">
              <a:latin typeface="+mn-lt"/>
            </a:endParaRP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dirty="0" smtClean="0"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Hausdorff</a:t>
            </a:r>
            <a:r>
              <a:rPr lang="en-US" sz="2000" dirty="0" smtClean="0">
                <a:latin typeface="+mn-lt"/>
              </a:rPr>
              <a:t> Distance</a:t>
            </a:r>
            <a:endParaRPr lang="ru-RU" sz="2000" dirty="0" smtClean="0">
              <a:latin typeface="+mn-lt"/>
            </a:endParaRPr>
          </a:p>
          <a:p>
            <a:pPr lvl="1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Почти то же самое, но берём не сумму, а максимальное расстояния </a:t>
            </a:r>
            <a:endParaRPr lang="ru-RU" dirty="0"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ru-RU" sz="20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0272" y="2996952"/>
            <a:ext cx="1571625" cy="15357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58487"/>
              </p:ext>
            </p:extLst>
          </p:nvPr>
        </p:nvGraphicFramePr>
        <p:xfrm>
          <a:off x="2426320" y="3155247"/>
          <a:ext cx="25701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Формула" r:id="rId4" imgW="1231560" imgH="291960" progId="Equation.3">
                  <p:embed/>
                </p:oleObj>
              </mc:Choice>
              <mc:Fallback>
                <p:oleObj name="Формула" r:id="rId4" imgW="1231560" imgH="291960" progId="Equation.3">
                  <p:embed/>
                  <p:pic>
                    <p:nvPicPr>
                      <p:cNvPr id="140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6320" y="3155247"/>
                        <a:ext cx="257016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413256"/>
              </p:ext>
            </p:extLst>
          </p:nvPr>
        </p:nvGraphicFramePr>
        <p:xfrm>
          <a:off x="1829419" y="4356840"/>
          <a:ext cx="37639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Уравнение" r:id="rId6" imgW="1803240" imgH="342720" progId="Equation.3">
                  <p:embed/>
                </p:oleObj>
              </mc:Choice>
              <mc:Fallback>
                <p:oleObj name="Уравнение" r:id="rId6" imgW="1803240" imgH="342720" progId="Equation.3">
                  <p:embed/>
                  <p:pic>
                    <p:nvPicPr>
                      <p:cNvPr id="1402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419" y="4356840"/>
                        <a:ext cx="3763963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640649"/>
              </p:ext>
            </p:extLst>
          </p:nvPr>
        </p:nvGraphicFramePr>
        <p:xfrm>
          <a:off x="1979712" y="5948668"/>
          <a:ext cx="43211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Формула" r:id="rId8" imgW="2070000" imgH="291960" progId="Equation.3">
                  <p:embed/>
                </p:oleObj>
              </mc:Choice>
              <mc:Fallback>
                <p:oleObj name="Формула" r:id="rId8" imgW="2070000" imgH="291960" progId="Equation.3">
                  <p:embed/>
                  <p:pic>
                    <p:nvPicPr>
                      <p:cNvPr id="14029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948668"/>
                        <a:ext cx="432117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9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401" y="1752600"/>
            <a:ext cx="726119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19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270" y="2476214"/>
            <a:ext cx="7797460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83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kern="0" cap="none" dirty="0">
                <a:solidFill>
                  <a:schemeClr val="tx2"/>
                </a:solidFill>
              </a:rPr>
              <a:t>Инвариантность</a:t>
            </a:r>
            <a:endParaRPr lang="ru-RU" dirty="0"/>
          </a:p>
        </p:txBody>
      </p:sp>
      <p:pic>
        <p:nvPicPr>
          <p:cNvPr id="33" name="Объект 3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450" y="1700808"/>
            <a:ext cx="7328027" cy="2938527"/>
          </a:xfrm>
          <a:prstGeom prst="rect">
            <a:avLst/>
          </a:prstGeom>
        </p:spPr>
      </p:pic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625624" y="5198951"/>
            <a:ext cx="2060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Изменчивость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 flipH="1">
            <a:off x="854224" y="5051313"/>
            <a:ext cx="17653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714524" y="5064013"/>
            <a:ext cx="18669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2987824" y="5105288"/>
            <a:ext cx="2536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Инвариантность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5627837" y="4898913"/>
            <a:ext cx="32686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Положение камеры</a:t>
            </a:r>
            <a:endParaRPr lang="en-US" sz="2400" dirty="0">
              <a:latin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</a:rPr>
              <a:t>Освещение</a:t>
            </a:r>
            <a:endParaRPr lang="en-US" sz="2400" dirty="0">
              <a:latin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</a:rPr>
              <a:t>Внутренние параметры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235" y="1752600"/>
            <a:ext cx="6139529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простого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Предобработка изображения для упрощения анализа (например – шумоподавление</a:t>
            </a:r>
            <a:r>
              <a:rPr lang="ru-RU" dirty="0" smtClean="0"/>
              <a:t>)</a:t>
            </a:r>
            <a:endParaRPr lang="ru-RU" dirty="0"/>
          </a:p>
          <a:p>
            <a:pPr algn="just"/>
            <a:r>
              <a:rPr lang="ru-RU" dirty="0"/>
              <a:t> Выделение на изображении контрастных областей-кандидатов в которых может находится искомый объект </a:t>
            </a:r>
          </a:p>
          <a:p>
            <a:pPr algn="just"/>
            <a:r>
              <a:rPr lang="ru-RU" dirty="0"/>
              <a:t> Вычисление признаков (инвариантов) по выделенным </a:t>
            </a:r>
            <a:r>
              <a:rPr lang="ru-RU" dirty="0" smtClean="0"/>
              <a:t>фрагментам</a:t>
            </a:r>
            <a:endParaRPr lang="ru-RU" dirty="0"/>
          </a:p>
          <a:p>
            <a:pPr algn="just"/>
            <a:r>
              <a:rPr lang="ru-RU" dirty="0"/>
              <a:t> Проверка – является ли фрагмент изображения изображением нужного нам объекта по измеренным параметрам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027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Бинаризация изображений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093" y="1844824"/>
            <a:ext cx="8004742" cy="242032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4093" y="4365104"/>
            <a:ext cx="8004742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Arial" charset="0"/>
              <a:buChar char="•"/>
            </a:pPr>
            <a:r>
              <a:rPr lang="ru-RU" sz="1600" dirty="0"/>
              <a:t>  </a:t>
            </a:r>
            <a:r>
              <a:rPr lang="ru-RU" sz="1600" dirty="0" smtClean="0"/>
              <a:t>Пиксель </a:t>
            </a:r>
            <a:r>
              <a:rPr lang="ru-RU" sz="1600" dirty="0"/>
              <a:t>бинарного изображения может принимать только значения 0 и 1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Arial" charset="0"/>
              <a:buChar char="•"/>
            </a:pPr>
            <a:r>
              <a:rPr lang="ru-RU" sz="1600" dirty="0"/>
              <a:t>  Бинаризация – построение бинарного изображения по полутоновому / цветному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Arial" charset="0"/>
              <a:buChar char="•"/>
            </a:pPr>
            <a:r>
              <a:rPr lang="ru-RU" sz="1600" dirty="0"/>
              <a:t>  Смысл?</a:t>
            </a:r>
          </a:p>
          <a:p>
            <a:pPr lvl="1">
              <a:spcBef>
                <a:spcPct val="20000"/>
              </a:spcBef>
              <a:buClr>
                <a:schemeClr val="folHlink"/>
              </a:buClr>
              <a:buSzPct val="60000"/>
              <a:buFont typeface="Arial" charset="0"/>
              <a:buChar char="•"/>
            </a:pPr>
            <a:r>
              <a:rPr lang="ru-RU" sz="1600" dirty="0"/>
              <a:t>  Разделить изображение на фон и контрастные объекты</a:t>
            </a:r>
          </a:p>
          <a:p>
            <a:pPr lvl="1">
              <a:spcBef>
                <a:spcPct val="20000"/>
              </a:spcBef>
              <a:buClr>
                <a:schemeClr val="folHlink"/>
              </a:buClr>
              <a:buSzPct val="60000"/>
              <a:buFont typeface="Arial" charset="0"/>
              <a:buChar char="•"/>
            </a:pPr>
            <a:r>
              <a:rPr lang="ru-RU" sz="1600" dirty="0"/>
              <a:t>  Объекты помечены 1, фон 0</a:t>
            </a:r>
          </a:p>
        </p:txBody>
      </p:sp>
    </p:spTree>
    <p:extLst>
      <p:ext uri="{BB962C8B-B14F-4D97-AF65-F5344CB8AC3E}">
        <p14:creationId xmlns:p14="http://schemas.microsoft.com/office/powerpoint/2010/main" val="2295797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Пороговая фильтрация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532384"/>
          </a:xfrm>
        </p:spPr>
        <p:txBody>
          <a:bodyPr/>
          <a:lstStyle/>
          <a:p>
            <a:r>
              <a:rPr lang="ru-RU" dirty="0"/>
              <a:t>Простейший вариант - пороговая фильтрация (</a:t>
            </a:r>
            <a:r>
              <a:rPr lang="ru-RU" dirty="0" err="1"/>
              <a:t>thresholding</a:t>
            </a:r>
            <a:r>
              <a:rPr lang="ru-RU" dirty="0"/>
              <a:t>)</a:t>
            </a:r>
          </a:p>
          <a:p>
            <a:pPr lvl="1"/>
            <a:r>
              <a:rPr lang="ru-RU" dirty="0" smtClean="0"/>
              <a:t>Выделение </a:t>
            </a:r>
            <a:r>
              <a:rPr lang="ru-RU" dirty="0"/>
              <a:t>областей, яркость которых выше/ниже некоторого порога, заданного «извне»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77" y="3582220"/>
            <a:ext cx="7998645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Сопоставление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128" y="1916832"/>
            <a:ext cx="3513853" cy="44399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56464" y="3006824"/>
            <a:ext cx="4130336" cy="16312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000" dirty="0"/>
              <a:t>L. G. Roberts, </a:t>
            </a:r>
            <a:r>
              <a:rPr lang="en-US" sz="2000" i="1" dirty="0">
                <a:hlinkClick r:id="rId3"/>
              </a:rPr>
              <a:t>Machine Perception of Three Dimensional Solids</a:t>
            </a:r>
            <a:r>
              <a:rPr lang="en-US" sz="2000" i="1" dirty="0"/>
              <a:t>,</a:t>
            </a:r>
            <a:r>
              <a:rPr lang="en-US" sz="2000" dirty="0"/>
              <a:t> Ph.D. thesis, MIT Department of Electrical Engineering, 1963.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9752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Пороговая фильтрация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316360"/>
          </a:xfrm>
        </p:spPr>
        <p:txBody>
          <a:bodyPr/>
          <a:lstStyle/>
          <a:p>
            <a:r>
              <a:rPr lang="ru-RU" dirty="0"/>
              <a:t>Более интересный способ – определение порога автоматически, по характеристикам изображения</a:t>
            </a:r>
            <a:endParaRPr lang="en-US" dirty="0"/>
          </a:p>
          <a:p>
            <a:endParaRPr lang="ru-RU" dirty="0"/>
          </a:p>
        </p:txBody>
      </p:sp>
      <p:pic>
        <p:nvPicPr>
          <p:cNvPr id="4" name="Picture 5" descr="fip3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732213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ip3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732213"/>
            <a:ext cx="37338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2104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Адаптивная бинаризация</a:t>
            </a:r>
          </a:p>
        </p:txBody>
      </p:sp>
      <p:sp>
        <p:nvSpPr>
          <p:cNvPr id="5" name="Text Box 1028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sz="1800" dirty="0"/>
              <a:t>	Необходима в случае неравномерной яркости фона</a:t>
            </a:r>
            <a:r>
              <a:rPr lang="en-US" sz="1800" dirty="0"/>
              <a:t>/</a:t>
            </a:r>
            <a:r>
              <a:rPr lang="ru-RU" sz="1800" dirty="0"/>
              <a:t>объекта.</a:t>
            </a:r>
            <a:br>
              <a:rPr lang="ru-RU" sz="1800" dirty="0"/>
            </a:br>
            <a:endParaRPr lang="ru-RU" sz="1800" dirty="0"/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AutoNum type="arabicPeriod"/>
            </a:pPr>
            <a:r>
              <a:rPr lang="ru-RU" sz="1600" dirty="0"/>
              <a:t>Для каждого пикселя изображения </a:t>
            </a:r>
            <a:r>
              <a:rPr lang="en-US" sz="1600" i="1" dirty="0"/>
              <a:t>I(x, y)</a:t>
            </a:r>
            <a:r>
              <a:rPr lang="en-US" sz="1600" dirty="0"/>
              <a:t>:</a:t>
            </a:r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AutoNum type="arabicPeriod"/>
            </a:pPr>
            <a:r>
              <a:rPr lang="ru-RU" sz="1600" dirty="0"/>
              <a:t>В окрестности пикселя радиуса </a:t>
            </a:r>
            <a:r>
              <a:rPr lang="en-US" sz="1600" i="1" dirty="0"/>
              <a:t>r</a:t>
            </a:r>
            <a:r>
              <a:rPr lang="en-US" sz="1600" dirty="0"/>
              <a:t> </a:t>
            </a:r>
            <a:r>
              <a:rPr lang="ru-RU" sz="1600" dirty="0"/>
              <a:t>высчитывается индивидуальный для данного пикселя</a:t>
            </a:r>
            <a:r>
              <a:rPr lang="en-US" sz="1600" dirty="0"/>
              <a:t> </a:t>
            </a:r>
            <a:r>
              <a:rPr lang="ru-RU" sz="1600" dirty="0"/>
              <a:t>порог </a:t>
            </a:r>
            <a:r>
              <a:rPr lang="en-US" sz="1600" i="1" dirty="0"/>
              <a:t>T</a:t>
            </a:r>
            <a:r>
              <a:rPr lang="en-US" sz="1600" dirty="0"/>
              <a:t>;</a:t>
            </a:r>
            <a:endParaRPr lang="ru-RU" sz="1600" dirty="0"/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AutoNum type="arabicPeriod"/>
            </a:pPr>
            <a:r>
              <a:rPr lang="ru-RU" sz="1600" dirty="0"/>
              <a:t>Если </a:t>
            </a:r>
            <a:r>
              <a:rPr lang="en-US" sz="1600" i="1" dirty="0"/>
              <a:t>I(x, y) &gt; T + C </a:t>
            </a:r>
            <a:r>
              <a:rPr lang="en-US" sz="1600" dirty="0"/>
              <a:t>, </a:t>
            </a:r>
            <a:r>
              <a:rPr lang="ru-RU" sz="1600" dirty="0"/>
              <a:t>результат</a:t>
            </a:r>
            <a:r>
              <a:rPr lang="en-US" sz="1600" dirty="0"/>
              <a:t> 1, </a:t>
            </a:r>
            <a:r>
              <a:rPr lang="ru-RU" sz="1600" dirty="0"/>
              <a:t>иначе 0</a:t>
            </a:r>
            <a:r>
              <a:rPr lang="en-US" sz="1600" dirty="0"/>
              <a:t>;</a:t>
            </a:r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AutoNum type="arabicPeriod"/>
            </a:pPr>
            <a:endParaRPr lang="en-US" sz="1600" dirty="0"/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AutoNum type="arabicPeriod"/>
            </a:pPr>
            <a:endParaRPr lang="en-US" sz="1600" dirty="0"/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sz="1600" dirty="0"/>
              <a:t>Варианты выбора </a:t>
            </a:r>
            <a:r>
              <a:rPr lang="en-US" sz="1600" dirty="0"/>
              <a:t>T:</a:t>
            </a:r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en-US" sz="1600" i="1" dirty="0"/>
              <a:t>T = mean</a:t>
            </a:r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en-US" sz="1600" i="1" dirty="0"/>
              <a:t>T = median</a:t>
            </a:r>
          </a:p>
          <a:p>
            <a:pPr marL="914400" lvl="1" indent="-4572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en-US" sz="1600" i="1" dirty="0"/>
              <a:t>T = (min + max) / 2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252077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Адаптивная бинаризация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67300"/>
            <a:ext cx="8229600" cy="33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Шум в бинарных изображениях</a:t>
            </a:r>
          </a:p>
        </p:txBody>
      </p:sp>
      <p:pic>
        <p:nvPicPr>
          <p:cNvPr id="4" name="Picture 4" descr="H:\vvp\Lecture\New\Morph\noise2_crop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09" y="2132856"/>
            <a:ext cx="5541110" cy="363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784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Подавление и устранение шума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Широко известный способ - устранение шума с помощью операций математической морфологии:</a:t>
            </a:r>
          </a:p>
          <a:p>
            <a:pPr lvl="1"/>
            <a:r>
              <a:rPr lang="ru-RU" dirty="0"/>
              <a:t> Сужение (</a:t>
            </a:r>
            <a:r>
              <a:rPr lang="ru-RU" dirty="0" err="1"/>
              <a:t>erosion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 Расширение (</a:t>
            </a:r>
            <a:r>
              <a:rPr lang="ru-RU" dirty="0" err="1"/>
              <a:t>dilation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 Закрытие (</a:t>
            </a:r>
            <a:r>
              <a:rPr lang="ru-RU" dirty="0" err="1"/>
              <a:t>closing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 Раскрытие (</a:t>
            </a:r>
            <a:r>
              <a:rPr lang="ru-RU" dirty="0" err="1"/>
              <a:t>opening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747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Математическая морфология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387" y="1484784"/>
            <a:ext cx="6578154" cy="3603048"/>
          </a:xfrm>
          <a:prstGeom prst="rect">
            <a:avLst/>
          </a:prstGeom>
        </p:spPr>
      </p:pic>
      <p:sp>
        <p:nvSpPr>
          <p:cNvPr id="5" name="Rectangle 133"/>
          <p:cNvSpPr>
            <a:spLocks noChangeArrowheads="1"/>
          </p:cNvSpPr>
          <p:nvPr/>
        </p:nvSpPr>
        <p:spPr bwMode="auto">
          <a:xfrm>
            <a:off x="539552" y="5301208"/>
            <a:ext cx="82870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Множество </a:t>
            </a:r>
            <a:r>
              <a:rPr lang="en-US" dirty="0"/>
              <a:t>A </a:t>
            </a:r>
            <a:r>
              <a:rPr lang="ru-RU" dirty="0"/>
              <a:t>обычно является объектом обработки, а множество</a:t>
            </a:r>
            <a:br>
              <a:rPr lang="ru-RU" dirty="0"/>
            </a:br>
            <a:r>
              <a:rPr lang="en-US" dirty="0"/>
              <a:t>B </a:t>
            </a:r>
            <a:r>
              <a:rPr lang="ru-RU" dirty="0"/>
              <a:t>(называемое структурным элементом) – инструментом.</a:t>
            </a:r>
          </a:p>
        </p:txBody>
      </p:sp>
    </p:spTree>
    <p:extLst>
      <p:ext uri="{BB962C8B-B14F-4D97-AF65-F5344CB8AC3E}">
        <p14:creationId xmlns:p14="http://schemas.microsoft.com/office/powerpoint/2010/main" val="3212986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Расширение в дискретном случае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61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09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357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405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453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501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549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597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645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693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61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09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357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405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6453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9501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549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5597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8645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693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61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309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0357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3405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6453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9501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2549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5597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8645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1693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261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7309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035728" y="34072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340528" y="34072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645328" y="34072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950128" y="34072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254928" y="34072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5597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8645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1693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261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309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0357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3405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645328" y="37120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9501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2549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597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28645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1693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4261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309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10357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3405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645328" y="40168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9501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2549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25597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8645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31693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261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309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10357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13405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1645328" y="43216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501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2549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25597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28645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31693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4261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7309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10357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13405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1645328" y="4626496"/>
            <a:ext cx="304800" cy="304800"/>
          </a:xfrm>
          <a:prstGeom prst="rect">
            <a:avLst/>
          </a:prstGeom>
          <a:solidFill>
            <a:srgbClr val="00BA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9501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22549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25597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28645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31693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4261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7309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10357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13405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6453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19501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2549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25597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28645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1693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4261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7309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10357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13405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16453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19501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22549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25597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" name="Rectangle 101"/>
          <p:cNvSpPr>
            <a:spLocks noChangeArrowheads="1"/>
          </p:cNvSpPr>
          <p:nvPr/>
        </p:nvSpPr>
        <p:spPr bwMode="auto">
          <a:xfrm>
            <a:off x="28645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31693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4" name="Group 233"/>
          <p:cNvGrpSpPr>
            <a:grpSpLocks/>
          </p:cNvGrpSpPr>
          <p:nvPr/>
        </p:nvGrpSpPr>
        <p:grpSpPr bwMode="auto">
          <a:xfrm>
            <a:off x="3855128" y="3331096"/>
            <a:ext cx="1524000" cy="1524000"/>
            <a:chOff x="2400" y="2304"/>
            <a:chExt cx="960" cy="960"/>
          </a:xfrm>
        </p:grpSpPr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2400" y="230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2592" y="230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2784" y="230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2976" y="230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3168" y="230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2400" y="249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2592" y="2496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2784" y="2496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2976" y="2496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3168" y="249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2400" y="268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2592" y="2688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2784" y="2688"/>
              <a:ext cx="192" cy="19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2976" y="2688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9" name="Rectangle 117"/>
            <p:cNvSpPr>
              <a:spLocks noChangeArrowheads="1"/>
            </p:cNvSpPr>
            <p:nvPr/>
          </p:nvSpPr>
          <p:spPr bwMode="auto">
            <a:xfrm>
              <a:off x="3168" y="268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0" name="Rectangle 118"/>
            <p:cNvSpPr>
              <a:spLocks noChangeArrowheads="1"/>
            </p:cNvSpPr>
            <p:nvPr/>
          </p:nvSpPr>
          <p:spPr bwMode="auto">
            <a:xfrm>
              <a:off x="2400" y="288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1" name="Rectangle 119"/>
            <p:cNvSpPr>
              <a:spLocks noChangeArrowheads="1"/>
            </p:cNvSpPr>
            <p:nvPr/>
          </p:nvSpPr>
          <p:spPr bwMode="auto">
            <a:xfrm>
              <a:off x="2592" y="2880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2784" y="2880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2976" y="2880"/>
              <a:ext cx="192" cy="19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3168" y="288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2400" y="307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2592" y="307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Rectangle 125"/>
            <p:cNvSpPr>
              <a:spLocks noChangeArrowheads="1"/>
            </p:cNvSpPr>
            <p:nvPr/>
          </p:nvSpPr>
          <p:spPr bwMode="auto">
            <a:xfrm>
              <a:off x="2784" y="307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8" name="Rectangle 126"/>
            <p:cNvSpPr>
              <a:spLocks noChangeArrowheads="1"/>
            </p:cNvSpPr>
            <p:nvPr/>
          </p:nvSpPr>
          <p:spPr bwMode="auto">
            <a:xfrm>
              <a:off x="2976" y="307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Rectangle 127"/>
            <p:cNvSpPr>
              <a:spLocks noChangeArrowheads="1"/>
            </p:cNvSpPr>
            <p:nvPr/>
          </p:nvSpPr>
          <p:spPr bwMode="auto">
            <a:xfrm>
              <a:off x="3168" y="307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0" name="Rectangle 128"/>
          <p:cNvSpPr>
            <a:spLocks noChangeArrowheads="1"/>
          </p:cNvSpPr>
          <p:nvPr/>
        </p:nvSpPr>
        <p:spPr bwMode="auto">
          <a:xfrm>
            <a:off x="57601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60649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2" name="Rectangle 130"/>
          <p:cNvSpPr>
            <a:spLocks noChangeArrowheads="1"/>
          </p:cNvSpPr>
          <p:nvPr/>
        </p:nvSpPr>
        <p:spPr bwMode="auto">
          <a:xfrm>
            <a:off x="63697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66745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4" name="Rectangle 132"/>
          <p:cNvSpPr>
            <a:spLocks noChangeArrowheads="1"/>
          </p:cNvSpPr>
          <p:nvPr/>
        </p:nvSpPr>
        <p:spPr bwMode="auto">
          <a:xfrm>
            <a:off x="69793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5" name="Rectangle 133"/>
          <p:cNvSpPr>
            <a:spLocks noChangeArrowheads="1"/>
          </p:cNvSpPr>
          <p:nvPr/>
        </p:nvSpPr>
        <p:spPr bwMode="auto">
          <a:xfrm>
            <a:off x="72841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6" name="Rectangle 134"/>
          <p:cNvSpPr>
            <a:spLocks noChangeArrowheads="1"/>
          </p:cNvSpPr>
          <p:nvPr/>
        </p:nvSpPr>
        <p:spPr bwMode="auto">
          <a:xfrm>
            <a:off x="75889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7" name="Rectangle 135"/>
          <p:cNvSpPr>
            <a:spLocks noChangeArrowheads="1"/>
          </p:cNvSpPr>
          <p:nvPr/>
        </p:nvSpPr>
        <p:spPr bwMode="auto">
          <a:xfrm>
            <a:off x="78937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8" name="Rectangle 136"/>
          <p:cNvSpPr>
            <a:spLocks noChangeArrowheads="1"/>
          </p:cNvSpPr>
          <p:nvPr/>
        </p:nvSpPr>
        <p:spPr bwMode="auto">
          <a:xfrm>
            <a:off x="81985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9" name="Rectangle 137"/>
          <p:cNvSpPr>
            <a:spLocks noChangeArrowheads="1"/>
          </p:cNvSpPr>
          <p:nvPr/>
        </p:nvSpPr>
        <p:spPr bwMode="auto">
          <a:xfrm>
            <a:off x="8503328" y="2492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0" name="Rectangle 138"/>
          <p:cNvSpPr>
            <a:spLocks noChangeArrowheads="1"/>
          </p:cNvSpPr>
          <p:nvPr/>
        </p:nvSpPr>
        <p:spPr bwMode="auto">
          <a:xfrm>
            <a:off x="57601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>
            <a:off x="60649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2" name="Rectangle 140"/>
          <p:cNvSpPr>
            <a:spLocks noChangeArrowheads="1"/>
          </p:cNvSpPr>
          <p:nvPr/>
        </p:nvSpPr>
        <p:spPr bwMode="auto">
          <a:xfrm>
            <a:off x="63697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Rectangle 141"/>
          <p:cNvSpPr>
            <a:spLocks noChangeArrowheads="1"/>
          </p:cNvSpPr>
          <p:nvPr/>
        </p:nvSpPr>
        <p:spPr bwMode="auto">
          <a:xfrm>
            <a:off x="66745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4" name="Rectangle 142"/>
          <p:cNvSpPr>
            <a:spLocks noChangeArrowheads="1"/>
          </p:cNvSpPr>
          <p:nvPr/>
        </p:nvSpPr>
        <p:spPr bwMode="auto">
          <a:xfrm>
            <a:off x="69793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5" name="Rectangle 143"/>
          <p:cNvSpPr>
            <a:spLocks noChangeArrowheads="1"/>
          </p:cNvSpPr>
          <p:nvPr/>
        </p:nvSpPr>
        <p:spPr bwMode="auto">
          <a:xfrm>
            <a:off x="72841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6" name="Rectangle 144"/>
          <p:cNvSpPr>
            <a:spLocks noChangeArrowheads="1"/>
          </p:cNvSpPr>
          <p:nvPr/>
        </p:nvSpPr>
        <p:spPr bwMode="auto">
          <a:xfrm>
            <a:off x="75889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" name="Rectangle 145"/>
          <p:cNvSpPr>
            <a:spLocks noChangeArrowheads="1"/>
          </p:cNvSpPr>
          <p:nvPr/>
        </p:nvSpPr>
        <p:spPr bwMode="auto">
          <a:xfrm>
            <a:off x="78937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Rectangle 146"/>
          <p:cNvSpPr>
            <a:spLocks noChangeArrowheads="1"/>
          </p:cNvSpPr>
          <p:nvPr/>
        </p:nvSpPr>
        <p:spPr bwMode="auto">
          <a:xfrm>
            <a:off x="81985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" name="Rectangle 147"/>
          <p:cNvSpPr>
            <a:spLocks noChangeArrowheads="1"/>
          </p:cNvSpPr>
          <p:nvPr/>
        </p:nvSpPr>
        <p:spPr bwMode="auto">
          <a:xfrm>
            <a:off x="8503328" y="2797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0" name="Rectangle 148"/>
          <p:cNvSpPr>
            <a:spLocks noChangeArrowheads="1"/>
          </p:cNvSpPr>
          <p:nvPr/>
        </p:nvSpPr>
        <p:spPr bwMode="auto">
          <a:xfrm>
            <a:off x="57601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" name="Rectangle 149"/>
          <p:cNvSpPr>
            <a:spLocks noChangeArrowheads="1"/>
          </p:cNvSpPr>
          <p:nvPr/>
        </p:nvSpPr>
        <p:spPr bwMode="auto">
          <a:xfrm>
            <a:off x="60649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2" name="Rectangle 150"/>
          <p:cNvSpPr>
            <a:spLocks noChangeArrowheads="1"/>
          </p:cNvSpPr>
          <p:nvPr/>
        </p:nvSpPr>
        <p:spPr bwMode="auto">
          <a:xfrm>
            <a:off x="63697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" name="Rectangle 151"/>
          <p:cNvSpPr>
            <a:spLocks noChangeArrowheads="1"/>
          </p:cNvSpPr>
          <p:nvPr/>
        </p:nvSpPr>
        <p:spPr bwMode="auto">
          <a:xfrm>
            <a:off x="6674528" y="31024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4" name="Rectangle 152"/>
          <p:cNvSpPr>
            <a:spLocks noChangeArrowheads="1"/>
          </p:cNvSpPr>
          <p:nvPr/>
        </p:nvSpPr>
        <p:spPr bwMode="auto">
          <a:xfrm>
            <a:off x="69793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5" name="Rectangle 153"/>
          <p:cNvSpPr>
            <a:spLocks noChangeArrowheads="1"/>
          </p:cNvSpPr>
          <p:nvPr/>
        </p:nvSpPr>
        <p:spPr bwMode="auto">
          <a:xfrm>
            <a:off x="72841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6" name="Rectangle 154"/>
          <p:cNvSpPr>
            <a:spLocks noChangeArrowheads="1"/>
          </p:cNvSpPr>
          <p:nvPr/>
        </p:nvSpPr>
        <p:spPr bwMode="auto">
          <a:xfrm>
            <a:off x="75889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7" name="Rectangle 155"/>
          <p:cNvSpPr>
            <a:spLocks noChangeArrowheads="1"/>
          </p:cNvSpPr>
          <p:nvPr/>
        </p:nvSpPr>
        <p:spPr bwMode="auto">
          <a:xfrm>
            <a:off x="7893728" y="3102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8" name="Rectangle 156"/>
          <p:cNvSpPr>
            <a:spLocks noChangeArrowheads="1"/>
          </p:cNvSpPr>
          <p:nvPr/>
        </p:nvSpPr>
        <p:spPr bwMode="auto">
          <a:xfrm>
            <a:off x="81985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9" name="Rectangle 157"/>
          <p:cNvSpPr>
            <a:spLocks noChangeArrowheads="1"/>
          </p:cNvSpPr>
          <p:nvPr/>
        </p:nvSpPr>
        <p:spPr bwMode="auto">
          <a:xfrm>
            <a:off x="8503328" y="3102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0" name="Rectangle 158"/>
          <p:cNvSpPr>
            <a:spLocks noChangeArrowheads="1"/>
          </p:cNvSpPr>
          <p:nvPr/>
        </p:nvSpPr>
        <p:spPr bwMode="auto">
          <a:xfrm>
            <a:off x="57601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1" name="Rectangle 159"/>
          <p:cNvSpPr>
            <a:spLocks noChangeArrowheads="1"/>
          </p:cNvSpPr>
          <p:nvPr/>
        </p:nvSpPr>
        <p:spPr bwMode="auto">
          <a:xfrm>
            <a:off x="60649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2" name="Rectangle 160"/>
          <p:cNvSpPr>
            <a:spLocks noChangeArrowheads="1"/>
          </p:cNvSpPr>
          <p:nvPr/>
        </p:nvSpPr>
        <p:spPr bwMode="auto">
          <a:xfrm>
            <a:off x="63697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" name="Rectangle 161"/>
          <p:cNvSpPr>
            <a:spLocks noChangeArrowheads="1"/>
          </p:cNvSpPr>
          <p:nvPr/>
        </p:nvSpPr>
        <p:spPr bwMode="auto">
          <a:xfrm>
            <a:off x="66745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" name="Rectangle 162"/>
          <p:cNvSpPr>
            <a:spLocks noChangeArrowheads="1"/>
          </p:cNvSpPr>
          <p:nvPr/>
        </p:nvSpPr>
        <p:spPr bwMode="auto">
          <a:xfrm>
            <a:off x="69793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5" name="Rectangle 163"/>
          <p:cNvSpPr>
            <a:spLocks noChangeArrowheads="1"/>
          </p:cNvSpPr>
          <p:nvPr/>
        </p:nvSpPr>
        <p:spPr bwMode="auto">
          <a:xfrm>
            <a:off x="72841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6" name="Rectangle 164"/>
          <p:cNvSpPr>
            <a:spLocks noChangeArrowheads="1"/>
          </p:cNvSpPr>
          <p:nvPr/>
        </p:nvSpPr>
        <p:spPr bwMode="auto">
          <a:xfrm>
            <a:off x="7588928" y="34072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7" name="Rectangle 165"/>
          <p:cNvSpPr>
            <a:spLocks noChangeArrowheads="1"/>
          </p:cNvSpPr>
          <p:nvPr/>
        </p:nvSpPr>
        <p:spPr bwMode="auto">
          <a:xfrm>
            <a:off x="7893728" y="34072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8" name="Rectangle 166"/>
          <p:cNvSpPr>
            <a:spLocks noChangeArrowheads="1"/>
          </p:cNvSpPr>
          <p:nvPr/>
        </p:nvSpPr>
        <p:spPr bwMode="auto">
          <a:xfrm>
            <a:off x="81985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9" name="Rectangle 167"/>
          <p:cNvSpPr>
            <a:spLocks noChangeArrowheads="1"/>
          </p:cNvSpPr>
          <p:nvPr/>
        </p:nvSpPr>
        <p:spPr bwMode="auto">
          <a:xfrm>
            <a:off x="8503328" y="3407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0" name="Rectangle 168"/>
          <p:cNvSpPr>
            <a:spLocks noChangeArrowheads="1"/>
          </p:cNvSpPr>
          <p:nvPr/>
        </p:nvSpPr>
        <p:spPr bwMode="auto">
          <a:xfrm>
            <a:off x="57601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1" name="Rectangle 169"/>
          <p:cNvSpPr>
            <a:spLocks noChangeArrowheads="1"/>
          </p:cNvSpPr>
          <p:nvPr/>
        </p:nvSpPr>
        <p:spPr bwMode="auto">
          <a:xfrm>
            <a:off x="6064928" y="37120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2" name="Rectangle 170"/>
          <p:cNvSpPr>
            <a:spLocks noChangeArrowheads="1"/>
          </p:cNvSpPr>
          <p:nvPr/>
        </p:nvSpPr>
        <p:spPr bwMode="auto">
          <a:xfrm>
            <a:off x="6369728" y="37120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3" name="Rectangle 171"/>
          <p:cNvSpPr>
            <a:spLocks noChangeArrowheads="1"/>
          </p:cNvSpPr>
          <p:nvPr/>
        </p:nvSpPr>
        <p:spPr bwMode="auto">
          <a:xfrm>
            <a:off x="6674528" y="37120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" name="Rectangle 172"/>
          <p:cNvSpPr>
            <a:spLocks noChangeArrowheads="1"/>
          </p:cNvSpPr>
          <p:nvPr/>
        </p:nvSpPr>
        <p:spPr bwMode="auto">
          <a:xfrm>
            <a:off x="6979328" y="37120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5" name="Rectangle 173"/>
          <p:cNvSpPr>
            <a:spLocks noChangeArrowheads="1"/>
          </p:cNvSpPr>
          <p:nvPr/>
        </p:nvSpPr>
        <p:spPr bwMode="auto">
          <a:xfrm>
            <a:off x="7284128" y="37120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6" name="Rectangle 174"/>
          <p:cNvSpPr>
            <a:spLocks noChangeArrowheads="1"/>
          </p:cNvSpPr>
          <p:nvPr/>
        </p:nvSpPr>
        <p:spPr bwMode="auto">
          <a:xfrm>
            <a:off x="7588928" y="37120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7" name="Rectangle 175"/>
          <p:cNvSpPr>
            <a:spLocks noChangeArrowheads="1"/>
          </p:cNvSpPr>
          <p:nvPr/>
        </p:nvSpPr>
        <p:spPr bwMode="auto">
          <a:xfrm>
            <a:off x="7893728" y="37120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8" name="Rectangle 176"/>
          <p:cNvSpPr>
            <a:spLocks noChangeArrowheads="1"/>
          </p:cNvSpPr>
          <p:nvPr/>
        </p:nvSpPr>
        <p:spPr bwMode="auto">
          <a:xfrm>
            <a:off x="81985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9" name="Rectangle 177"/>
          <p:cNvSpPr>
            <a:spLocks noChangeArrowheads="1"/>
          </p:cNvSpPr>
          <p:nvPr/>
        </p:nvSpPr>
        <p:spPr bwMode="auto">
          <a:xfrm>
            <a:off x="8503328" y="3712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0" name="Rectangle 178"/>
          <p:cNvSpPr>
            <a:spLocks noChangeArrowheads="1"/>
          </p:cNvSpPr>
          <p:nvPr/>
        </p:nvSpPr>
        <p:spPr bwMode="auto">
          <a:xfrm>
            <a:off x="57601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1" name="Rectangle 179"/>
          <p:cNvSpPr>
            <a:spLocks noChangeArrowheads="1"/>
          </p:cNvSpPr>
          <p:nvPr/>
        </p:nvSpPr>
        <p:spPr bwMode="auto">
          <a:xfrm>
            <a:off x="60649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2" name="Rectangle 180"/>
          <p:cNvSpPr>
            <a:spLocks noChangeArrowheads="1"/>
          </p:cNvSpPr>
          <p:nvPr/>
        </p:nvSpPr>
        <p:spPr bwMode="auto">
          <a:xfrm>
            <a:off x="63697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3" name="Rectangle 181"/>
          <p:cNvSpPr>
            <a:spLocks noChangeArrowheads="1"/>
          </p:cNvSpPr>
          <p:nvPr/>
        </p:nvSpPr>
        <p:spPr bwMode="auto">
          <a:xfrm>
            <a:off x="6674528" y="40168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" name="Rectangle 182"/>
          <p:cNvSpPr>
            <a:spLocks noChangeArrowheads="1"/>
          </p:cNvSpPr>
          <p:nvPr/>
        </p:nvSpPr>
        <p:spPr bwMode="auto">
          <a:xfrm>
            <a:off x="6979328" y="40168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5" name="Rectangle 183"/>
          <p:cNvSpPr>
            <a:spLocks noChangeArrowheads="1"/>
          </p:cNvSpPr>
          <p:nvPr/>
        </p:nvSpPr>
        <p:spPr bwMode="auto">
          <a:xfrm>
            <a:off x="7284128" y="40168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6" name="Rectangle 184"/>
          <p:cNvSpPr>
            <a:spLocks noChangeArrowheads="1"/>
          </p:cNvSpPr>
          <p:nvPr/>
        </p:nvSpPr>
        <p:spPr bwMode="auto">
          <a:xfrm>
            <a:off x="75889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7" name="Rectangle 185"/>
          <p:cNvSpPr>
            <a:spLocks noChangeArrowheads="1"/>
          </p:cNvSpPr>
          <p:nvPr/>
        </p:nvSpPr>
        <p:spPr bwMode="auto">
          <a:xfrm>
            <a:off x="78937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8" name="Rectangle 186"/>
          <p:cNvSpPr>
            <a:spLocks noChangeArrowheads="1"/>
          </p:cNvSpPr>
          <p:nvPr/>
        </p:nvSpPr>
        <p:spPr bwMode="auto">
          <a:xfrm>
            <a:off x="81985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9" name="Rectangle 187"/>
          <p:cNvSpPr>
            <a:spLocks noChangeArrowheads="1"/>
          </p:cNvSpPr>
          <p:nvPr/>
        </p:nvSpPr>
        <p:spPr bwMode="auto">
          <a:xfrm>
            <a:off x="8503328" y="40168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0" name="Rectangle 188"/>
          <p:cNvSpPr>
            <a:spLocks noChangeArrowheads="1"/>
          </p:cNvSpPr>
          <p:nvPr/>
        </p:nvSpPr>
        <p:spPr bwMode="auto">
          <a:xfrm>
            <a:off x="57601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1" name="Rectangle 189"/>
          <p:cNvSpPr>
            <a:spLocks noChangeArrowheads="1"/>
          </p:cNvSpPr>
          <p:nvPr/>
        </p:nvSpPr>
        <p:spPr bwMode="auto">
          <a:xfrm>
            <a:off x="60649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2" name="Rectangle 190"/>
          <p:cNvSpPr>
            <a:spLocks noChangeArrowheads="1"/>
          </p:cNvSpPr>
          <p:nvPr/>
        </p:nvSpPr>
        <p:spPr bwMode="auto">
          <a:xfrm>
            <a:off x="63697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3" name="Rectangle 191"/>
          <p:cNvSpPr>
            <a:spLocks noChangeArrowheads="1"/>
          </p:cNvSpPr>
          <p:nvPr/>
        </p:nvSpPr>
        <p:spPr bwMode="auto">
          <a:xfrm>
            <a:off x="6674528" y="43216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" name="Rectangle 192"/>
          <p:cNvSpPr>
            <a:spLocks noChangeArrowheads="1"/>
          </p:cNvSpPr>
          <p:nvPr/>
        </p:nvSpPr>
        <p:spPr bwMode="auto">
          <a:xfrm>
            <a:off x="6979328" y="43216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5" name="Rectangle 193"/>
          <p:cNvSpPr>
            <a:spLocks noChangeArrowheads="1"/>
          </p:cNvSpPr>
          <p:nvPr/>
        </p:nvSpPr>
        <p:spPr bwMode="auto">
          <a:xfrm>
            <a:off x="7284128" y="43216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6" name="Rectangle 194"/>
          <p:cNvSpPr>
            <a:spLocks noChangeArrowheads="1"/>
          </p:cNvSpPr>
          <p:nvPr/>
        </p:nvSpPr>
        <p:spPr bwMode="auto">
          <a:xfrm>
            <a:off x="75889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7" name="Rectangle 195"/>
          <p:cNvSpPr>
            <a:spLocks noChangeArrowheads="1"/>
          </p:cNvSpPr>
          <p:nvPr/>
        </p:nvSpPr>
        <p:spPr bwMode="auto">
          <a:xfrm>
            <a:off x="78937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8" name="Rectangle 196"/>
          <p:cNvSpPr>
            <a:spLocks noChangeArrowheads="1"/>
          </p:cNvSpPr>
          <p:nvPr/>
        </p:nvSpPr>
        <p:spPr bwMode="auto">
          <a:xfrm>
            <a:off x="81985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9" name="Rectangle 197"/>
          <p:cNvSpPr>
            <a:spLocks noChangeArrowheads="1"/>
          </p:cNvSpPr>
          <p:nvPr/>
        </p:nvSpPr>
        <p:spPr bwMode="auto">
          <a:xfrm>
            <a:off x="8503328" y="43216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0" name="Rectangle 198"/>
          <p:cNvSpPr>
            <a:spLocks noChangeArrowheads="1"/>
          </p:cNvSpPr>
          <p:nvPr/>
        </p:nvSpPr>
        <p:spPr bwMode="auto">
          <a:xfrm>
            <a:off x="57601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1" name="Rectangle 199"/>
          <p:cNvSpPr>
            <a:spLocks noChangeArrowheads="1"/>
          </p:cNvSpPr>
          <p:nvPr/>
        </p:nvSpPr>
        <p:spPr bwMode="auto">
          <a:xfrm>
            <a:off x="60649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2" name="Rectangle 200"/>
          <p:cNvSpPr>
            <a:spLocks noChangeArrowheads="1"/>
          </p:cNvSpPr>
          <p:nvPr/>
        </p:nvSpPr>
        <p:spPr bwMode="auto">
          <a:xfrm>
            <a:off x="63697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3" name="Rectangle 201"/>
          <p:cNvSpPr>
            <a:spLocks noChangeArrowheads="1"/>
          </p:cNvSpPr>
          <p:nvPr/>
        </p:nvSpPr>
        <p:spPr bwMode="auto">
          <a:xfrm>
            <a:off x="6674528" y="4626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" name="Rectangle 202"/>
          <p:cNvSpPr>
            <a:spLocks noChangeArrowheads="1"/>
          </p:cNvSpPr>
          <p:nvPr/>
        </p:nvSpPr>
        <p:spPr bwMode="auto">
          <a:xfrm>
            <a:off x="6979328" y="4626496"/>
            <a:ext cx="304800" cy="304800"/>
          </a:xfrm>
          <a:prstGeom prst="rect">
            <a:avLst/>
          </a:prstGeom>
          <a:solidFill>
            <a:srgbClr val="BC9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" name="Rectangle 203"/>
          <p:cNvSpPr>
            <a:spLocks noChangeArrowheads="1"/>
          </p:cNvSpPr>
          <p:nvPr/>
        </p:nvSpPr>
        <p:spPr bwMode="auto">
          <a:xfrm>
            <a:off x="7284128" y="46264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6" name="Rectangle 204"/>
          <p:cNvSpPr>
            <a:spLocks noChangeArrowheads="1"/>
          </p:cNvSpPr>
          <p:nvPr/>
        </p:nvSpPr>
        <p:spPr bwMode="auto">
          <a:xfrm>
            <a:off x="75889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7" name="Rectangle 205"/>
          <p:cNvSpPr>
            <a:spLocks noChangeArrowheads="1"/>
          </p:cNvSpPr>
          <p:nvPr/>
        </p:nvSpPr>
        <p:spPr bwMode="auto">
          <a:xfrm>
            <a:off x="78937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8" name="Rectangle 206"/>
          <p:cNvSpPr>
            <a:spLocks noChangeArrowheads="1"/>
          </p:cNvSpPr>
          <p:nvPr/>
        </p:nvSpPr>
        <p:spPr bwMode="auto">
          <a:xfrm>
            <a:off x="81985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9" name="Rectangle 207"/>
          <p:cNvSpPr>
            <a:spLocks noChangeArrowheads="1"/>
          </p:cNvSpPr>
          <p:nvPr/>
        </p:nvSpPr>
        <p:spPr bwMode="auto">
          <a:xfrm>
            <a:off x="8503328" y="46264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0" name="Rectangle 208"/>
          <p:cNvSpPr>
            <a:spLocks noChangeArrowheads="1"/>
          </p:cNvSpPr>
          <p:nvPr/>
        </p:nvSpPr>
        <p:spPr bwMode="auto">
          <a:xfrm>
            <a:off x="57601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1" name="Rectangle 209"/>
          <p:cNvSpPr>
            <a:spLocks noChangeArrowheads="1"/>
          </p:cNvSpPr>
          <p:nvPr/>
        </p:nvSpPr>
        <p:spPr bwMode="auto">
          <a:xfrm>
            <a:off x="60649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2" name="Rectangle 210"/>
          <p:cNvSpPr>
            <a:spLocks noChangeArrowheads="1"/>
          </p:cNvSpPr>
          <p:nvPr/>
        </p:nvSpPr>
        <p:spPr bwMode="auto">
          <a:xfrm>
            <a:off x="63697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3" name="Rectangle 211"/>
          <p:cNvSpPr>
            <a:spLocks noChangeArrowheads="1"/>
          </p:cNvSpPr>
          <p:nvPr/>
        </p:nvSpPr>
        <p:spPr bwMode="auto">
          <a:xfrm>
            <a:off x="6674528" y="49312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4" name="Rectangle 212"/>
          <p:cNvSpPr>
            <a:spLocks noChangeArrowheads="1"/>
          </p:cNvSpPr>
          <p:nvPr/>
        </p:nvSpPr>
        <p:spPr bwMode="auto">
          <a:xfrm>
            <a:off x="6979328" y="49312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" name="Rectangle 213"/>
          <p:cNvSpPr>
            <a:spLocks noChangeArrowheads="1"/>
          </p:cNvSpPr>
          <p:nvPr/>
        </p:nvSpPr>
        <p:spPr bwMode="auto">
          <a:xfrm>
            <a:off x="7284128" y="4931296"/>
            <a:ext cx="304800" cy="3048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6" name="Rectangle 214"/>
          <p:cNvSpPr>
            <a:spLocks noChangeArrowheads="1"/>
          </p:cNvSpPr>
          <p:nvPr/>
        </p:nvSpPr>
        <p:spPr bwMode="auto">
          <a:xfrm>
            <a:off x="75889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" name="Rectangle 215"/>
          <p:cNvSpPr>
            <a:spLocks noChangeArrowheads="1"/>
          </p:cNvSpPr>
          <p:nvPr/>
        </p:nvSpPr>
        <p:spPr bwMode="auto">
          <a:xfrm>
            <a:off x="78937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8" name="Rectangle 216"/>
          <p:cNvSpPr>
            <a:spLocks noChangeArrowheads="1"/>
          </p:cNvSpPr>
          <p:nvPr/>
        </p:nvSpPr>
        <p:spPr bwMode="auto">
          <a:xfrm>
            <a:off x="81985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9" name="Rectangle 217"/>
          <p:cNvSpPr>
            <a:spLocks noChangeArrowheads="1"/>
          </p:cNvSpPr>
          <p:nvPr/>
        </p:nvSpPr>
        <p:spPr bwMode="auto">
          <a:xfrm>
            <a:off x="8503328" y="49312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0" name="Rectangle 218"/>
          <p:cNvSpPr>
            <a:spLocks noChangeArrowheads="1"/>
          </p:cNvSpPr>
          <p:nvPr/>
        </p:nvSpPr>
        <p:spPr bwMode="auto">
          <a:xfrm>
            <a:off x="57601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1" name="Rectangle 219"/>
          <p:cNvSpPr>
            <a:spLocks noChangeArrowheads="1"/>
          </p:cNvSpPr>
          <p:nvPr/>
        </p:nvSpPr>
        <p:spPr bwMode="auto">
          <a:xfrm>
            <a:off x="60649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2" name="Rectangle 220"/>
          <p:cNvSpPr>
            <a:spLocks noChangeArrowheads="1"/>
          </p:cNvSpPr>
          <p:nvPr/>
        </p:nvSpPr>
        <p:spPr bwMode="auto">
          <a:xfrm>
            <a:off x="63697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3" name="Rectangle 221"/>
          <p:cNvSpPr>
            <a:spLocks noChangeArrowheads="1"/>
          </p:cNvSpPr>
          <p:nvPr/>
        </p:nvSpPr>
        <p:spPr bwMode="auto">
          <a:xfrm>
            <a:off x="66745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4" name="Rectangle 222"/>
          <p:cNvSpPr>
            <a:spLocks noChangeArrowheads="1"/>
          </p:cNvSpPr>
          <p:nvPr/>
        </p:nvSpPr>
        <p:spPr bwMode="auto">
          <a:xfrm>
            <a:off x="69793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" name="Rectangle 223"/>
          <p:cNvSpPr>
            <a:spLocks noChangeArrowheads="1"/>
          </p:cNvSpPr>
          <p:nvPr/>
        </p:nvSpPr>
        <p:spPr bwMode="auto">
          <a:xfrm>
            <a:off x="72841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6" name="Rectangle 224"/>
          <p:cNvSpPr>
            <a:spLocks noChangeArrowheads="1"/>
          </p:cNvSpPr>
          <p:nvPr/>
        </p:nvSpPr>
        <p:spPr bwMode="auto">
          <a:xfrm>
            <a:off x="75889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7" name="Rectangle 225"/>
          <p:cNvSpPr>
            <a:spLocks noChangeArrowheads="1"/>
          </p:cNvSpPr>
          <p:nvPr/>
        </p:nvSpPr>
        <p:spPr bwMode="auto">
          <a:xfrm>
            <a:off x="78937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8" name="Rectangle 226"/>
          <p:cNvSpPr>
            <a:spLocks noChangeArrowheads="1"/>
          </p:cNvSpPr>
          <p:nvPr/>
        </p:nvSpPr>
        <p:spPr bwMode="auto">
          <a:xfrm>
            <a:off x="81985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9" name="Rectangle 227"/>
          <p:cNvSpPr>
            <a:spLocks noChangeArrowheads="1"/>
          </p:cNvSpPr>
          <p:nvPr/>
        </p:nvSpPr>
        <p:spPr bwMode="auto">
          <a:xfrm>
            <a:off x="8503328" y="5236096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0" name="Text Box 228"/>
          <p:cNvSpPr txBox="1">
            <a:spLocks noChangeArrowheads="1"/>
          </p:cNvSpPr>
          <p:nvPr/>
        </p:nvSpPr>
        <p:spPr bwMode="auto">
          <a:xfrm>
            <a:off x="1781853" y="1916633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31" name="Text Box 229"/>
          <p:cNvSpPr txBox="1">
            <a:spLocks noChangeArrowheads="1"/>
          </p:cNvSpPr>
          <p:nvPr/>
        </p:nvSpPr>
        <p:spPr bwMode="auto">
          <a:xfrm>
            <a:off x="4464728" y="1883296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32" name="Text Box 230"/>
          <p:cNvSpPr txBox="1">
            <a:spLocks noChangeArrowheads="1"/>
          </p:cNvSpPr>
          <p:nvPr/>
        </p:nvSpPr>
        <p:spPr bwMode="auto">
          <a:xfrm>
            <a:off x="6826928" y="1883296"/>
            <a:ext cx="112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A(+)B</a:t>
            </a:r>
          </a:p>
        </p:txBody>
      </p:sp>
      <p:grpSp>
        <p:nvGrpSpPr>
          <p:cNvPr id="233" name="Group 234"/>
          <p:cNvGrpSpPr>
            <a:grpSpLocks/>
          </p:cNvGrpSpPr>
          <p:nvPr/>
        </p:nvGrpSpPr>
        <p:grpSpPr bwMode="auto">
          <a:xfrm>
            <a:off x="-183472" y="1878533"/>
            <a:ext cx="1524000" cy="1524000"/>
            <a:chOff x="2400" y="2304"/>
            <a:chExt cx="960" cy="960"/>
          </a:xfrm>
        </p:grpSpPr>
        <p:sp>
          <p:nvSpPr>
            <p:cNvPr id="234" name="Rectangle 103"/>
            <p:cNvSpPr>
              <a:spLocks noChangeArrowheads="1"/>
            </p:cNvSpPr>
            <p:nvPr/>
          </p:nvSpPr>
          <p:spPr bwMode="auto">
            <a:xfrm>
              <a:off x="2400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" name="Rectangle 104"/>
            <p:cNvSpPr>
              <a:spLocks noChangeArrowheads="1"/>
            </p:cNvSpPr>
            <p:nvPr/>
          </p:nvSpPr>
          <p:spPr bwMode="auto">
            <a:xfrm>
              <a:off x="2592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6" name="Rectangle 105"/>
            <p:cNvSpPr>
              <a:spLocks noChangeArrowheads="1"/>
            </p:cNvSpPr>
            <p:nvPr/>
          </p:nvSpPr>
          <p:spPr bwMode="auto">
            <a:xfrm>
              <a:off x="2784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7" name="Rectangle 106"/>
            <p:cNvSpPr>
              <a:spLocks noChangeArrowheads="1"/>
            </p:cNvSpPr>
            <p:nvPr/>
          </p:nvSpPr>
          <p:spPr bwMode="auto">
            <a:xfrm>
              <a:off x="2976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8" name="Rectangle 107"/>
            <p:cNvSpPr>
              <a:spLocks noChangeArrowheads="1"/>
            </p:cNvSpPr>
            <p:nvPr/>
          </p:nvSpPr>
          <p:spPr bwMode="auto">
            <a:xfrm>
              <a:off x="3168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9" name="Rectangle 108"/>
            <p:cNvSpPr>
              <a:spLocks noChangeArrowheads="1"/>
            </p:cNvSpPr>
            <p:nvPr/>
          </p:nvSpPr>
          <p:spPr bwMode="auto">
            <a:xfrm>
              <a:off x="2400" y="2496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0" name="Rectangle 109"/>
            <p:cNvSpPr>
              <a:spLocks noChangeArrowheads="1"/>
            </p:cNvSpPr>
            <p:nvPr/>
          </p:nvSpPr>
          <p:spPr bwMode="auto">
            <a:xfrm>
              <a:off x="2592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1" name="Rectangle 110"/>
            <p:cNvSpPr>
              <a:spLocks noChangeArrowheads="1"/>
            </p:cNvSpPr>
            <p:nvPr/>
          </p:nvSpPr>
          <p:spPr bwMode="auto">
            <a:xfrm>
              <a:off x="2784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2" name="Rectangle 111"/>
            <p:cNvSpPr>
              <a:spLocks noChangeArrowheads="1"/>
            </p:cNvSpPr>
            <p:nvPr/>
          </p:nvSpPr>
          <p:spPr bwMode="auto">
            <a:xfrm>
              <a:off x="2976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3" name="Rectangle 112"/>
            <p:cNvSpPr>
              <a:spLocks noChangeArrowheads="1"/>
            </p:cNvSpPr>
            <p:nvPr/>
          </p:nvSpPr>
          <p:spPr bwMode="auto">
            <a:xfrm>
              <a:off x="3168" y="2496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4" name="Rectangle 113"/>
            <p:cNvSpPr>
              <a:spLocks noChangeArrowheads="1"/>
            </p:cNvSpPr>
            <p:nvPr/>
          </p:nvSpPr>
          <p:spPr bwMode="auto">
            <a:xfrm>
              <a:off x="2400" y="2688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" name="Rectangle 114"/>
            <p:cNvSpPr>
              <a:spLocks noChangeArrowheads="1"/>
            </p:cNvSpPr>
            <p:nvPr/>
          </p:nvSpPr>
          <p:spPr bwMode="auto">
            <a:xfrm>
              <a:off x="2592" y="2688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" name="Rectangle 115"/>
            <p:cNvSpPr>
              <a:spLocks noChangeArrowheads="1"/>
            </p:cNvSpPr>
            <p:nvPr/>
          </p:nvSpPr>
          <p:spPr bwMode="auto">
            <a:xfrm>
              <a:off x="2784" y="2688"/>
              <a:ext cx="192" cy="192"/>
            </a:xfrm>
            <a:prstGeom prst="rect">
              <a:avLst/>
            </a:prstGeom>
            <a:solidFill>
              <a:schemeClr val="tx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7" name="Rectangle 116"/>
            <p:cNvSpPr>
              <a:spLocks noChangeArrowheads="1"/>
            </p:cNvSpPr>
            <p:nvPr/>
          </p:nvSpPr>
          <p:spPr bwMode="auto">
            <a:xfrm>
              <a:off x="2976" y="2688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8" name="Rectangle 117"/>
            <p:cNvSpPr>
              <a:spLocks noChangeArrowheads="1"/>
            </p:cNvSpPr>
            <p:nvPr/>
          </p:nvSpPr>
          <p:spPr bwMode="auto">
            <a:xfrm>
              <a:off x="3168" y="2688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9" name="Rectangle 118"/>
            <p:cNvSpPr>
              <a:spLocks noChangeArrowheads="1"/>
            </p:cNvSpPr>
            <p:nvPr/>
          </p:nvSpPr>
          <p:spPr bwMode="auto">
            <a:xfrm>
              <a:off x="2400" y="2880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0" name="Rectangle 119"/>
            <p:cNvSpPr>
              <a:spLocks noChangeArrowheads="1"/>
            </p:cNvSpPr>
            <p:nvPr/>
          </p:nvSpPr>
          <p:spPr bwMode="auto">
            <a:xfrm>
              <a:off x="2592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1" name="Rectangle 120"/>
            <p:cNvSpPr>
              <a:spLocks noChangeArrowheads="1"/>
            </p:cNvSpPr>
            <p:nvPr/>
          </p:nvSpPr>
          <p:spPr bwMode="auto">
            <a:xfrm>
              <a:off x="2784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2" name="Rectangle 121"/>
            <p:cNvSpPr>
              <a:spLocks noChangeArrowheads="1"/>
            </p:cNvSpPr>
            <p:nvPr/>
          </p:nvSpPr>
          <p:spPr bwMode="auto">
            <a:xfrm>
              <a:off x="2976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3" name="Rectangle 122"/>
            <p:cNvSpPr>
              <a:spLocks noChangeArrowheads="1"/>
            </p:cNvSpPr>
            <p:nvPr/>
          </p:nvSpPr>
          <p:spPr bwMode="auto">
            <a:xfrm>
              <a:off x="3168" y="2880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4" name="Rectangle 123"/>
            <p:cNvSpPr>
              <a:spLocks noChangeArrowheads="1"/>
            </p:cNvSpPr>
            <p:nvPr/>
          </p:nvSpPr>
          <p:spPr bwMode="auto">
            <a:xfrm>
              <a:off x="2400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5" name="Rectangle 124"/>
            <p:cNvSpPr>
              <a:spLocks noChangeArrowheads="1"/>
            </p:cNvSpPr>
            <p:nvPr/>
          </p:nvSpPr>
          <p:spPr bwMode="auto">
            <a:xfrm>
              <a:off x="2592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" name="Rectangle 125"/>
            <p:cNvSpPr>
              <a:spLocks noChangeArrowheads="1"/>
            </p:cNvSpPr>
            <p:nvPr/>
          </p:nvSpPr>
          <p:spPr bwMode="auto">
            <a:xfrm>
              <a:off x="2784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7" name="Rectangle 126"/>
            <p:cNvSpPr>
              <a:spLocks noChangeArrowheads="1"/>
            </p:cNvSpPr>
            <p:nvPr/>
          </p:nvSpPr>
          <p:spPr bwMode="auto">
            <a:xfrm>
              <a:off x="2976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8" name="Rectangle 127"/>
            <p:cNvSpPr>
              <a:spLocks noChangeArrowheads="1"/>
            </p:cNvSpPr>
            <p:nvPr/>
          </p:nvSpPr>
          <p:spPr bwMode="auto">
            <a:xfrm>
              <a:off x="3168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59" name="Group 260"/>
          <p:cNvGrpSpPr>
            <a:grpSpLocks/>
          </p:cNvGrpSpPr>
          <p:nvPr/>
        </p:nvGrpSpPr>
        <p:grpSpPr bwMode="auto">
          <a:xfrm>
            <a:off x="132441" y="2486546"/>
            <a:ext cx="1524000" cy="1524000"/>
            <a:chOff x="2400" y="2304"/>
            <a:chExt cx="960" cy="960"/>
          </a:xfrm>
        </p:grpSpPr>
        <p:sp>
          <p:nvSpPr>
            <p:cNvPr id="260" name="Rectangle 103"/>
            <p:cNvSpPr>
              <a:spLocks noChangeArrowheads="1"/>
            </p:cNvSpPr>
            <p:nvPr/>
          </p:nvSpPr>
          <p:spPr bwMode="auto">
            <a:xfrm>
              <a:off x="2400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1" name="Rectangle 104"/>
            <p:cNvSpPr>
              <a:spLocks noChangeArrowheads="1"/>
            </p:cNvSpPr>
            <p:nvPr/>
          </p:nvSpPr>
          <p:spPr bwMode="auto">
            <a:xfrm>
              <a:off x="2592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2" name="Rectangle 105"/>
            <p:cNvSpPr>
              <a:spLocks noChangeArrowheads="1"/>
            </p:cNvSpPr>
            <p:nvPr/>
          </p:nvSpPr>
          <p:spPr bwMode="auto">
            <a:xfrm>
              <a:off x="2784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3" name="Rectangle 106"/>
            <p:cNvSpPr>
              <a:spLocks noChangeArrowheads="1"/>
            </p:cNvSpPr>
            <p:nvPr/>
          </p:nvSpPr>
          <p:spPr bwMode="auto">
            <a:xfrm>
              <a:off x="2976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4" name="Rectangle 107"/>
            <p:cNvSpPr>
              <a:spLocks noChangeArrowheads="1"/>
            </p:cNvSpPr>
            <p:nvPr/>
          </p:nvSpPr>
          <p:spPr bwMode="auto">
            <a:xfrm>
              <a:off x="3168" y="2304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5" name="Rectangle 108"/>
            <p:cNvSpPr>
              <a:spLocks noChangeArrowheads="1"/>
            </p:cNvSpPr>
            <p:nvPr/>
          </p:nvSpPr>
          <p:spPr bwMode="auto">
            <a:xfrm>
              <a:off x="2400" y="2496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" name="Rectangle 109"/>
            <p:cNvSpPr>
              <a:spLocks noChangeArrowheads="1"/>
            </p:cNvSpPr>
            <p:nvPr/>
          </p:nvSpPr>
          <p:spPr bwMode="auto">
            <a:xfrm>
              <a:off x="2592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7" name="Rectangle 110"/>
            <p:cNvSpPr>
              <a:spLocks noChangeArrowheads="1"/>
            </p:cNvSpPr>
            <p:nvPr/>
          </p:nvSpPr>
          <p:spPr bwMode="auto">
            <a:xfrm>
              <a:off x="2784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8" name="Rectangle 111"/>
            <p:cNvSpPr>
              <a:spLocks noChangeArrowheads="1"/>
            </p:cNvSpPr>
            <p:nvPr/>
          </p:nvSpPr>
          <p:spPr bwMode="auto">
            <a:xfrm>
              <a:off x="2976" y="2496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9" name="Rectangle 112"/>
            <p:cNvSpPr>
              <a:spLocks noChangeArrowheads="1"/>
            </p:cNvSpPr>
            <p:nvPr/>
          </p:nvSpPr>
          <p:spPr bwMode="auto">
            <a:xfrm>
              <a:off x="3168" y="2496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0" name="Rectangle 113"/>
            <p:cNvSpPr>
              <a:spLocks noChangeArrowheads="1"/>
            </p:cNvSpPr>
            <p:nvPr/>
          </p:nvSpPr>
          <p:spPr bwMode="auto">
            <a:xfrm>
              <a:off x="2400" y="2688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1" name="Rectangle 114"/>
            <p:cNvSpPr>
              <a:spLocks noChangeArrowheads="1"/>
            </p:cNvSpPr>
            <p:nvPr/>
          </p:nvSpPr>
          <p:spPr bwMode="auto">
            <a:xfrm>
              <a:off x="2592" y="2688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2" name="Rectangle 115"/>
            <p:cNvSpPr>
              <a:spLocks noChangeArrowheads="1"/>
            </p:cNvSpPr>
            <p:nvPr/>
          </p:nvSpPr>
          <p:spPr bwMode="auto">
            <a:xfrm>
              <a:off x="2784" y="2688"/>
              <a:ext cx="192" cy="192"/>
            </a:xfrm>
            <a:prstGeom prst="rect">
              <a:avLst/>
            </a:prstGeom>
            <a:solidFill>
              <a:schemeClr val="tx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3" name="Rectangle 116"/>
            <p:cNvSpPr>
              <a:spLocks noChangeArrowheads="1"/>
            </p:cNvSpPr>
            <p:nvPr/>
          </p:nvSpPr>
          <p:spPr bwMode="auto">
            <a:xfrm>
              <a:off x="2976" y="2688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4" name="Rectangle 117"/>
            <p:cNvSpPr>
              <a:spLocks noChangeArrowheads="1"/>
            </p:cNvSpPr>
            <p:nvPr/>
          </p:nvSpPr>
          <p:spPr bwMode="auto">
            <a:xfrm>
              <a:off x="3168" y="2688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5" name="Rectangle 118"/>
            <p:cNvSpPr>
              <a:spLocks noChangeArrowheads="1"/>
            </p:cNvSpPr>
            <p:nvPr/>
          </p:nvSpPr>
          <p:spPr bwMode="auto">
            <a:xfrm>
              <a:off x="2400" y="2880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" name="Rectangle 119"/>
            <p:cNvSpPr>
              <a:spLocks noChangeArrowheads="1"/>
            </p:cNvSpPr>
            <p:nvPr/>
          </p:nvSpPr>
          <p:spPr bwMode="auto">
            <a:xfrm>
              <a:off x="2592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7" name="Rectangle 120"/>
            <p:cNvSpPr>
              <a:spLocks noChangeArrowheads="1"/>
            </p:cNvSpPr>
            <p:nvPr/>
          </p:nvSpPr>
          <p:spPr bwMode="auto">
            <a:xfrm>
              <a:off x="2784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8" name="Rectangle 121"/>
            <p:cNvSpPr>
              <a:spLocks noChangeArrowheads="1"/>
            </p:cNvSpPr>
            <p:nvPr/>
          </p:nvSpPr>
          <p:spPr bwMode="auto">
            <a:xfrm>
              <a:off x="2976" y="2880"/>
              <a:ext cx="192" cy="19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9" name="Rectangle 122"/>
            <p:cNvSpPr>
              <a:spLocks noChangeArrowheads="1"/>
            </p:cNvSpPr>
            <p:nvPr/>
          </p:nvSpPr>
          <p:spPr bwMode="auto">
            <a:xfrm>
              <a:off x="3168" y="2880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0" name="Rectangle 123"/>
            <p:cNvSpPr>
              <a:spLocks noChangeArrowheads="1"/>
            </p:cNvSpPr>
            <p:nvPr/>
          </p:nvSpPr>
          <p:spPr bwMode="auto">
            <a:xfrm>
              <a:off x="2400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1" name="Rectangle 124"/>
            <p:cNvSpPr>
              <a:spLocks noChangeArrowheads="1"/>
            </p:cNvSpPr>
            <p:nvPr/>
          </p:nvSpPr>
          <p:spPr bwMode="auto">
            <a:xfrm>
              <a:off x="2592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2" name="Rectangle 125"/>
            <p:cNvSpPr>
              <a:spLocks noChangeArrowheads="1"/>
            </p:cNvSpPr>
            <p:nvPr/>
          </p:nvSpPr>
          <p:spPr bwMode="auto">
            <a:xfrm>
              <a:off x="2784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3" name="Rectangle 126"/>
            <p:cNvSpPr>
              <a:spLocks noChangeArrowheads="1"/>
            </p:cNvSpPr>
            <p:nvPr/>
          </p:nvSpPr>
          <p:spPr bwMode="auto">
            <a:xfrm>
              <a:off x="2976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4" name="Rectangle 127"/>
            <p:cNvSpPr>
              <a:spLocks noChangeArrowheads="1"/>
            </p:cNvSpPr>
            <p:nvPr/>
          </p:nvSpPr>
          <p:spPr bwMode="auto">
            <a:xfrm>
              <a:off x="3168" y="3072"/>
              <a:ext cx="192" cy="19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85" name="Rectangle 115"/>
          <p:cNvSpPr>
            <a:spLocks noChangeArrowheads="1"/>
          </p:cNvSpPr>
          <p:nvPr/>
        </p:nvSpPr>
        <p:spPr bwMode="auto">
          <a:xfrm>
            <a:off x="5769653" y="2510358"/>
            <a:ext cx="3048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" name="Rectangle 115"/>
          <p:cNvSpPr>
            <a:spLocks noChangeArrowheads="1"/>
          </p:cNvSpPr>
          <p:nvPr/>
        </p:nvSpPr>
        <p:spPr bwMode="auto">
          <a:xfrm>
            <a:off x="6056991" y="3102496"/>
            <a:ext cx="30480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8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3019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3 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19775 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20347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 animBg="1"/>
      <p:bldP spid="285" grpId="1" animBg="1"/>
      <p:bldP spid="285" grpId="2" animBg="1"/>
      <p:bldP spid="286" grpId="0" animBg="1"/>
      <p:bldP spid="286" grpId="1" animBg="1"/>
      <p:bldP spid="286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Расширение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330" y="2561566"/>
            <a:ext cx="677934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56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ru-RU" dirty="0"/>
              <a:t>ужение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88385"/>
            <a:ext cx="8229600" cy="27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4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операции сужения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841" y="1927527"/>
            <a:ext cx="7346317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9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385" y="1700808"/>
            <a:ext cx="6604158" cy="4034237"/>
          </a:xfrm>
          <a:prstGeom prst="rect">
            <a:avLst/>
          </a:prstGeom>
        </p:spPr>
      </p:pic>
      <p:sp>
        <p:nvSpPr>
          <p:cNvPr id="7" name="Rectangle 74"/>
          <p:cNvSpPr/>
          <p:nvPr/>
        </p:nvSpPr>
        <p:spPr>
          <a:xfrm>
            <a:off x="2915816" y="5988054"/>
            <a:ext cx="4243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+mn-lt"/>
              </a:rPr>
              <a:t>Huttenlocher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&amp; 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Ullman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(1987)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89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Операции раскрытия и закрытия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Морфологическое раскрытие</a:t>
            </a:r>
            <a:r>
              <a:rPr lang="en-US" dirty="0" smtClean="0"/>
              <a:t> (opening)</a:t>
            </a:r>
          </a:p>
          <a:p>
            <a:pPr eaLnBrk="1" hangingPunct="1"/>
            <a:r>
              <a:rPr lang="en-US" b="1" dirty="0" smtClean="0">
                <a:cs typeface="Times New Roman" pitchFamily="18" charset="0"/>
              </a:rPr>
              <a:t>open(A, B) = (A </a:t>
            </a:r>
            <a:r>
              <a:rPr lang="ru-RU" b="1" dirty="0" smtClean="0">
                <a:cs typeface="Times New Roman" pitchFamily="18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-</a:t>
            </a:r>
            <a:r>
              <a:rPr lang="ru-RU" b="1" dirty="0" smtClean="0">
                <a:cs typeface="Times New Roman" pitchFamily="18" charset="0"/>
              </a:rPr>
              <a:t>)</a:t>
            </a:r>
            <a:r>
              <a:rPr lang="en-US" b="1" dirty="0" smtClean="0">
                <a:cs typeface="Times New Roman" pitchFamily="18" charset="0"/>
              </a:rPr>
              <a:t> B) </a:t>
            </a:r>
            <a:r>
              <a:rPr lang="ru-RU" b="1" dirty="0" smtClean="0">
                <a:cs typeface="Times New Roman" pitchFamily="18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+</a:t>
            </a:r>
            <a:r>
              <a:rPr lang="ru-RU" b="1" dirty="0" smtClean="0">
                <a:cs typeface="Times New Roman" pitchFamily="18" charset="0"/>
              </a:rPr>
              <a:t>) </a:t>
            </a:r>
            <a:r>
              <a:rPr lang="en-US" b="1" dirty="0" smtClean="0">
                <a:cs typeface="Times New Roman" pitchFamily="18" charset="0"/>
              </a:rPr>
              <a:t>B</a:t>
            </a:r>
            <a:endParaRPr lang="ru-RU" b="1" dirty="0" smtClean="0"/>
          </a:p>
          <a:p>
            <a:pPr eaLnBrk="1" hangingPunct="1">
              <a:buFont typeface="Wingdings" pitchFamily="2" charset="2"/>
              <a:buNone/>
            </a:pPr>
            <a:endParaRPr lang="ru-RU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Морфологическое закрытие</a:t>
            </a:r>
            <a:r>
              <a:rPr lang="en-US" dirty="0" smtClean="0"/>
              <a:t> (closing)</a:t>
            </a:r>
          </a:p>
          <a:p>
            <a:pPr eaLnBrk="1" hangingPunct="1"/>
            <a:r>
              <a:rPr lang="en-US" b="1" dirty="0" smtClean="0">
                <a:cs typeface="Times New Roman" pitchFamily="18" charset="0"/>
              </a:rPr>
              <a:t>close(A, B) = (A </a:t>
            </a:r>
            <a:r>
              <a:rPr lang="ru-RU" b="1" dirty="0" smtClean="0">
                <a:cs typeface="Times New Roman" pitchFamily="18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+</a:t>
            </a:r>
            <a:r>
              <a:rPr lang="ru-RU" b="1" dirty="0" smtClean="0">
                <a:cs typeface="Times New Roman" pitchFamily="18" charset="0"/>
              </a:rPr>
              <a:t>)</a:t>
            </a:r>
            <a:r>
              <a:rPr lang="en-US" b="1" dirty="0" smtClean="0">
                <a:cs typeface="Times New Roman" pitchFamily="18" charset="0"/>
              </a:rPr>
              <a:t> B) </a:t>
            </a:r>
            <a:r>
              <a:rPr lang="ru-RU" b="1" dirty="0" smtClean="0">
                <a:cs typeface="Times New Roman" pitchFamily="18" charset="0"/>
              </a:rPr>
              <a:t>(</a:t>
            </a:r>
            <a:r>
              <a:rPr lang="en-US" b="1" dirty="0" smtClean="0">
                <a:cs typeface="Times New Roman" pitchFamily="18" charset="0"/>
              </a:rPr>
              <a:t>-</a:t>
            </a:r>
            <a:r>
              <a:rPr lang="ru-RU" b="1" dirty="0" smtClean="0">
                <a:cs typeface="Times New Roman" pitchFamily="18" charset="0"/>
              </a:rPr>
              <a:t>) </a:t>
            </a:r>
            <a:r>
              <a:rPr lang="en-US" b="1" dirty="0" smtClean="0">
                <a:cs typeface="Times New Roman" pitchFamily="18" charset="0"/>
              </a:rPr>
              <a:t>B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239891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открытия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745" y="1927527"/>
            <a:ext cx="7358510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0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Сужение </a:t>
            </a:r>
            <a:r>
              <a:rPr lang="en-US" dirty="0"/>
              <a:t>vs</a:t>
            </a:r>
            <a:r>
              <a:rPr lang="ru-RU" dirty="0"/>
              <a:t> Открытие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189" y="1875706"/>
            <a:ext cx="5407621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76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Дефекты бинаризации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559" y="2276872"/>
            <a:ext cx="5171809" cy="33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1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закрытия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924" y="1887899"/>
            <a:ext cx="7462151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64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 лучший пример для морфологии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645" y="2060848"/>
            <a:ext cx="3841638" cy="40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95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Применения операции открытия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546" y="2043361"/>
            <a:ext cx="7888908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Медианный фильтр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089" y="2567662"/>
            <a:ext cx="680982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8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Выделение связных областей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ru-RU" dirty="0"/>
              <a:t>Определение связной области:</a:t>
            </a:r>
          </a:p>
          <a:p>
            <a:pPr lvl="1">
              <a:spcBef>
                <a:spcPct val="50000"/>
              </a:spcBef>
            </a:pPr>
            <a:r>
              <a:rPr lang="ru-RU" dirty="0"/>
              <a:t> Множество пикселей, у каждого пикселя которого есть хотя бы один сосед, принадлежащий данному множеству.</a:t>
            </a:r>
          </a:p>
          <a:p>
            <a:pPr>
              <a:spcBef>
                <a:spcPct val="50000"/>
              </a:spcBef>
            </a:pPr>
            <a:endParaRPr lang="ru-RU" dirty="0"/>
          </a:p>
          <a:p>
            <a:pPr>
              <a:spcBef>
                <a:spcPct val="50000"/>
              </a:spcBef>
            </a:pPr>
            <a:r>
              <a:rPr lang="ru-RU" dirty="0"/>
              <a:t>Соседи пикселей:</a:t>
            </a:r>
          </a:p>
          <a:p>
            <a:endParaRPr lang="ru-RU" dirty="0"/>
          </a:p>
        </p:txBody>
      </p:sp>
      <p:pic>
        <p:nvPicPr>
          <p:cNvPr id="4" name="Picture 5" descr="4conn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4005064"/>
            <a:ext cx="104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8conn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5577" y="4005064"/>
            <a:ext cx="104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87552" y="4919464"/>
            <a:ext cx="1287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4-связность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813177" y="4919464"/>
            <a:ext cx="1287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8-связность</a:t>
            </a:r>
          </a:p>
        </p:txBody>
      </p:sp>
    </p:spTree>
    <p:extLst>
      <p:ext uri="{BB962C8B-B14F-4D97-AF65-F5344CB8AC3E}">
        <p14:creationId xmlns:p14="http://schemas.microsoft.com/office/powerpoint/2010/main" val="3921105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Разметка связных областей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772" y="2058602"/>
            <a:ext cx="7102456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5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шаблонов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752600"/>
            <a:ext cx="6059488" cy="4419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Фиксируем объект</a:t>
            </a:r>
          </a:p>
          <a:p>
            <a:r>
              <a:rPr lang="ru-RU" dirty="0" smtClean="0"/>
              <a:t>Опишем объект его изображением – шаблоном (</a:t>
            </a:r>
            <a:r>
              <a:rPr lang="en-US" dirty="0" smtClean="0"/>
              <a:t>pattern)</a:t>
            </a:r>
          </a:p>
          <a:p>
            <a:r>
              <a:rPr lang="ru-RU" dirty="0" smtClean="0"/>
              <a:t>Хотим найти объект в изображении</a:t>
            </a:r>
          </a:p>
          <a:p>
            <a:r>
              <a:rPr lang="ru-RU" dirty="0" smtClean="0"/>
              <a:t>Ограничим возможные преобразования (внешние факторы)</a:t>
            </a:r>
          </a:p>
          <a:p>
            <a:pPr lvl="1"/>
            <a:r>
              <a:rPr lang="ru-RU" dirty="0" smtClean="0"/>
              <a:t>Сдвиг, размер, поворот</a:t>
            </a:r>
            <a:endParaRPr lang="en-US" dirty="0" smtClean="0"/>
          </a:p>
          <a:p>
            <a:pPr lvl="1"/>
            <a:r>
              <a:rPr lang="ru-RU" dirty="0" smtClean="0"/>
              <a:t>Освещение?</a:t>
            </a:r>
          </a:p>
          <a:p>
            <a:r>
              <a:rPr lang="ru-RU" dirty="0" smtClean="0"/>
              <a:t>Будем искать объект в изображении путём </a:t>
            </a:r>
            <a:r>
              <a:rPr lang="ru-RU" dirty="0" err="1" smtClean="0"/>
              <a:t>попиксельного</a:t>
            </a:r>
            <a:r>
              <a:rPr lang="ru-RU" dirty="0" smtClean="0"/>
              <a:t> сравнения шаблона и всех фрагментов изображения</a:t>
            </a:r>
          </a:p>
          <a:p>
            <a:r>
              <a:rPr lang="ru-RU" dirty="0" smtClean="0"/>
              <a:t>«</a:t>
            </a:r>
            <a:r>
              <a:rPr lang="en-US" dirty="0" smtClean="0"/>
              <a:t>Pattern matching</a:t>
            </a:r>
            <a:r>
              <a:rPr lang="ru-RU" dirty="0" smtClean="0"/>
              <a:t>»</a:t>
            </a:r>
          </a:p>
          <a:p>
            <a:endParaRPr lang="ru-R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5325581"/>
            <a:ext cx="638175" cy="6656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992144"/>
            <a:ext cx="2286000" cy="30037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5011" y="1992144"/>
            <a:ext cx="342015" cy="3567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9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20814E-6 L 0.19375 -5.20814E-6 L 0.19375 0.06729 L -0.00121 0.06567 L -0.00121 0.12141 L 0.15573 0.12303 " pathEditMode="relative" ptsTypes="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Рекурсивный алгоритм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1646883"/>
            <a:ext cx="44154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void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Labeling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(BIT*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[],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int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*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[])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{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//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</a:rPr>
              <a:t> должна быть обнулена</a:t>
            </a:r>
          </a:p>
          <a:p>
            <a:pPr indent="457200" algn="just"/>
            <a:r>
              <a:rPr lang="ru-RU" sz="1200" dirty="0">
                <a:latin typeface="Courier New" pitchFamily="49" charset="0"/>
              </a:rPr>
              <a:t>  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L = 1;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for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(y = 0; y &lt; H; y++)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for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(x = 0; x &lt; W; x++)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{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x, y, L++);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}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}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99792" y="3743784"/>
            <a:ext cx="62646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void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(BIT*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[],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int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*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[],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int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int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int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L)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{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if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 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 = = 0) &amp;&amp; 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 = = 1) )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{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][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] = L;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if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&gt; 0 ) 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    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– 1,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L);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if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&lt; W - 1 ) 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    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+ 1,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L);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if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&gt; 0 ) 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    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- 1, L);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	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if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&lt; H - 1 ) 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           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Fill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(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img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labels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x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Courier New" pitchFamily="49" charset="0"/>
                <a:cs typeface="Times New Roman" pitchFamily="18" charset="0"/>
              </a:rPr>
              <a:t>y</a:t>
            </a:r>
            <a:r>
              <a:rPr lang="ru-RU" sz="1200" dirty="0">
                <a:latin typeface="Courier New" pitchFamily="49" charset="0"/>
                <a:cs typeface="Times New Roman" pitchFamily="18" charset="0"/>
              </a:rPr>
              <a:t> + 1, L);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	}</a:t>
            </a:r>
          </a:p>
          <a:p>
            <a:pPr indent="457200" algn="just"/>
            <a:r>
              <a:rPr lang="ru-RU" sz="1200" dirty="0">
                <a:latin typeface="Courier New" pitchFamily="49" charset="0"/>
                <a:cs typeface="Times New Roman" pitchFamily="18" charset="0"/>
              </a:rPr>
              <a:t>}</a:t>
            </a:r>
            <a:endParaRPr lang="ru-RU" sz="12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90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Последовательное сканирование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Последовательно, сканируем бинарное изображение сверху вниз, </a:t>
            </a:r>
            <a:r>
              <a:rPr lang="ru-RU" sz="2000" dirty="0" smtClean="0"/>
              <a:t>слева </a:t>
            </a:r>
            <a:r>
              <a:rPr lang="ru-RU" sz="2000" dirty="0"/>
              <a:t>направо:</a:t>
            </a:r>
          </a:p>
          <a:p>
            <a:endParaRPr lang="ru-RU" dirty="0"/>
          </a:p>
        </p:txBody>
      </p:sp>
      <p:pic>
        <p:nvPicPr>
          <p:cNvPr id="4" name="Picture 5" descr="im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2708920"/>
            <a:ext cx="138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92102" y="2636912"/>
            <a:ext cx="49704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err="1">
                <a:latin typeface="Courier New" pitchFamily="49" charset="0"/>
              </a:rPr>
              <a:t>if</a:t>
            </a:r>
            <a:r>
              <a:rPr lang="ru-RU" sz="1400" dirty="0">
                <a:latin typeface="Courier New" pitchFamily="49" charset="0"/>
              </a:rPr>
              <a:t> A = O  </a:t>
            </a:r>
          </a:p>
          <a:p>
            <a:r>
              <a:rPr lang="ru-RU" sz="1400" dirty="0">
                <a:latin typeface="Courier New" pitchFamily="49" charset="0"/>
              </a:rPr>
              <a:t>     </a:t>
            </a:r>
            <a:r>
              <a:rPr lang="ru-RU" sz="1400" dirty="0" err="1">
                <a:latin typeface="Courier New" pitchFamily="49" charset="0"/>
              </a:rPr>
              <a:t>do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nothing</a:t>
            </a:r>
            <a:endParaRPr lang="ru-RU" sz="1400" dirty="0">
              <a:latin typeface="Courier New" pitchFamily="49" charset="0"/>
            </a:endParaRPr>
          </a:p>
          <a:p>
            <a:endParaRPr lang="ru-RU" sz="1400" dirty="0">
              <a:latin typeface="Courier New" pitchFamily="49" charset="0"/>
            </a:endParaRPr>
          </a:p>
          <a:p>
            <a:r>
              <a:rPr lang="ru-RU" sz="1400" dirty="0" err="1">
                <a:latin typeface="Courier New" pitchFamily="49" charset="0"/>
              </a:rPr>
              <a:t>else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if</a:t>
            </a:r>
            <a:r>
              <a:rPr lang="ru-RU" sz="1400" dirty="0">
                <a:latin typeface="Courier New" pitchFamily="49" charset="0"/>
              </a:rPr>
              <a:t> (</a:t>
            </a:r>
            <a:r>
              <a:rPr lang="ru-RU" sz="1400" dirty="0" err="1">
                <a:latin typeface="Courier New" pitchFamily="49" charset="0"/>
              </a:rPr>
              <a:t>not</a:t>
            </a:r>
            <a:r>
              <a:rPr lang="ru-RU" sz="1400" dirty="0">
                <a:latin typeface="Courier New" pitchFamily="49" charset="0"/>
              </a:rPr>
              <a:t> B </a:t>
            </a:r>
            <a:r>
              <a:rPr lang="ru-RU" sz="1400" dirty="0" err="1">
                <a:latin typeface="Courier New" pitchFamily="49" charset="0"/>
              </a:rPr>
              <a:t>labeled</a:t>
            </a:r>
            <a:r>
              <a:rPr lang="ru-RU" sz="1400" dirty="0">
                <a:latin typeface="Courier New" pitchFamily="49" charset="0"/>
              </a:rPr>
              <a:t>) </a:t>
            </a:r>
            <a:r>
              <a:rPr lang="ru-RU" sz="1400" dirty="0" err="1">
                <a:latin typeface="Courier New" pitchFamily="49" charset="0"/>
              </a:rPr>
              <a:t>and</a:t>
            </a:r>
            <a:r>
              <a:rPr lang="ru-RU" sz="1400" dirty="0">
                <a:latin typeface="Courier New" pitchFamily="49" charset="0"/>
              </a:rPr>
              <a:t> (</a:t>
            </a:r>
            <a:r>
              <a:rPr lang="ru-RU" sz="1400" dirty="0" err="1">
                <a:latin typeface="Courier New" pitchFamily="49" charset="0"/>
              </a:rPr>
              <a:t>not</a:t>
            </a:r>
            <a:r>
              <a:rPr lang="ru-RU" sz="1400" dirty="0">
                <a:latin typeface="Courier New" pitchFamily="49" charset="0"/>
              </a:rPr>
              <a:t> C </a:t>
            </a:r>
            <a:r>
              <a:rPr lang="ru-RU" sz="1400" dirty="0" err="1">
                <a:latin typeface="Courier New" pitchFamily="49" charset="0"/>
              </a:rPr>
              <a:t>labeled</a:t>
            </a:r>
            <a:r>
              <a:rPr lang="ru-RU" sz="1400" dirty="0">
                <a:latin typeface="Courier New" pitchFamily="49" charset="0"/>
              </a:rPr>
              <a:t>)</a:t>
            </a:r>
          </a:p>
          <a:p>
            <a:r>
              <a:rPr lang="ru-RU" sz="1400" dirty="0">
                <a:latin typeface="Courier New" pitchFamily="49" charset="0"/>
              </a:rPr>
              <a:t>     </a:t>
            </a:r>
            <a:r>
              <a:rPr lang="ru-RU" sz="1400" dirty="0" err="1">
                <a:latin typeface="Courier New" pitchFamily="49" charset="0"/>
              </a:rPr>
              <a:t>increment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numbering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and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A</a:t>
            </a:r>
          </a:p>
          <a:p>
            <a:endParaRPr lang="ru-RU" sz="1400" dirty="0">
              <a:latin typeface="Courier New" pitchFamily="49" charset="0"/>
            </a:endParaRPr>
          </a:p>
          <a:p>
            <a:r>
              <a:rPr lang="ru-RU" sz="1400" dirty="0" err="1">
                <a:latin typeface="Courier New" pitchFamily="49" charset="0"/>
              </a:rPr>
              <a:t>else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if</a:t>
            </a:r>
            <a:r>
              <a:rPr lang="ru-RU" sz="1400" dirty="0">
                <a:latin typeface="Courier New" pitchFamily="49" charset="0"/>
              </a:rPr>
              <a:t> B </a:t>
            </a:r>
            <a:r>
              <a:rPr lang="ru-RU" sz="1400" dirty="0" err="1">
                <a:latin typeface="Courier New" pitchFamily="49" charset="0"/>
              </a:rPr>
              <a:t>xor</a:t>
            </a:r>
            <a:r>
              <a:rPr lang="ru-RU" sz="1400" dirty="0">
                <a:latin typeface="Courier New" pitchFamily="49" charset="0"/>
              </a:rPr>
              <a:t> C </a:t>
            </a:r>
            <a:r>
              <a:rPr lang="ru-RU" sz="1400" dirty="0" err="1">
                <a:latin typeface="Courier New" pitchFamily="49" charset="0"/>
              </a:rPr>
              <a:t>labeled</a:t>
            </a:r>
            <a:endParaRPr lang="ru-RU" sz="1400" dirty="0">
              <a:latin typeface="Courier New" pitchFamily="49" charset="0"/>
            </a:endParaRPr>
          </a:p>
          <a:p>
            <a:r>
              <a:rPr lang="ru-RU" sz="1400" dirty="0">
                <a:latin typeface="Courier New" pitchFamily="49" charset="0"/>
              </a:rPr>
              <a:t>     </a:t>
            </a:r>
            <a:r>
              <a:rPr lang="ru-RU" sz="1400" dirty="0" err="1">
                <a:latin typeface="Courier New" pitchFamily="49" charset="0"/>
              </a:rPr>
              <a:t>copy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to</a:t>
            </a:r>
            <a:r>
              <a:rPr lang="ru-RU" sz="1400" dirty="0">
                <a:latin typeface="Courier New" pitchFamily="49" charset="0"/>
              </a:rPr>
              <a:t> A</a:t>
            </a:r>
          </a:p>
          <a:p>
            <a:endParaRPr lang="ru-RU" sz="1400" dirty="0">
              <a:latin typeface="Courier New" pitchFamily="49" charset="0"/>
            </a:endParaRPr>
          </a:p>
          <a:p>
            <a:r>
              <a:rPr lang="ru-RU" sz="1400" dirty="0" err="1">
                <a:latin typeface="Courier New" pitchFamily="49" charset="0"/>
              </a:rPr>
              <a:t>else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if</a:t>
            </a:r>
            <a:r>
              <a:rPr lang="ru-RU" sz="1400" dirty="0">
                <a:latin typeface="Courier New" pitchFamily="49" charset="0"/>
              </a:rPr>
              <a:t> B </a:t>
            </a:r>
            <a:r>
              <a:rPr lang="ru-RU" sz="1400" dirty="0" err="1">
                <a:latin typeface="Courier New" pitchFamily="49" charset="0"/>
              </a:rPr>
              <a:t>and</a:t>
            </a:r>
            <a:r>
              <a:rPr lang="ru-RU" sz="1400" dirty="0">
                <a:latin typeface="Courier New" pitchFamily="49" charset="0"/>
              </a:rPr>
              <a:t> C </a:t>
            </a:r>
            <a:r>
              <a:rPr lang="ru-RU" sz="1400" dirty="0" err="1">
                <a:latin typeface="Courier New" pitchFamily="49" charset="0"/>
              </a:rPr>
              <a:t>labeled</a:t>
            </a:r>
            <a:endParaRPr lang="ru-RU" sz="1400" dirty="0">
              <a:latin typeface="Courier New" pitchFamily="49" charset="0"/>
            </a:endParaRPr>
          </a:p>
          <a:p>
            <a:r>
              <a:rPr lang="ru-RU" sz="1400" dirty="0">
                <a:latin typeface="Courier New" pitchFamily="49" charset="0"/>
              </a:rPr>
              <a:t>     </a:t>
            </a:r>
            <a:r>
              <a:rPr lang="ru-RU" sz="1400" dirty="0" err="1">
                <a:latin typeface="Courier New" pitchFamily="49" charset="0"/>
              </a:rPr>
              <a:t>if</a:t>
            </a:r>
            <a:r>
              <a:rPr lang="ru-RU" sz="1400" dirty="0">
                <a:latin typeface="Courier New" pitchFamily="49" charset="0"/>
              </a:rPr>
              <a:t> B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= C </a:t>
            </a:r>
            <a:r>
              <a:rPr lang="ru-RU" sz="1400" dirty="0" err="1">
                <a:latin typeface="Courier New" pitchFamily="49" charset="0"/>
              </a:rPr>
              <a:t>label</a:t>
            </a:r>
            <a:endParaRPr lang="ru-RU" sz="1400" dirty="0">
              <a:latin typeface="Courier New" pitchFamily="49" charset="0"/>
            </a:endParaRPr>
          </a:p>
          <a:p>
            <a:r>
              <a:rPr lang="ru-RU" sz="1400" dirty="0">
                <a:latin typeface="Courier New" pitchFamily="49" charset="0"/>
              </a:rPr>
              <a:t>          </a:t>
            </a:r>
            <a:r>
              <a:rPr lang="ru-RU" sz="1400" dirty="0" err="1">
                <a:latin typeface="Courier New" pitchFamily="49" charset="0"/>
              </a:rPr>
              <a:t>copy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to</a:t>
            </a:r>
            <a:r>
              <a:rPr lang="ru-RU" sz="1400" dirty="0">
                <a:latin typeface="Courier New" pitchFamily="49" charset="0"/>
              </a:rPr>
              <a:t> A</a:t>
            </a:r>
          </a:p>
          <a:p>
            <a:r>
              <a:rPr lang="ru-RU" sz="1400" dirty="0">
                <a:latin typeface="Courier New" pitchFamily="49" charset="0"/>
              </a:rPr>
              <a:t>     </a:t>
            </a:r>
            <a:r>
              <a:rPr lang="ru-RU" sz="1400" dirty="0" err="1">
                <a:latin typeface="Courier New" pitchFamily="49" charset="0"/>
              </a:rPr>
              <a:t>else</a:t>
            </a:r>
            <a:endParaRPr lang="ru-RU" sz="1400" dirty="0">
              <a:latin typeface="Courier New" pitchFamily="49" charset="0"/>
            </a:endParaRPr>
          </a:p>
          <a:p>
            <a:r>
              <a:rPr lang="ru-RU" sz="1400" dirty="0">
                <a:latin typeface="Courier New" pitchFamily="49" charset="0"/>
              </a:rPr>
              <a:t>          </a:t>
            </a:r>
            <a:r>
              <a:rPr lang="ru-RU" sz="1400" dirty="0" err="1">
                <a:latin typeface="Courier New" pitchFamily="49" charset="0"/>
              </a:rPr>
              <a:t>copy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either</a:t>
            </a:r>
            <a:r>
              <a:rPr lang="ru-RU" sz="1400" dirty="0">
                <a:latin typeface="Courier New" pitchFamily="49" charset="0"/>
              </a:rPr>
              <a:t> B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or</a:t>
            </a:r>
            <a:r>
              <a:rPr lang="ru-RU" sz="1400" dirty="0">
                <a:latin typeface="Courier New" pitchFamily="49" charset="0"/>
              </a:rPr>
              <a:t> C </a:t>
            </a:r>
            <a:r>
              <a:rPr lang="ru-RU" sz="1400" dirty="0" err="1">
                <a:latin typeface="Courier New" pitchFamily="49" charset="0"/>
              </a:rPr>
              <a:t>label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to</a:t>
            </a:r>
            <a:r>
              <a:rPr lang="ru-RU" sz="1400" dirty="0">
                <a:latin typeface="Courier New" pitchFamily="49" charset="0"/>
              </a:rPr>
              <a:t> A</a:t>
            </a:r>
          </a:p>
          <a:p>
            <a:r>
              <a:rPr lang="ru-RU" sz="1400" dirty="0">
                <a:latin typeface="Courier New" pitchFamily="49" charset="0"/>
              </a:rPr>
              <a:t>          </a:t>
            </a:r>
            <a:r>
              <a:rPr lang="ru-RU" sz="1400" dirty="0" err="1">
                <a:latin typeface="Courier New" pitchFamily="49" charset="0"/>
              </a:rPr>
              <a:t>record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equivalence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of</a:t>
            </a:r>
            <a:r>
              <a:rPr lang="ru-RU" sz="1400" dirty="0">
                <a:latin typeface="Courier New" pitchFamily="49" charset="0"/>
              </a:rPr>
              <a:t> </a:t>
            </a:r>
            <a:r>
              <a:rPr lang="ru-RU" sz="1400" dirty="0" err="1">
                <a:latin typeface="Courier New" pitchFamily="49" charset="0"/>
              </a:rPr>
              <a:t>labels</a:t>
            </a:r>
            <a:endParaRPr lang="ru-RU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37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Последовательное сканирование</a:t>
            </a:r>
          </a:p>
        </p:txBody>
      </p:sp>
      <p:pic>
        <p:nvPicPr>
          <p:cNvPr id="4" name="Picture 6" descr="img2_whit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0115" y="2132856"/>
            <a:ext cx="3212698" cy="229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72514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Постобработка - переразметка с учетом эквивалентностей </a:t>
            </a:r>
            <a:r>
              <a:rPr lang="ru-RU" dirty="0" smtClean="0"/>
              <a:t>областей(второй </a:t>
            </a:r>
            <a:r>
              <a:rPr lang="ru-RU" dirty="0"/>
              <a:t>проход в алгоритме)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483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Выделенные связанные </a:t>
            </a:r>
            <a:r>
              <a:rPr lang="ru-RU" dirty="0" smtClean="0"/>
              <a:t>компоненты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764" y="1752600"/>
            <a:ext cx="5840472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3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выделенных областей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762872" cy="4373563"/>
          </a:xfrm>
        </p:spPr>
        <p:txBody>
          <a:bodyPr/>
          <a:lstStyle/>
          <a:p>
            <a:pPr>
              <a:buClr>
                <a:schemeClr val="folHlink"/>
              </a:buClr>
              <a:buSzPct val="60000"/>
              <a:buNone/>
            </a:pPr>
            <a:r>
              <a:rPr lang="ru-RU" sz="2000" dirty="0"/>
              <a:t>Для дальнейшего анализа требуется вычислить некоторые числовые характеристики (признаки) областей:</a:t>
            </a:r>
          </a:p>
          <a:p>
            <a:pPr lvl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 геометрические признаки</a:t>
            </a:r>
          </a:p>
          <a:p>
            <a:pPr lvl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ru-RU" dirty="0"/>
              <a:t> фотометрические признаки</a:t>
            </a:r>
          </a:p>
          <a:p>
            <a:pPr lvl="1">
              <a:buClr>
                <a:schemeClr val="folHlink"/>
              </a:buClr>
              <a:buSzPct val="60000"/>
            </a:pPr>
            <a:endParaRPr lang="ru-RU" dirty="0"/>
          </a:p>
          <a:p>
            <a:pPr>
              <a:buClr>
                <a:schemeClr val="folHlink"/>
              </a:buClr>
              <a:buSzPct val="60000"/>
            </a:pPr>
            <a:r>
              <a:rPr lang="ru-RU" sz="2000" dirty="0"/>
              <a:t>На основе этих характеристик можно классифицировать получаемые области</a:t>
            </a:r>
            <a:endParaRPr lang="ru-RU" dirty="0"/>
          </a:p>
        </p:txBody>
      </p:sp>
      <p:pic>
        <p:nvPicPr>
          <p:cNvPr id="4" name="Picture 5" descr="secret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62" y="1743699"/>
            <a:ext cx="3276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arts Bi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243" y="4149080"/>
            <a:ext cx="3436938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806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Геометрические признаки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каждой области можно подсчитать некий набор </a:t>
            </a:r>
            <a:r>
              <a:rPr lang="ru-RU" dirty="0" smtClean="0"/>
              <a:t>простейших </a:t>
            </a:r>
            <a:r>
              <a:rPr lang="ru-RU" dirty="0"/>
              <a:t>числовых характеристик:</a:t>
            </a:r>
          </a:p>
          <a:p>
            <a:pPr lvl="1">
              <a:buFontTx/>
              <a:buChar char="•"/>
            </a:pPr>
            <a:r>
              <a:rPr lang="ru-RU" dirty="0" smtClean="0"/>
              <a:t> </a:t>
            </a:r>
            <a:r>
              <a:rPr lang="ru-RU" dirty="0"/>
              <a:t>Площадь</a:t>
            </a:r>
          </a:p>
          <a:p>
            <a:pPr lvl="1">
              <a:buFontTx/>
              <a:buChar char="•"/>
            </a:pPr>
            <a:r>
              <a:rPr lang="ru-RU" dirty="0"/>
              <a:t> </a:t>
            </a:r>
            <a:r>
              <a:rPr lang="ru-RU" dirty="0" smtClean="0"/>
              <a:t>Центр </a:t>
            </a:r>
            <a:r>
              <a:rPr lang="ru-RU" dirty="0"/>
              <a:t>масс</a:t>
            </a:r>
          </a:p>
          <a:p>
            <a:pPr lvl="1">
              <a:buFontTx/>
              <a:buChar char="•"/>
            </a:pPr>
            <a:r>
              <a:rPr lang="ru-RU" dirty="0"/>
              <a:t> Периметр</a:t>
            </a:r>
          </a:p>
          <a:p>
            <a:pPr lvl="1">
              <a:buFontTx/>
              <a:buChar char="•"/>
            </a:pPr>
            <a:r>
              <a:rPr lang="ru-RU" dirty="0"/>
              <a:t> Компактность</a:t>
            </a:r>
          </a:p>
          <a:p>
            <a:pPr lvl="1">
              <a:buFontTx/>
              <a:buChar char="•"/>
            </a:pPr>
            <a:r>
              <a:rPr lang="ru-RU" dirty="0"/>
              <a:t> Ориентацию главной оси инерции </a:t>
            </a:r>
          </a:p>
          <a:p>
            <a:pPr lvl="1">
              <a:buFontTx/>
              <a:buChar char="•"/>
            </a:pPr>
            <a:r>
              <a:rPr lang="ru-RU" dirty="0"/>
              <a:t> Удлиненность (эксцентриситет)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494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Площадь и центр масс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4149" y="2199332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66874" y="2205682"/>
            <a:ext cx="571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/>
              <a:t> Площадь – количество пикселей в области;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79311"/>
              </p:ext>
            </p:extLst>
          </p:nvPr>
        </p:nvGraphicFramePr>
        <p:xfrm>
          <a:off x="1979712" y="2708920"/>
          <a:ext cx="271145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Формула" r:id="rId3" imgW="1079280" imgH="444240" progId="Equation.3">
                  <p:embed/>
                </p:oleObj>
              </mc:Choice>
              <mc:Fallback>
                <p:oleObj name="Формула" r:id="rId3" imgW="1079280" imgH="444240" progId="Equation.3">
                  <p:embed/>
                  <p:pic>
                    <p:nvPicPr>
                      <p:cNvPr id="51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708920"/>
                        <a:ext cx="271145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821462" y="2566045"/>
            <a:ext cx="2578100" cy="1930400"/>
            <a:chOff x="3360" y="2064"/>
            <a:chExt cx="1624" cy="1216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360" y="2064"/>
              <a:ext cx="1624" cy="1216"/>
            </a:xfrm>
            <a:custGeom>
              <a:avLst/>
              <a:gdLst>
                <a:gd name="T0" fmla="*/ 304 w 1624"/>
                <a:gd name="T1" fmla="*/ 728 h 1216"/>
                <a:gd name="T2" fmla="*/ 64 w 1624"/>
                <a:gd name="T3" fmla="*/ 344 h 1216"/>
                <a:gd name="T4" fmla="*/ 688 w 1624"/>
                <a:gd name="T5" fmla="*/ 56 h 1216"/>
                <a:gd name="T6" fmla="*/ 1552 w 1624"/>
                <a:gd name="T7" fmla="*/ 680 h 1216"/>
                <a:gd name="T8" fmla="*/ 256 w 1624"/>
                <a:gd name="T9" fmla="*/ 1208 h 1216"/>
                <a:gd name="T10" fmla="*/ 304 w 1624"/>
                <a:gd name="T11" fmla="*/ 728 h 12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24"/>
                <a:gd name="T19" fmla="*/ 0 h 1216"/>
                <a:gd name="T20" fmla="*/ 1624 w 1624"/>
                <a:gd name="T21" fmla="*/ 1216 h 12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24" h="1216">
                  <a:moveTo>
                    <a:pt x="304" y="728"/>
                  </a:moveTo>
                  <a:cubicBezTo>
                    <a:pt x="272" y="584"/>
                    <a:pt x="0" y="456"/>
                    <a:pt x="64" y="344"/>
                  </a:cubicBezTo>
                  <a:cubicBezTo>
                    <a:pt x="128" y="232"/>
                    <a:pt x="440" y="0"/>
                    <a:pt x="688" y="56"/>
                  </a:cubicBezTo>
                  <a:cubicBezTo>
                    <a:pt x="936" y="112"/>
                    <a:pt x="1624" y="488"/>
                    <a:pt x="1552" y="680"/>
                  </a:cubicBezTo>
                  <a:cubicBezTo>
                    <a:pt x="1480" y="872"/>
                    <a:pt x="464" y="1200"/>
                    <a:pt x="256" y="1208"/>
                  </a:cubicBezTo>
                  <a:cubicBezTo>
                    <a:pt x="48" y="1216"/>
                    <a:pt x="336" y="872"/>
                    <a:pt x="304" y="7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936" y="216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696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792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3888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984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080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552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648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3744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840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36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032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128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4224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4320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16" y="235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552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648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744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3840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3936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4032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4128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4224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4320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4416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3648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auto">
            <a:xfrm>
              <a:off x="3744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3840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4032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4128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auto">
            <a:xfrm>
              <a:off x="4224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auto">
            <a:xfrm>
              <a:off x="4320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auto">
            <a:xfrm>
              <a:off x="4416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auto">
            <a:xfrm>
              <a:off x="4512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auto">
            <a:xfrm>
              <a:off x="3696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auto">
            <a:xfrm>
              <a:off x="3792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auto">
            <a:xfrm>
              <a:off x="3888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auto">
            <a:xfrm>
              <a:off x="3984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4080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auto">
            <a:xfrm>
              <a:off x="4176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auto">
            <a:xfrm>
              <a:off x="4272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auto">
            <a:xfrm>
              <a:off x="4368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auto">
            <a:xfrm>
              <a:off x="4464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auto">
            <a:xfrm>
              <a:off x="4560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3744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3840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auto">
            <a:xfrm>
              <a:off x="3936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032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128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auto">
            <a:xfrm>
              <a:off x="4224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>
              <a:off x="4320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auto">
            <a:xfrm>
              <a:off x="4416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auto">
            <a:xfrm>
              <a:off x="4512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auto">
            <a:xfrm>
              <a:off x="4608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auto">
            <a:xfrm>
              <a:off x="3696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auto">
            <a:xfrm>
              <a:off x="3792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auto">
            <a:xfrm>
              <a:off x="3888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auto">
            <a:xfrm>
              <a:off x="3984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auto">
            <a:xfrm>
              <a:off x="4080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auto">
            <a:xfrm>
              <a:off x="4176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auto">
            <a:xfrm>
              <a:off x="4272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auto">
            <a:xfrm>
              <a:off x="4368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auto">
            <a:xfrm>
              <a:off x="4464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auto">
            <a:xfrm>
              <a:off x="4560" y="2832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auto">
            <a:xfrm>
              <a:off x="3696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auto">
            <a:xfrm>
              <a:off x="3792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auto">
            <a:xfrm>
              <a:off x="3888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auto">
            <a:xfrm>
              <a:off x="3984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auto">
            <a:xfrm>
              <a:off x="4080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auto">
            <a:xfrm>
              <a:off x="4176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4272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4368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auto">
            <a:xfrm>
              <a:off x="4464" y="292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3648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auto">
            <a:xfrm>
              <a:off x="3744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auto">
            <a:xfrm>
              <a:off x="3840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auto">
            <a:xfrm>
              <a:off x="3936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auto">
            <a:xfrm>
              <a:off x="4032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auto">
            <a:xfrm>
              <a:off x="4128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auto">
            <a:xfrm>
              <a:off x="4224" y="302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auto">
            <a:xfrm>
              <a:off x="3600" y="312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auto">
            <a:xfrm>
              <a:off x="3696" y="312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auto">
            <a:xfrm>
              <a:off x="3792" y="312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auto">
            <a:xfrm>
              <a:off x="4656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auto">
            <a:xfrm>
              <a:off x="4752" y="2640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auto">
            <a:xfrm>
              <a:off x="4704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auto">
            <a:xfrm>
              <a:off x="4800" y="273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auto">
            <a:xfrm>
              <a:off x="4608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auto">
            <a:xfrm>
              <a:off x="4704" y="2544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auto">
            <a:xfrm>
              <a:off x="4512" y="2448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auto">
            <a:xfrm>
              <a:off x="4176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auto">
            <a:xfrm>
              <a:off x="4272" y="2256"/>
              <a:ext cx="48" cy="48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aphicFrame>
        <p:nvGraphicFramePr>
          <p:cNvPr id="10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897615"/>
              </p:ext>
            </p:extLst>
          </p:nvPr>
        </p:nvGraphicFramePr>
        <p:xfrm>
          <a:off x="1320899" y="4744095"/>
          <a:ext cx="526097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Формула" r:id="rId5" imgW="2349360" imgH="622080" progId="Equation.3">
                  <p:embed/>
                </p:oleObj>
              </mc:Choice>
              <mc:Fallback>
                <p:oleObj name="Формула" r:id="rId5" imgW="2349360" imgH="622080" progId="Equation.3">
                  <p:embed/>
                  <p:pic>
                    <p:nvPicPr>
                      <p:cNvPr id="51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99" y="4744095"/>
                        <a:ext cx="5260975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Rectangle 105"/>
          <p:cNvSpPr>
            <a:spLocks noChangeArrowheads="1"/>
          </p:cNvSpPr>
          <p:nvPr/>
        </p:nvSpPr>
        <p:spPr bwMode="auto">
          <a:xfrm>
            <a:off x="892274" y="4309120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/>
              <a:t> Центр масс</a:t>
            </a:r>
          </a:p>
        </p:txBody>
      </p:sp>
    </p:spTree>
    <p:extLst>
      <p:ext uri="{BB962C8B-B14F-4D97-AF65-F5344CB8AC3E}">
        <p14:creationId xmlns:p14="http://schemas.microsoft.com/office/powerpoint/2010/main" val="1544041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Периметр и компактность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75779" y="3059832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/>
              <a:t>  Компактность – отношение квадрата периметра к площади;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80579" y="4488582"/>
            <a:ext cx="525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Наиболее компактная фигура – круг: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88451"/>
              </p:ext>
            </p:extLst>
          </p:nvPr>
        </p:nvGraphicFramePr>
        <p:xfrm>
          <a:off x="5600179" y="3136032"/>
          <a:ext cx="1066800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Формула" r:id="rId3" imgW="507960" imgH="419040" progId="Equation.3">
                  <p:embed/>
                </p:oleObj>
              </mc:Choice>
              <mc:Fallback>
                <p:oleObj name="Формула" r:id="rId3" imgW="507960" imgH="419040" progId="Equation.3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179" y="3136032"/>
                        <a:ext cx="1066800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434884"/>
              </p:ext>
            </p:extLst>
          </p:nvPr>
        </p:nvGraphicFramePr>
        <p:xfrm>
          <a:off x="5919267" y="4571132"/>
          <a:ext cx="838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Формула" r:id="rId5" imgW="469800" imgH="177480" progId="Equation.3">
                  <p:embed/>
                </p:oleObj>
              </mc:Choice>
              <mc:Fallback>
                <p:oleObj name="Формула" r:id="rId5" imgW="469800" imgH="177480" progId="Equation.3">
                  <p:embed/>
                  <p:pic>
                    <p:nvPicPr>
                      <p:cNvPr id="61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267" y="4571132"/>
                        <a:ext cx="8382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2725217" y="5622057"/>
            <a:ext cx="798512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3868217" y="5622057"/>
            <a:ext cx="841375" cy="752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34"/>
          <p:cNvSpPr>
            <a:spLocks noChangeArrowheads="1"/>
          </p:cNvSpPr>
          <p:nvPr/>
        </p:nvSpPr>
        <p:spPr bwMode="auto">
          <a:xfrm>
            <a:off x="5154092" y="5622057"/>
            <a:ext cx="357187" cy="752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6011342" y="5622057"/>
            <a:ext cx="46037" cy="725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819379" y="2069232"/>
            <a:ext cx="1066800" cy="914400"/>
            <a:chOff x="4464" y="1968"/>
            <a:chExt cx="672" cy="576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4464" y="1968"/>
              <a:ext cx="672" cy="576"/>
              <a:chOff x="4272" y="1920"/>
              <a:chExt cx="672" cy="576"/>
            </a:xfrm>
          </p:grpSpPr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4656" y="192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4752" y="2016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4848" y="211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>
                <a:off x="4848" y="2208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4752" y="2304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4656" y="240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4560" y="240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4464" y="240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4368" y="2304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Rectangle 15"/>
              <p:cNvSpPr>
                <a:spLocks noChangeArrowheads="1"/>
              </p:cNvSpPr>
              <p:nvPr/>
            </p:nvSpPr>
            <p:spPr bwMode="auto">
              <a:xfrm>
                <a:off x="4464" y="2208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" name="Rectangle 16"/>
              <p:cNvSpPr>
                <a:spLocks noChangeArrowheads="1"/>
              </p:cNvSpPr>
              <p:nvPr/>
            </p:nvSpPr>
            <p:spPr bwMode="auto">
              <a:xfrm>
                <a:off x="4368" y="211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17"/>
              <p:cNvSpPr>
                <a:spLocks noChangeArrowheads="1"/>
              </p:cNvSpPr>
              <p:nvPr/>
            </p:nvSpPr>
            <p:spPr bwMode="auto">
              <a:xfrm>
                <a:off x="4272" y="2016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Rectangle 18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4464" y="192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4560" y="2016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4560" y="20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752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4944" y="225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4752" y="2256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4656" y="235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899592" y="1916832"/>
            <a:ext cx="5786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/>
              <a:t>  Периметр – количество пикселей принадлежащих границе области;</a:t>
            </a:r>
          </a:p>
        </p:txBody>
      </p:sp>
    </p:spTree>
    <p:extLst>
      <p:ext uri="{BB962C8B-B14F-4D97-AF65-F5344CB8AC3E}">
        <p14:creationId xmlns:p14="http://schemas.microsoft.com/office/powerpoint/2010/main" val="19259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Подсчет периметра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373563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Tx/>
              <a:buAutoNum type="arabicPeriod"/>
            </a:pPr>
            <a:r>
              <a:rPr lang="ru-RU" dirty="0"/>
              <a:t>Пиксель лежит на границе области, если он сам принадлежит </a:t>
            </a:r>
            <a:br>
              <a:rPr lang="ru-RU" dirty="0"/>
            </a:br>
            <a:r>
              <a:rPr lang="ru-RU" dirty="0"/>
              <a:t>области и хотя бы один из его соседей области не принадлежит</a:t>
            </a:r>
            <a:r>
              <a:rPr lang="ru-RU" dirty="0" smtClean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</a:t>
            </a:r>
            <a:r>
              <a:rPr lang="ru-RU" i="1" dirty="0"/>
              <a:t>внутренняя граница</a:t>
            </a:r>
            <a:r>
              <a:rPr lang="ru-RU" dirty="0"/>
              <a:t>)</a:t>
            </a:r>
          </a:p>
          <a:p>
            <a:pPr marL="457200" indent="-457200" algn="just">
              <a:buFontTx/>
              <a:buAutoNum type="arabicPeriod"/>
            </a:pPr>
            <a:endParaRPr lang="ru-RU" dirty="0"/>
          </a:p>
          <a:p>
            <a:pPr marL="457200" indent="-457200" algn="just">
              <a:buFontTx/>
              <a:buAutoNum type="arabicPeriod"/>
            </a:pPr>
            <a:r>
              <a:rPr lang="ru-RU" dirty="0"/>
              <a:t>Пиксель лежит на границе области, если он сам не принадлежит </a:t>
            </a:r>
            <a:br>
              <a:rPr lang="ru-RU" dirty="0"/>
            </a:br>
            <a:r>
              <a:rPr lang="ru-RU" dirty="0"/>
              <a:t>области и хотя бы один из его соседей </a:t>
            </a:r>
            <a:r>
              <a:rPr lang="ru-RU" dirty="0" smtClean="0"/>
              <a:t>области принадлежит. (</a:t>
            </a:r>
            <a:r>
              <a:rPr lang="ru-RU" i="1" dirty="0"/>
              <a:t>внешняя граница</a:t>
            </a:r>
            <a:r>
              <a:rPr lang="ru-RU" dirty="0"/>
              <a:t>)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669233"/>
            <a:ext cx="4038614" cy="25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130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Операция оконтуривания объекта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3898776" cy="43735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800" dirty="0" smtClean="0"/>
              <a:t>	При работе с бинарными изображениями контуры объекта можно получить с помощью операций математической морфологии</a:t>
            </a:r>
          </a:p>
          <a:p>
            <a:pPr eaLnBrk="1" hangingPunct="1"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1800" dirty="0" smtClean="0"/>
              <a:t>	Внутреннее оконтуривание</a:t>
            </a:r>
          </a:p>
          <a:p>
            <a:pPr lvl="1" algn="just" eaLnBrk="1" hangingPunct="1"/>
            <a:r>
              <a:rPr lang="en-US" sz="2400" b="1" dirty="0" smtClean="0">
                <a:cs typeface="Times New Roman" pitchFamily="18" charset="0"/>
              </a:rPr>
              <a:t>C</a:t>
            </a:r>
            <a:r>
              <a:rPr lang="en-US" sz="2400" b="1" baseline="-30000" dirty="0" smtClean="0">
                <a:cs typeface="Times New Roman" pitchFamily="18" charset="0"/>
              </a:rPr>
              <a:t>I</a:t>
            </a:r>
            <a:r>
              <a:rPr lang="en-US" sz="2400" b="1" dirty="0" smtClean="0">
                <a:cs typeface="Times New Roman" pitchFamily="18" charset="0"/>
              </a:rPr>
              <a:t> = A – (A (-) B)</a:t>
            </a:r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1800" dirty="0" smtClean="0"/>
              <a:t>	Внешнее оконтуривание</a:t>
            </a:r>
          </a:p>
          <a:p>
            <a:pPr lvl="1" algn="just" eaLnBrk="1" hangingPunct="1"/>
            <a:r>
              <a:rPr lang="en-US" sz="2400" b="1" dirty="0" smtClean="0">
                <a:cs typeface="Times New Roman" pitchFamily="18" charset="0"/>
              </a:rPr>
              <a:t>C</a:t>
            </a:r>
            <a:r>
              <a:rPr lang="en-US" sz="2400" b="1" baseline="-30000" dirty="0" smtClean="0">
                <a:cs typeface="Times New Roman" pitchFamily="18" charset="0"/>
              </a:rPr>
              <a:t>O</a:t>
            </a:r>
            <a:r>
              <a:rPr lang="en-US" sz="2400" b="1" dirty="0" smtClean="0">
                <a:cs typeface="Times New Roman" pitchFamily="18" charset="0"/>
              </a:rPr>
              <a:t> = (A (+) B) – A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420888"/>
            <a:ext cx="3217135" cy="327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981" y="1772816"/>
            <a:ext cx="3467100" cy="77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981" y="2701504"/>
            <a:ext cx="3619500" cy="790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94" y="3630191"/>
            <a:ext cx="28860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13294" y="1915691"/>
            <a:ext cx="50720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000" kern="0" dirty="0">
                <a:latin typeface="+mn-lt"/>
              </a:rPr>
              <a:t>(SAD) Sum of absolute differences</a:t>
            </a:r>
            <a:endParaRPr lang="ru-RU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4731" y="2772941"/>
            <a:ext cx="50720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sz="2000" kern="0" dirty="0"/>
              <a:t>(</a:t>
            </a:r>
            <a:r>
              <a:rPr lang="en-US" sz="2000" kern="0" dirty="0" smtClean="0"/>
              <a:t>SSD</a:t>
            </a:r>
            <a:r>
              <a:rPr lang="en-US" sz="2000" kern="0" dirty="0"/>
              <a:t>) Sum of squared differences</a:t>
            </a:r>
            <a:endParaRPr lang="ru-RU" sz="2000" kern="0" dirty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084731" y="3630191"/>
            <a:ext cx="50720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000" kern="0" dirty="0">
                <a:latin typeface="+mn-lt"/>
              </a:rPr>
              <a:t>(CC) Cross-correlation</a:t>
            </a:r>
            <a:endParaRPr lang="ru-RU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69981" y="4592216"/>
            <a:ext cx="8572500" cy="99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400" kern="0" dirty="0" smtClean="0">
                <a:latin typeface="+mn-lt"/>
              </a:rPr>
              <a:t>SAD</a:t>
            </a:r>
            <a:r>
              <a:rPr lang="en-US" sz="2400" kern="0" dirty="0">
                <a:latin typeface="+mn-lt"/>
              </a:rPr>
              <a:t>, SSD</a:t>
            </a:r>
            <a:r>
              <a:rPr lang="ru-RU" sz="2400" kern="0" dirty="0">
                <a:latin typeface="+mn-lt"/>
              </a:rPr>
              <a:t> – минимизируются (0 – точное совпадение)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400" kern="0" dirty="0" smtClean="0">
                <a:latin typeface="+mn-lt"/>
              </a:rPr>
              <a:t>CC</a:t>
            </a:r>
            <a:r>
              <a:rPr lang="ru-RU" sz="2400" kern="0" dirty="0" smtClean="0">
                <a:latin typeface="+mn-lt"/>
              </a:rPr>
              <a:t> </a:t>
            </a:r>
            <a:r>
              <a:rPr lang="ru-RU" sz="2400" kern="0" dirty="0">
                <a:latin typeface="+mn-lt"/>
              </a:rPr>
              <a:t>– </a:t>
            </a:r>
            <a:r>
              <a:rPr lang="ru-RU" sz="2400" kern="0" dirty="0" err="1">
                <a:latin typeface="+mn-lt"/>
              </a:rPr>
              <a:t>максимизируется</a:t>
            </a:r>
            <a:r>
              <a:rPr lang="ru-RU" sz="2400" kern="0" dirty="0">
                <a:latin typeface="+mn-lt"/>
              </a:rPr>
              <a:t> (</a:t>
            </a:r>
            <a:r>
              <a:rPr lang="en-US" sz="2400" kern="0" dirty="0">
                <a:latin typeface="+mn-lt"/>
              </a:rPr>
              <a:t>1 – </a:t>
            </a:r>
            <a:r>
              <a:rPr lang="ru-RU" sz="2400" kern="0" dirty="0">
                <a:latin typeface="+mn-lt"/>
              </a:rPr>
              <a:t>точное совпадение)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32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71268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Инвариантные характеристики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47192" y="1820416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47192" y="1820416"/>
            <a:ext cx="7315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/>
              <a:t>Для распознавания нас интересуют характеристики инвариантные по отношению к масштабированию, переносу, повороту: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ru-RU" sz="1800"/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ru-RU" sz="1800"/>
              <a:t> Удлиненность, нецентрированность (эксцентриситет)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1800"/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1800"/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1800"/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ru-RU" sz="1800"/>
              <a:t> Компактность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1800"/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ru-RU" sz="180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618095"/>
              </p:ext>
            </p:extLst>
          </p:nvPr>
        </p:nvGraphicFramePr>
        <p:xfrm>
          <a:off x="975792" y="4868416"/>
          <a:ext cx="9144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Уравнение" r:id="rId3" imgW="507960" imgH="419040" progId="Equation.3">
                  <p:embed/>
                </p:oleObj>
              </mc:Choice>
              <mc:Fallback>
                <p:oleObj name="Уравнение" r:id="rId3" imgW="507960" imgH="419040" progId="Equation.3">
                  <p:embed/>
                  <p:pic>
                    <p:nvPicPr>
                      <p:cNvPr id="92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792" y="4868416"/>
                        <a:ext cx="9144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963902"/>
              </p:ext>
            </p:extLst>
          </p:nvPr>
        </p:nvGraphicFramePr>
        <p:xfrm>
          <a:off x="899592" y="3573016"/>
          <a:ext cx="51212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Формула" r:id="rId5" imgW="2844720" imgH="533160" progId="Equation.3">
                  <p:embed/>
                </p:oleObj>
              </mc:Choice>
              <mc:Fallback>
                <p:oleObj name="Формула" r:id="rId5" imgW="2844720" imgH="533160" progId="Equation.3">
                  <p:embed/>
                  <p:pic>
                    <p:nvPicPr>
                      <p:cNvPr id="921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573016"/>
                        <a:ext cx="512127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7130" y="4544566"/>
            <a:ext cx="4318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6037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Ориентация главной оси инерции</a:t>
            </a:r>
          </a:p>
        </p:txBody>
      </p:sp>
      <p:graphicFrame>
        <p:nvGraphicFramePr>
          <p:cNvPr id="4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176770"/>
              </p:ext>
            </p:extLst>
          </p:nvPr>
        </p:nvGraphicFramePr>
        <p:xfrm>
          <a:off x="2657946" y="3861580"/>
          <a:ext cx="2707640" cy="213360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584" y="2708920"/>
            <a:ext cx="754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1384" y="1794520"/>
            <a:ext cx="7315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ru-RU" dirty="0"/>
              <a:t>Не является инвариантной к повороту, но в ряде случаев предоставляет полезную информацию об ориентации объекта:</a:t>
            </a:r>
            <a:endParaRPr lang="ru-RU" sz="1400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51743"/>
              </p:ext>
            </p:extLst>
          </p:nvPr>
        </p:nvGraphicFramePr>
        <p:xfrm>
          <a:off x="2933291" y="2663640"/>
          <a:ext cx="2951386" cy="791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3" imgW="1498320" imgH="482400" progId="Equation.3">
                  <p:embed/>
                </p:oleObj>
              </mc:Choice>
              <mc:Fallback>
                <p:oleObj name="Equation" r:id="rId3" imgW="1498320" imgH="482400" progId="Equation.3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291" y="2663640"/>
                        <a:ext cx="2951386" cy="7918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627784" y="3523443"/>
            <a:ext cx="4643437" cy="2911475"/>
            <a:chOff x="2179638" y="2781300"/>
            <a:chExt cx="6407150" cy="4025900"/>
          </a:xfrm>
        </p:grpSpPr>
        <p:grpSp>
          <p:nvGrpSpPr>
            <p:cNvPr id="9" name="Group 219"/>
            <p:cNvGrpSpPr>
              <a:grpSpLocks/>
            </p:cNvGrpSpPr>
            <p:nvPr/>
          </p:nvGrpSpPr>
          <p:grpSpPr bwMode="auto">
            <a:xfrm>
              <a:off x="2179638" y="2781300"/>
              <a:ext cx="4264025" cy="4025900"/>
              <a:chOff x="912" y="576"/>
              <a:chExt cx="3504" cy="3357"/>
            </a:xfrm>
          </p:grpSpPr>
          <p:sp>
            <p:nvSpPr>
              <p:cNvPr id="12" name="Line 220"/>
              <p:cNvSpPr>
                <a:spLocks noChangeShapeType="1"/>
              </p:cNvSpPr>
              <p:nvPr/>
            </p:nvSpPr>
            <p:spPr bwMode="auto">
              <a:xfrm>
                <a:off x="2448" y="2304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3" name="Group 221"/>
              <p:cNvGrpSpPr>
                <a:grpSpLocks/>
              </p:cNvGrpSpPr>
              <p:nvPr/>
            </p:nvGrpSpPr>
            <p:grpSpPr bwMode="auto">
              <a:xfrm>
                <a:off x="912" y="576"/>
                <a:ext cx="3504" cy="3357"/>
                <a:chOff x="912" y="576"/>
                <a:chExt cx="3504" cy="3357"/>
              </a:xfrm>
            </p:grpSpPr>
            <p:sp>
              <p:nvSpPr>
                <p:cNvPr id="14" name="Text Box 222"/>
                <p:cNvSpPr txBox="1">
                  <a:spLocks noChangeArrowheads="1"/>
                </p:cNvSpPr>
                <p:nvPr/>
              </p:nvSpPr>
              <p:spPr bwMode="auto">
                <a:xfrm>
                  <a:off x="4175" y="576"/>
                  <a:ext cx="241" cy="3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X</a:t>
                  </a:r>
                </a:p>
              </p:txBody>
            </p:sp>
            <p:sp>
              <p:nvSpPr>
                <p:cNvPr id="15" name="Line 223"/>
                <p:cNvSpPr>
                  <a:spLocks noChangeShapeType="1"/>
                </p:cNvSpPr>
                <p:nvPr/>
              </p:nvSpPr>
              <p:spPr bwMode="auto">
                <a:xfrm>
                  <a:off x="912" y="960"/>
                  <a:ext cx="3456" cy="0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" name="Line 224"/>
                <p:cNvSpPr>
                  <a:spLocks noChangeShapeType="1"/>
                </p:cNvSpPr>
                <p:nvPr/>
              </p:nvSpPr>
              <p:spPr bwMode="auto">
                <a:xfrm>
                  <a:off x="912" y="960"/>
                  <a:ext cx="0" cy="2784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" name="Line 225"/>
                <p:cNvSpPr>
                  <a:spLocks noChangeShapeType="1"/>
                </p:cNvSpPr>
                <p:nvPr/>
              </p:nvSpPr>
              <p:spPr bwMode="auto">
                <a:xfrm>
                  <a:off x="2592" y="2160"/>
                  <a:ext cx="0" cy="288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1104" y="1200"/>
                  <a:ext cx="2879" cy="230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" name="Text Box 227"/>
                <p:cNvSpPr txBox="1">
                  <a:spLocks noChangeArrowheads="1"/>
                </p:cNvSpPr>
                <p:nvPr/>
              </p:nvSpPr>
              <p:spPr bwMode="auto">
                <a:xfrm>
                  <a:off x="1009" y="3551"/>
                  <a:ext cx="240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Y</a:t>
                  </a:r>
                </a:p>
              </p:txBody>
            </p:sp>
            <p:sp>
              <p:nvSpPr>
                <p:cNvPr id="20" name="Line 228"/>
                <p:cNvSpPr>
                  <a:spLocks noChangeShapeType="1"/>
                </p:cNvSpPr>
                <p:nvPr/>
              </p:nvSpPr>
              <p:spPr bwMode="auto">
                <a:xfrm flipH="1" flipV="1">
                  <a:off x="3600" y="1536"/>
                  <a:ext cx="624" cy="5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Line 229"/>
                <p:cNvSpPr>
                  <a:spLocks noChangeShapeType="1"/>
                </p:cNvSpPr>
                <p:nvPr/>
              </p:nvSpPr>
              <p:spPr bwMode="auto">
                <a:xfrm flipH="1" flipV="1">
                  <a:off x="2640" y="2352"/>
                  <a:ext cx="1536" cy="5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" name="Text Box 230"/>
            <p:cNvSpPr txBox="1">
              <a:spLocks noChangeArrowheads="1"/>
            </p:cNvSpPr>
            <p:nvPr/>
          </p:nvSpPr>
          <p:spPr bwMode="auto">
            <a:xfrm>
              <a:off x="6300787" y="4411663"/>
              <a:ext cx="2286001" cy="979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Главная ось</a:t>
              </a:r>
              <a:endParaRPr lang="en-US"/>
            </a:p>
          </p:txBody>
        </p:sp>
        <p:sp>
          <p:nvSpPr>
            <p:cNvPr id="11" name="Text Box 231"/>
            <p:cNvSpPr txBox="1">
              <a:spLocks noChangeArrowheads="1"/>
            </p:cNvSpPr>
            <p:nvPr/>
          </p:nvSpPr>
          <p:spPr bwMode="auto">
            <a:xfrm>
              <a:off x="6156324" y="5445126"/>
              <a:ext cx="2286001" cy="553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Центр масс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1778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950" y="1890948"/>
            <a:ext cx="632210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558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признаки</a:t>
            </a:r>
          </a:p>
        </p:txBody>
      </p:sp>
      <p:pic>
        <p:nvPicPr>
          <p:cNvPr id="5" name="Picture 4" descr="img131"/>
          <p:cNvPicPr>
            <a:picLocks noChangeAspect="1" noChangeArrowheads="1"/>
          </p:cNvPicPr>
          <p:nvPr/>
        </p:nvPicPr>
        <p:blipFill rotWithShape="1">
          <a:blip r:embed="rId2"/>
          <a:srcRect l="137" t="-132" r="6427" b="132"/>
          <a:stretch/>
        </p:blipFill>
        <p:spPr bwMode="auto">
          <a:xfrm>
            <a:off x="838200" y="2271713"/>
            <a:ext cx="7262192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3568" y="1740695"/>
            <a:ext cx="716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Другие инвариантные характеристики области:</a:t>
            </a:r>
          </a:p>
        </p:txBody>
      </p:sp>
    </p:spTree>
    <p:extLst>
      <p:ext uri="{BB962C8B-B14F-4D97-AF65-F5344CB8AC3E}">
        <p14:creationId xmlns:p14="http://schemas.microsoft.com/office/powerpoint/2010/main" val="2402946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анализировать </a:t>
            </a:r>
            <a:r>
              <a:rPr lang="ru-RU" dirty="0" smtClean="0"/>
              <a:t>признаки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воспользоваться признаками для классификации?</a:t>
            </a:r>
          </a:p>
          <a:p>
            <a:pPr lvl="1"/>
            <a:r>
              <a:rPr lang="ru-RU" sz="1800" dirty="0"/>
              <a:t>Подобрать диапазоны значений для разных классов вручную, </a:t>
            </a:r>
            <a:r>
              <a:rPr lang="ru-RU" sz="1800" dirty="0" smtClean="0"/>
              <a:t>экспериментально (может </a:t>
            </a:r>
            <a:r>
              <a:rPr lang="ru-RU" sz="1800" dirty="0"/>
              <a:t>быть весьма трудоемко)</a:t>
            </a:r>
            <a:br>
              <a:rPr lang="ru-RU" sz="1800" dirty="0"/>
            </a:br>
            <a:endParaRPr lang="ru-RU" sz="1800" dirty="0"/>
          </a:p>
          <a:p>
            <a:pPr lvl="1"/>
            <a:r>
              <a:rPr lang="ru-RU" sz="1800" dirty="0"/>
              <a:t>Подобрать диапазоны значений графически</a:t>
            </a:r>
            <a:br>
              <a:rPr lang="ru-RU" sz="1800" dirty="0"/>
            </a:br>
            <a:r>
              <a:rPr lang="ru-RU" sz="1800" dirty="0"/>
              <a:t>(нужна база для тренировки, трудно, если признаков много)</a:t>
            </a:r>
          </a:p>
          <a:p>
            <a:pPr lvl="1">
              <a:buNone/>
            </a:pPr>
            <a:endParaRPr lang="ru-RU" sz="1800" dirty="0"/>
          </a:p>
          <a:p>
            <a:pPr lvl="1"/>
            <a:r>
              <a:rPr lang="ru-RU" sz="1800" dirty="0"/>
              <a:t>Обучить классификатор с помощью машинного обучения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8338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Ручной подбор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 общих соображений:</a:t>
            </a:r>
          </a:p>
          <a:p>
            <a:pPr lvl="1"/>
            <a:r>
              <a:rPr lang="ru-RU" sz="1800" dirty="0"/>
              <a:t>Ложки более вытянутые, чем сахарные кусочки</a:t>
            </a:r>
          </a:p>
          <a:p>
            <a:pPr lvl="1"/>
            <a:r>
              <a:rPr lang="ru-RU" sz="1800" dirty="0"/>
              <a:t>Ложки больше чем сахарные кусочки</a:t>
            </a:r>
          </a:p>
          <a:p>
            <a:pPr lvl="1"/>
            <a:r>
              <a:rPr lang="ru-RU" sz="1800" dirty="0"/>
              <a:t>Сахарные кусочки квадратные</a:t>
            </a:r>
          </a:p>
          <a:p>
            <a:pPr lvl="1"/>
            <a:r>
              <a:rPr lang="ru-RU" sz="1800" dirty="0"/>
              <a:t>Области появляющиеся из-за шума обычно небольшие и неквадратные</a:t>
            </a:r>
          </a:p>
          <a:p>
            <a:pPr lvl="1">
              <a:buNone/>
            </a:pPr>
            <a:endParaRPr lang="ru-RU" sz="1800" dirty="0"/>
          </a:p>
          <a:p>
            <a:r>
              <a:rPr lang="ru-RU" sz="2000" dirty="0"/>
              <a:t>Пытаемся сконструировать решающее правило, проверяем экспериментально</a:t>
            </a:r>
          </a:p>
          <a:p>
            <a:endParaRPr lang="ru-RU" sz="2000" dirty="0"/>
          </a:p>
          <a:p>
            <a:r>
              <a:rPr lang="ru-RU" sz="2000" dirty="0"/>
              <a:t>Может быть весьма утомительно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174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Графический анализ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Собрать тренировочную базу изображений</a:t>
            </a:r>
          </a:p>
          <a:p>
            <a:pPr lvl="1"/>
            <a:r>
              <a:rPr lang="ru-RU" dirty="0"/>
              <a:t>Где только ложки </a:t>
            </a:r>
          </a:p>
          <a:p>
            <a:pPr lvl="1"/>
            <a:r>
              <a:rPr lang="ru-RU" dirty="0"/>
              <a:t>Где только сахар</a:t>
            </a:r>
          </a:p>
          <a:p>
            <a:pPr lvl="1"/>
            <a:r>
              <a:rPr lang="ru-RU" dirty="0"/>
              <a:t>Где только шум</a:t>
            </a:r>
          </a:p>
          <a:p>
            <a:pPr lvl="1">
              <a:buNone/>
            </a:pPr>
            <a:r>
              <a:rPr lang="ru-RU" i="1" dirty="0"/>
              <a:t>Как получить такие? Да просто закрасить все остальное.</a:t>
            </a:r>
          </a:p>
          <a:p>
            <a:pPr lvl="1">
              <a:buNone/>
            </a:pPr>
            <a:endParaRPr lang="ru-RU" i="1" dirty="0"/>
          </a:p>
          <a:p>
            <a:r>
              <a:rPr lang="ru-RU" dirty="0"/>
              <a:t>Брать признаки и строить графики</a:t>
            </a:r>
          </a:p>
        </p:txBody>
      </p:sp>
    </p:spTree>
    <p:extLst>
      <p:ext uri="{BB962C8B-B14F-4D97-AF65-F5344CB8AC3E}">
        <p14:creationId xmlns:p14="http://schemas.microsoft.com/office/powerpoint/2010/main" val="21098855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Графический анализ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5450" y="2340793"/>
            <a:ext cx="4038600" cy="316383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32327"/>
            <a:ext cx="4038600" cy="27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74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Сопоставление шаблонов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2348880"/>
            <a:ext cx="3322712" cy="3384376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Шаблон (слева), изображение (в центре), карта нормализованной корреляции (справа)</a:t>
            </a:r>
          </a:p>
          <a:p>
            <a:pPr algn="just"/>
            <a:r>
              <a:rPr lang="ru-RU" sz="1800" dirty="0"/>
              <a:t> Пик яркости (максимум корреляции) соответствует положению руки (искомого шаблона)</a:t>
            </a:r>
          </a:p>
          <a:p>
            <a:pPr algn="just"/>
            <a:endParaRPr lang="ru-RU" sz="1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83568" y="2521979"/>
            <a:ext cx="4402660" cy="2809766"/>
            <a:chOff x="899592" y="1727559"/>
            <a:chExt cx="4402660" cy="280976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9592" y="2924944"/>
              <a:ext cx="344764" cy="4116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03648" y="1727559"/>
              <a:ext cx="1865769" cy="28064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28709" y="1730898"/>
              <a:ext cx="1873543" cy="28064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79369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2387</TotalTime>
  <Words>1541</Words>
  <Application>Microsoft Office PowerPoint</Application>
  <PresentationFormat>Экран (4:3)</PresentationFormat>
  <Paragraphs>357</Paragraphs>
  <Slides>89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89</vt:i4>
      </vt:variant>
    </vt:vector>
  </HeadingPairs>
  <TitlesOfParts>
    <vt:vector size="104" baseType="lpstr">
      <vt:lpstr>Arial</vt:lpstr>
      <vt:lpstr>Book Antiqua</vt:lpstr>
      <vt:lpstr>Calibri</vt:lpstr>
      <vt:lpstr>Century Gothic</vt:lpstr>
      <vt:lpstr>Courier New</vt:lpstr>
      <vt:lpstr>Symbol</vt:lpstr>
      <vt:lpstr>Tahoma</vt:lpstr>
      <vt:lpstr>Times New Roman</vt:lpstr>
      <vt:lpstr>Wingdings</vt:lpstr>
      <vt:lpstr>Аптека</vt:lpstr>
      <vt:lpstr>Bitmap Image</vt:lpstr>
      <vt:lpstr>Equation</vt:lpstr>
      <vt:lpstr>Photo Editor Photo</vt:lpstr>
      <vt:lpstr>Формула</vt:lpstr>
      <vt:lpstr>Microsoft Equation 3.0</vt:lpstr>
      <vt:lpstr> Компьютерное зрение</vt:lpstr>
      <vt:lpstr>Изменчивость изображений</vt:lpstr>
      <vt:lpstr>Внутриклассовая изменчивость</vt:lpstr>
      <vt:lpstr>Сопоставление</vt:lpstr>
      <vt:lpstr>Сопоставление</vt:lpstr>
      <vt:lpstr>Сопоставление</vt:lpstr>
      <vt:lpstr>Сопоставление шаблонов</vt:lpstr>
      <vt:lpstr>Метрики</vt:lpstr>
      <vt:lpstr>Сопоставление шаблонов</vt:lpstr>
      <vt:lpstr>ТВ-пульт (Пример)</vt:lpstr>
      <vt:lpstr>ТВ-пульт (Пример)</vt:lpstr>
      <vt:lpstr>ТВ-пульт (Пример)</vt:lpstr>
      <vt:lpstr>ТВ-пульт (Пример)</vt:lpstr>
      <vt:lpstr>Ограничения и проблемы</vt:lpstr>
      <vt:lpstr>Поиск краев</vt:lpstr>
      <vt:lpstr>Края для сопоставления шаблонов</vt:lpstr>
      <vt:lpstr>Откуда берутся границы</vt:lpstr>
      <vt:lpstr>Описание «края»</vt:lpstr>
      <vt:lpstr>Градиент изображения</vt:lpstr>
      <vt:lpstr>Дифференцирование и свёртка</vt:lpstr>
      <vt:lpstr>Вычисление градиента</vt:lpstr>
      <vt:lpstr>Примеры карты силы краев</vt:lpstr>
      <vt:lpstr>Влияние шума</vt:lpstr>
      <vt:lpstr>Влияние шума</vt:lpstr>
      <vt:lpstr>Предобработка (сглаживание)</vt:lpstr>
      <vt:lpstr>Свойства свертки</vt:lpstr>
      <vt:lpstr>Выделение краев</vt:lpstr>
      <vt:lpstr>Разработка детектора краев</vt:lpstr>
      <vt:lpstr>Детектор Canny</vt:lpstr>
      <vt:lpstr>Пример</vt:lpstr>
      <vt:lpstr>Пример</vt:lpstr>
      <vt:lpstr>Пример</vt:lpstr>
      <vt:lpstr>Пример</vt:lpstr>
      <vt:lpstr>Поиск локальных максимумов</vt:lpstr>
      <vt:lpstr>Связывание точек</vt:lpstr>
      <vt:lpstr>Отсечение по порогу</vt:lpstr>
      <vt:lpstr>Эффект гистерезиса</vt:lpstr>
      <vt:lpstr>Влияние ядра размытия</vt:lpstr>
      <vt:lpstr>Ограничения детектора</vt:lpstr>
      <vt:lpstr>Поиск краев – это только начало…</vt:lpstr>
      <vt:lpstr>Края для сопоставления шаблонов</vt:lpstr>
      <vt:lpstr>Метрики</vt:lpstr>
      <vt:lpstr>Пример</vt:lpstr>
      <vt:lpstr>пример</vt:lpstr>
      <vt:lpstr>Инвариантность</vt:lpstr>
      <vt:lpstr>Примеры</vt:lpstr>
      <vt:lpstr>Схема простого алгоритма</vt:lpstr>
      <vt:lpstr>Бинаризация изображений</vt:lpstr>
      <vt:lpstr>Пороговая фильтрация</vt:lpstr>
      <vt:lpstr>Пороговая фильтрация</vt:lpstr>
      <vt:lpstr>Адаптивная бинаризация</vt:lpstr>
      <vt:lpstr>Адаптивная бинаризация</vt:lpstr>
      <vt:lpstr>Шум в бинарных изображениях</vt:lpstr>
      <vt:lpstr>Подавление и устранение шума</vt:lpstr>
      <vt:lpstr>Математическая морфология</vt:lpstr>
      <vt:lpstr>Расширение в дискретном случае</vt:lpstr>
      <vt:lpstr>Расширение</vt:lpstr>
      <vt:lpstr>Cужение</vt:lpstr>
      <vt:lpstr>Результат операции сужения</vt:lpstr>
      <vt:lpstr>Операции раскрытия и закрытия</vt:lpstr>
      <vt:lpstr>Применение открытия</vt:lpstr>
      <vt:lpstr>Сужение vs Открытие</vt:lpstr>
      <vt:lpstr>Дефекты бинаризации</vt:lpstr>
      <vt:lpstr>Применение закрытия</vt:lpstr>
      <vt:lpstr>Не лучший пример для морфологии</vt:lpstr>
      <vt:lpstr>Применения операции открытия</vt:lpstr>
      <vt:lpstr>Медианный фильтр</vt:lpstr>
      <vt:lpstr>Выделение связных областей </vt:lpstr>
      <vt:lpstr>Разметка связных областей</vt:lpstr>
      <vt:lpstr>Рекурсивный алгоритм</vt:lpstr>
      <vt:lpstr>Последовательное сканирование</vt:lpstr>
      <vt:lpstr>Последовательное сканирование</vt:lpstr>
      <vt:lpstr>Выделенные связанные компоненты</vt:lpstr>
      <vt:lpstr>Анализ выделенных областей</vt:lpstr>
      <vt:lpstr>Геометрические признаки</vt:lpstr>
      <vt:lpstr>Площадь и центр масс</vt:lpstr>
      <vt:lpstr>Периметр и компактность</vt:lpstr>
      <vt:lpstr>Подсчет периметра области</vt:lpstr>
      <vt:lpstr>Операция оконтуривания объекта</vt:lpstr>
      <vt:lpstr>Инвариантные характеристики</vt:lpstr>
      <vt:lpstr>Ориентация главной оси инерции</vt:lpstr>
      <vt:lpstr>Пример</vt:lpstr>
      <vt:lpstr>Другие признаки</vt:lpstr>
      <vt:lpstr>Как анализировать признаки</vt:lpstr>
      <vt:lpstr>Ручной подбор</vt:lpstr>
      <vt:lpstr>Графический анализ</vt:lpstr>
      <vt:lpstr>Графический анализ</vt:lpstr>
      <vt:lpstr>Практическая часть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163</cp:revision>
  <dcterms:created xsi:type="dcterms:W3CDTF">2020-01-20T13:17:51Z</dcterms:created>
  <dcterms:modified xsi:type="dcterms:W3CDTF">2021-03-08T16:33:18Z</dcterms:modified>
</cp:coreProperties>
</file>