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7" r:id="rId16"/>
    <p:sldId id="398" r:id="rId17"/>
    <p:sldId id="399" r:id="rId18"/>
    <p:sldId id="400" r:id="rId19"/>
    <p:sldId id="402" r:id="rId20"/>
    <p:sldId id="396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2" r:id="rId30"/>
    <p:sldId id="411" r:id="rId31"/>
    <p:sldId id="413" r:id="rId32"/>
    <p:sldId id="414" r:id="rId33"/>
    <p:sldId id="415" r:id="rId34"/>
    <p:sldId id="325" r:id="rId35"/>
    <p:sldId id="380" r:id="rId36"/>
    <p:sldId id="382" r:id="rId37"/>
    <p:sldId id="27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7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70A38-CCD1-4D8F-93A0-9D391E47782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9CA87-F791-4059-9E36-75975B46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CA87-F791-4059-9E36-75975B460E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87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CA87-F791-4059-9E36-75975B460E7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84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CA87-F791-4059-9E36-75975B460E75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8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CA87-F791-4059-9E36-75975B460E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0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CA87-F791-4059-9E36-75975B460E7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5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CA87-F791-4059-9E36-75975B460E7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7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CA87-F791-4059-9E36-75975B460E7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CA87-F791-4059-9E36-75975B460E7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95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CA87-F791-4059-9E36-75975B460E7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41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CA87-F791-4059-9E36-75975B460E7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6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CA87-F791-4059-9E36-75975B460E7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2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pencv.org/3.4/dc/d88/tutorial_traincascade.html" TargetMode="External"/><Relationship Id="rId2" Type="http://schemas.openxmlformats.org/officeDocument/2006/relationships/hyperlink" Target="https://docs.opencv.org/3.4/db/d28/tutorial_cascade_classifie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min-ahmadi.com/cascade-trainer-gui/" TargetMode="External"/><Relationship Id="rId4" Type="http://schemas.openxmlformats.org/officeDocument/2006/relationships/hyperlink" Target="http://recog.ru/&#1086;&#1073;&#1091;&#1095;&#1077;&#1085;&#1080;&#1077;-&#1082;&#1072;&#1089;&#1082;&#1072;&#1076;&#1085;&#1086;&#1075;&#1086;-&#1082;&#1083;&#1072;&#1089;&#1089;&#1080;&#1092;&#1080;&#1082;&#1072;&#1090;&#1086;&#1088;&#1072;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Сложный анализ изображений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900" dirty="0" smtClean="0"/>
              <a:t> Компьютерное зрение</a:t>
            </a:r>
            <a:endParaRPr lang="ru-RU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332656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Толстихин Антон </a:t>
            </a:r>
            <a:r>
              <a:rPr lang="ru-RU" sz="2000" b="1" dirty="0" smtClean="0"/>
              <a:t>Артемович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madstayler93@gmail.com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793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Борьба с выбросами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244352"/>
          </a:xfrm>
        </p:spPr>
        <p:txBody>
          <a:bodyPr/>
          <a:lstStyle/>
          <a:p>
            <a:r>
              <a:rPr lang="ru-RU" dirty="0"/>
              <a:t>Идея – уменьшить влияние “далеких” </a:t>
            </a:r>
            <a:r>
              <a:rPr lang="ru-RU" dirty="0" smtClean="0"/>
              <a:t>точек</a:t>
            </a:r>
          </a:p>
          <a:p>
            <a:pPr lvl="1"/>
            <a:r>
              <a:rPr lang="ru-RU" dirty="0" smtClean="0"/>
              <a:t>М-оценки</a:t>
            </a:r>
          </a:p>
          <a:p>
            <a:pPr lvl="1"/>
            <a:r>
              <a:rPr lang="ru-RU" dirty="0" smtClean="0"/>
              <a:t>Робастные оценки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97449"/>
            <a:ext cx="3919312" cy="3105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327899"/>
            <a:ext cx="4036486" cy="24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402832" cy="43735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smtClean="0"/>
              <a:t>Идея </a:t>
            </a:r>
            <a:r>
              <a:rPr lang="ru-RU" dirty="0"/>
              <a:t>– проведение оценки не по всем данным, </a:t>
            </a:r>
            <a:r>
              <a:rPr lang="ru-RU" dirty="0" smtClean="0"/>
              <a:t>а по </a:t>
            </a:r>
            <a:r>
              <a:rPr lang="ru-RU" dirty="0"/>
              <a:t>выборке, не содержащей выбросов</a:t>
            </a:r>
          </a:p>
          <a:p>
            <a:pPr algn="just"/>
            <a:r>
              <a:rPr lang="ru-RU" dirty="0" smtClean="0"/>
              <a:t>Поскольку </a:t>
            </a:r>
            <a:r>
              <a:rPr lang="ru-RU" dirty="0"/>
              <a:t>выбросы заранее неизвестны, </a:t>
            </a:r>
            <a:r>
              <a:rPr lang="ru-RU" dirty="0" smtClean="0"/>
              <a:t>такую выборку пытаемся получить случайным образом за </a:t>
            </a:r>
            <a:r>
              <a:rPr lang="ru-RU" dirty="0"/>
              <a:t>несколько попыток</a:t>
            </a:r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снижения вероятности включения </a:t>
            </a:r>
            <a:r>
              <a:rPr lang="ru-RU" dirty="0" smtClean="0"/>
              <a:t>выбросов, выборка </a:t>
            </a:r>
            <a:r>
              <a:rPr lang="ru-RU" dirty="0"/>
              <a:t>содержит минимальное количество </a:t>
            </a:r>
            <a:r>
              <a:rPr lang="ru-RU" dirty="0" smtClean="0"/>
              <a:t>точек, необходимых </a:t>
            </a:r>
            <a:r>
              <a:rPr lang="ru-RU" dirty="0"/>
              <a:t>для оценки параметров </a:t>
            </a:r>
            <a:r>
              <a:rPr lang="ru-RU" dirty="0" smtClean="0"/>
              <a:t>модели </a:t>
            </a:r>
            <a:r>
              <a:rPr lang="en-US" dirty="0" smtClean="0"/>
              <a:t>Random </a:t>
            </a:r>
            <a:r>
              <a:rPr lang="en-US" dirty="0"/>
              <a:t>sample consensus (RANSAC)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840" y="2800985"/>
            <a:ext cx="3647960" cy="227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Базовая схема </a:t>
            </a:r>
            <a:r>
              <a:rPr lang="en-US" dirty="0"/>
              <a:t>RANSAC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270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Повторяем </a:t>
            </a:r>
            <a:r>
              <a:rPr lang="en-US" dirty="0"/>
              <a:t>N </a:t>
            </a:r>
            <a:r>
              <a:rPr lang="ru-RU" dirty="0"/>
              <a:t>раз: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ru-RU" dirty="0" smtClean="0"/>
              <a:t>Построение </a:t>
            </a:r>
            <a:r>
              <a:rPr lang="ru-RU" dirty="0"/>
              <a:t>выборки S ⊂</a:t>
            </a:r>
            <a:r>
              <a:rPr lang="ru-RU" dirty="0" smtClean="0"/>
              <a:t> </a:t>
            </a:r>
            <a:r>
              <a:rPr lang="ru-RU" dirty="0"/>
              <a:t>X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ru-RU" dirty="0" smtClean="0"/>
              <a:t>Построение </a:t>
            </a:r>
            <a:r>
              <a:rPr lang="ru-RU" dirty="0"/>
              <a:t>гипотезы </a:t>
            </a:r>
            <a:r>
              <a:rPr lang="el-GR" dirty="0" smtClean="0"/>
              <a:t>Θ</a:t>
            </a:r>
            <a:r>
              <a:rPr lang="ru-RU" dirty="0" smtClean="0"/>
              <a:t> </a:t>
            </a:r>
            <a:r>
              <a:rPr lang="ru-RU" dirty="0"/>
              <a:t>по выборке S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ru-RU" dirty="0" smtClean="0"/>
              <a:t>Оценка </a:t>
            </a:r>
            <a:r>
              <a:rPr lang="ru-RU" dirty="0"/>
              <a:t>степени согласия гипотезы </a:t>
            </a:r>
            <a:r>
              <a:rPr lang="el-GR" dirty="0"/>
              <a:t>Θ</a:t>
            </a:r>
            <a:r>
              <a:rPr lang="ru-RU" dirty="0" smtClean="0"/>
              <a:t> </a:t>
            </a:r>
            <a:r>
              <a:rPr lang="ru-RU" dirty="0"/>
              <a:t>и набора </a:t>
            </a:r>
            <a:r>
              <a:rPr lang="ru-RU" dirty="0" smtClean="0"/>
              <a:t>исходных данных </a:t>
            </a:r>
            <a:r>
              <a:rPr lang="en-US" dirty="0"/>
              <a:t>X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ru-RU" dirty="0" smtClean="0"/>
              <a:t>Выбор </a:t>
            </a:r>
            <a:r>
              <a:rPr lang="ru-RU" dirty="0"/>
              <a:t>наилучшей гипотезы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ru-RU" dirty="0" smtClean="0"/>
              <a:t>Уточнение </a:t>
            </a:r>
            <a:r>
              <a:rPr lang="ru-RU" dirty="0"/>
              <a:t>гипотезы по всем «хорошим» </a:t>
            </a:r>
            <a:r>
              <a:rPr lang="ru-RU" dirty="0" smtClean="0"/>
              <a:t>данным</a:t>
            </a:r>
          </a:p>
          <a:p>
            <a:pPr algn="just"/>
            <a:r>
              <a:rPr lang="ru-RU" dirty="0"/>
              <a:t>Для заданной доли выбросов </a:t>
            </a:r>
            <a:r>
              <a:rPr lang="el-GR" dirty="0" smtClean="0"/>
              <a:t>γ</a:t>
            </a:r>
            <a:r>
              <a:rPr lang="ru-RU" dirty="0" smtClean="0"/>
              <a:t> </a:t>
            </a:r>
            <a:r>
              <a:rPr lang="ru-RU" dirty="0"/>
              <a:t>можно </a:t>
            </a:r>
            <a:r>
              <a:rPr lang="ru-RU" dirty="0" smtClean="0"/>
              <a:t>рассчитать количество </a:t>
            </a:r>
            <a:r>
              <a:rPr lang="ru-RU" dirty="0"/>
              <a:t>итераций </a:t>
            </a:r>
            <a:r>
              <a:rPr lang="ru-RU" i="1" dirty="0"/>
              <a:t>N, </a:t>
            </a:r>
            <a:r>
              <a:rPr lang="ru-RU" dirty="0"/>
              <a:t>необходимое для </a:t>
            </a:r>
            <a:r>
              <a:rPr lang="ru-RU" dirty="0" smtClean="0"/>
              <a:t>получения модели </a:t>
            </a:r>
            <a:r>
              <a:rPr lang="ru-RU" dirty="0"/>
              <a:t>построенной без выбросов с </a:t>
            </a:r>
            <a:r>
              <a:rPr lang="ru-RU" dirty="0" smtClean="0"/>
              <a:t>заданной вероятностью </a:t>
            </a:r>
            <a:r>
              <a:rPr lang="en-US" i="1" dirty="0"/>
              <a:t>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1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</a:t>
            </a:r>
            <a:r>
              <a:rPr lang="en-US" dirty="0"/>
              <a:t>RANSAC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100" t="27466" r="17320" b="32554"/>
          <a:stretch/>
        </p:blipFill>
        <p:spPr>
          <a:xfrm>
            <a:off x="457200" y="2211785"/>
            <a:ext cx="8229600" cy="34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Сколько гипотез нужно проверить?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51" t="28920" r="16138" b="58723"/>
          <a:stretch/>
        </p:blipFill>
        <p:spPr>
          <a:xfrm>
            <a:off x="426128" y="1844824"/>
            <a:ext cx="8229600" cy="9852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6128" y="2996952"/>
            <a:ext cx="8260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N </a:t>
            </a:r>
            <a:r>
              <a:rPr lang="en-US" sz="2400" dirty="0"/>
              <a:t>– </a:t>
            </a:r>
            <a:r>
              <a:rPr lang="ru-RU" sz="2400" dirty="0"/>
              <a:t>количество выборок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p </a:t>
            </a:r>
            <a:r>
              <a:rPr lang="ru-RU" sz="2400" dirty="0"/>
              <a:t>– вероятность получить хорошую выборку за </a:t>
            </a:r>
            <a:r>
              <a:rPr lang="ru-RU" sz="2400" dirty="0" smtClean="0"/>
              <a:t>N</a:t>
            </a:r>
            <a:r>
              <a:rPr lang="en-US" sz="2400" dirty="0" smtClean="0"/>
              <a:t> </a:t>
            </a:r>
            <a:r>
              <a:rPr lang="ru-RU" sz="2400" dirty="0" smtClean="0"/>
              <a:t>итераций</a:t>
            </a:r>
            <a:r>
              <a:rPr lang="ru-RU" sz="24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</a:t>
            </a:r>
            <a:r>
              <a:rPr lang="ru-RU" sz="2400" dirty="0" smtClean="0"/>
              <a:t> </a:t>
            </a:r>
            <a:r>
              <a:rPr lang="ru-RU" sz="2400" dirty="0"/>
              <a:t>– количество элементов в выборке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e</a:t>
            </a:r>
            <a:r>
              <a:rPr lang="ru-RU" sz="2400" dirty="0" smtClean="0"/>
              <a:t> </a:t>
            </a:r>
            <a:r>
              <a:rPr lang="ru-RU" sz="2400" dirty="0"/>
              <a:t>– процент </a:t>
            </a:r>
            <a:r>
              <a:rPr lang="ru-RU" sz="2400" dirty="0" smtClean="0"/>
              <a:t>плохих </a:t>
            </a:r>
            <a:r>
              <a:rPr lang="ru-RU" sz="2400" dirty="0"/>
              <a:t>точек в наборе</a:t>
            </a:r>
          </a:p>
        </p:txBody>
      </p:sp>
    </p:spTree>
    <p:extLst>
      <p:ext uri="{BB962C8B-B14F-4D97-AF65-F5344CB8AC3E}">
        <p14:creationId xmlns:p14="http://schemas.microsoft.com/office/powerpoint/2010/main" val="41783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итераций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56" t="25285" r="16532" b="44185"/>
          <a:stretch/>
        </p:blipFill>
        <p:spPr>
          <a:xfrm>
            <a:off x="457200" y="2722348"/>
            <a:ext cx="8229600" cy="24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Большой порог – проблема!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488" t="44910" r="22832" b="18743"/>
          <a:stretch/>
        </p:blipFill>
        <p:spPr>
          <a:xfrm>
            <a:off x="1583741" y="2139114"/>
            <a:ext cx="5976518" cy="36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Большой порог – проблема!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038" t="36188" r="22438" b="15109"/>
          <a:stretch/>
        </p:blipFill>
        <p:spPr>
          <a:xfrm>
            <a:off x="1047060" y="1752600"/>
            <a:ext cx="7049879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Большой порог – проблема!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856" t="33282" r="22438" b="10019"/>
          <a:stretch/>
        </p:blipFill>
        <p:spPr>
          <a:xfrm>
            <a:off x="1460005" y="1752600"/>
            <a:ext cx="6223990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Маленький порог – проблема!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644" t="36916" r="22438" b="18743"/>
          <a:stretch/>
        </p:blipFill>
        <p:spPr>
          <a:xfrm>
            <a:off x="664425" y="1752600"/>
            <a:ext cx="7815150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</a:t>
            </a:r>
            <a:r>
              <a:rPr lang="ru-RU" dirty="0" smtClean="0"/>
              <a:t>параметров изображений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3394720" cy="43735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Умеем находить особенности </a:t>
            </a:r>
            <a:r>
              <a:rPr lang="ru-RU" dirty="0"/>
              <a:t>на </a:t>
            </a:r>
            <a:r>
              <a:rPr lang="ru-RU" dirty="0" smtClean="0"/>
              <a:t>изображении - </a:t>
            </a:r>
            <a:r>
              <a:rPr lang="ru-RU" dirty="0"/>
              <a:t>края и особые точки</a:t>
            </a:r>
          </a:p>
          <a:p>
            <a:r>
              <a:rPr lang="ru-RU" dirty="0" smtClean="0"/>
              <a:t>Хотим </a:t>
            </a:r>
            <a:r>
              <a:rPr lang="ru-RU" dirty="0"/>
              <a:t>описать </a:t>
            </a:r>
            <a:r>
              <a:rPr lang="ru-RU" dirty="0" smtClean="0"/>
              <a:t>множество признаков </a:t>
            </a:r>
            <a:r>
              <a:rPr lang="ru-RU" dirty="0"/>
              <a:t>на более </a:t>
            </a:r>
            <a:r>
              <a:rPr lang="ru-RU" dirty="0" smtClean="0"/>
              <a:t>высоком уровне</a:t>
            </a:r>
            <a:r>
              <a:rPr lang="ru-RU" dirty="0"/>
              <a:t>, компактнее</a:t>
            </a:r>
          </a:p>
          <a:p>
            <a:r>
              <a:rPr lang="ru-RU" dirty="0" smtClean="0"/>
              <a:t>Сгруппируем </a:t>
            </a:r>
            <a:r>
              <a:rPr lang="ru-RU" dirty="0"/>
              <a:t>точки </a:t>
            </a:r>
            <a:r>
              <a:rPr lang="ru-RU" dirty="0" smtClean="0"/>
              <a:t>согласно простым геометрическим моделям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85" y="1763062"/>
            <a:ext cx="2983806" cy="2396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285" y="4221088"/>
            <a:ext cx="3010453" cy="21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pros and cons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Плюсы</a:t>
            </a:r>
            <a:endParaRPr lang="ru-RU" dirty="0"/>
          </a:p>
          <a:p>
            <a:pPr lvl="1" algn="just"/>
            <a:r>
              <a:rPr lang="ru-RU" dirty="0" smtClean="0"/>
              <a:t>Простой </a:t>
            </a:r>
            <a:r>
              <a:rPr lang="ru-RU" dirty="0"/>
              <a:t>и общий метод</a:t>
            </a:r>
          </a:p>
          <a:p>
            <a:pPr lvl="1" algn="just"/>
            <a:r>
              <a:rPr lang="ru-RU" dirty="0" smtClean="0"/>
              <a:t>Применим </a:t>
            </a:r>
            <a:r>
              <a:rPr lang="ru-RU" dirty="0"/>
              <a:t>для множества задач</a:t>
            </a:r>
          </a:p>
          <a:p>
            <a:pPr lvl="1" algn="just"/>
            <a:r>
              <a:rPr lang="ru-RU" dirty="0" smtClean="0"/>
              <a:t>Хорошо </a:t>
            </a:r>
            <a:r>
              <a:rPr lang="ru-RU" dirty="0"/>
              <a:t>работает на практике</a:t>
            </a:r>
          </a:p>
          <a:p>
            <a:pPr algn="just"/>
            <a:r>
              <a:rPr lang="ru-RU" dirty="0" smtClean="0"/>
              <a:t>Минусы</a:t>
            </a:r>
          </a:p>
          <a:p>
            <a:pPr lvl="1" algn="just"/>
            <a:r>
              <a:rPr lang="ru-RU" dirty="0" smtClean="0"/>
              <a:t>Много настраиваемых параметров</a:t>
            </a:r>
          </a:p>
          <a:p>
            <a:pPr lvl="1" algn="just"/>
            <a:r>
              <a:rPr lang="ru-RU" dirty="0" smtClean="0"/>
              <a:t>Не </a:t>
            </a:r>
            <a:r>
              <a:rPr lang="ru-RU" dirty="0"/>
              <a:t>всегда удается хорошо оценить параметры </a:t>
            </a:r>
            <a:r>
              <a:rPr lang="ru-RU" dirty="0" smtClean="0"/>
              <a:t>по минимальной </a:t>
            </a:r>
            <a:r>
              <a:rPr lang="ru-RU" dirty="0"/>
              <a:t>выборке</a:t>
            </a:r>
          </a:p>
          <a:p>
            <a:pPr lvl="1" algn="just"/>
            <a:r>
              <a:rPr lang="ru-RU" dirty="0" smtClean="0"/>
              <a:t>Иногда </a:t>
            </a:r>
            <a:r>
              <a:rPr lang="ru-RU" dirty="0"/>
              <a:t>требуется слишком много итераций</a:t>
            </a:r>
          </a:p>
          <a:p>
            <a:pPr lvl="1" algn="just"/>
            <a:r>
              <a:rPr lang="ru-RU" dirty="0" smtClean="0"/>
              <a:t>Не </a:t>
            </a:r>
            <a:r>
              <a:rPr lang="ru-RU" dirty="0"/>
              <a:t>срабатывает при очень высокой доле выбросов</a:t>
            </a:r>
          </a:p>
          <a:p>
            <a:pPr lvl="1" algn="just"/>
            <a:r>
              <a:rPr lang="ru-RU" dirty="0" smtClean="0"/>
              <a:t>Часто </a:t>
            </a:r>
            <a:r>
              <a:rPr lang="ru-RU" dirty="0"/>
              <a:t>есть лучший способ, нежели </a:t>
            </a:r>
            <a:r>
              <a:rPr lang="ru-RU" dirty="0" smtClean="0"/>
              <a:t>равновероятно выбирать </a:t>
            </a:r>
            <a:r>
              <a:rPr lang="ru-RU" dirty="0"/>
              <a:t>точки</a:t>
            </a:r>
          </a:p>
        </p:txBody>
      </p:sp>
    </p:spTree>
    <p:extLst>
      <p:ext uri="{BB962C8B-B14F-4D97-AF65-F5344CB8AC3E}">
        <p14:creationId xmlns:p14="http://schemas.microsoft.com/office/powerpoint/2010/main" val="39118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голосования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828528"/>
          </a:xfrm>
        </p:spPr>
        <p:txBody>
          <a:bodyPr>
            <a:normAutofit/>
          </a:bodyPr>
          <a:lstStyle/>
          <a:p>
            <a:r>
              <a:rPr lang="ru-RU" dirty="0"/>
              <a:t>Пусть каждый признак голосует за все </a:t>
            </a:r>
            <a:r>
              <a:rPr lang="ru-RU" dirty="0" smtClean="0"/>
              <a:t>модели, которым </a:t>
            </a:r>
            <a:r>
              <a:rPr lang="ru-RU" dirty="0"/>
              <a:t>он удовлетворяет</a:t>
            </a:r>
          </a:p>
          <a:p>
            <a:r>
              <a:rPr lang="ru-RU" dirty="0" smtClean="0"/>
              <a:t>Модели</a:t>
            </a:r>
            <a:r>
              <a:rPr lang="ru-RU" dirty="0"/>
              <a:t>, за которые проголосовало </a:t>
            </a:r>
            <a:r>
              <a:rPr lang="ru-RU" dirty="0" smtClean="0"/>
              <a:t>наибольшее количество </a:t>
            </a:r>
            <a:r>
              <a:rPr lang="ru-RU" dirty="0"/>
              <a:t>признаков, считаем </a:t>
            </a:r>
            <a:r>
              <a:rPr lang="ru-RU" dirty="0" smtClean="0"/>
              <a:t>результатом </a:t>
            </a:r>
            <a:endParaRPr lang="ru-RU" dirty="0"/>
          </a:p>
          <a:p>
            <a:r>
              <a:rPr lang="ru-RU" dirty="0" smtClean="0"/>
              <a:t>Надеемся</a:t>
            </a:r>
            <a:r>
              <a:rPr lang="ru-RU" dirty="0"/>
              <a:t>, выбросы/шум не будут </a:t>
            </a:r>
            <a:r>
              <a:rPr lang="ru-RU" dirty="0" smtClean="0"/>
              <a:t>голосовать согласованно </a:t>
            </a:r>
            <a:r>
              <a:rPr lang="ru-RU" dirty="0"/>
              <a:t>за определенные </a:t>
            </a:r>
            <a:r>
              <a:rPr lang="ru-RU" dirty="0" smtClean="0"/>
              <a:t>модели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1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Преобразование </a:t>
            </a:r>
            <a:r>
              <a:rPr lang="ru-RU" dirty="0" err="1"/>
              <a:t>Хафа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250" t="55088" r="20469" b="13654"/>
          <a:stretch/>
        </p:blipFill>
        <p:spPr>
          <a:xfrm>
            <a:off x="1403648" y="1772816"/>
            <a:ext cx="6275040" cy="23463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4221088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/>
              <a:t>Дискретизируем</a:t>
            </a:r>
            <a:r>
              <a:rPr lang="ru-RU" sz="2000" dirty="0"/>
              <a:t> пространство параметров (разделим </a:t>
            </a:r>
            <a:r>
              <a:rPr lang="ru-RU" sz="2000" dirty="0" smtClean="0"/>
              <a:t>его на </a:t>
            </a:r>
            <a:r>
              <a:rPr lang="ru-RU" sz="2000" dirty="0"/>
              <a:t>ячейки)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Для </a:t>
            </a:r>
            <a:r>
              <a:rPr lang="ru-RU" sz="2000" dirty="0"/>
              <a:t>каждого признака (точки) на изображении, </a:t>
            </a:r>
            <a:r>
              <a:rPr lang="ru-RU" sz="2000" dirty="0" smtClean="0"/>
              <a:t>голосуем за </a:t>
            </a:r>
            <a:r>
              <a:rPr lang="ru-RU" sz="2000" dirty="0"/>
              <a:t>все ячейки в пространстве параметров, которые </a:t>
            </a:r>
            <a:r>
              <a:rPr lang="ru-RU" sz="2000" dirty="0" smtClean="0"/>
              <a:t>могут породить </a:t>
            </a:r>
            <a:r>
              <a:rPr lang="ru-RU" sz="2000" dirty="0"/>
              <a:t>этот признак (точку)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Найдем </a:t>
            </a:r>
            <a:r>
              <a:rPr lang="ru-RU" sz="2000" dirty="0"/>
              <a:t>ячейки с максимум голосов</a:t>
            </a:r>
          </a:p>
        </p:txBody>
      </p:sp>
    </p:spTree>
    <p:extLst>
      <p:ext uri="{BB962C8B-B14F-4D97-AF65-F5344CB8AC3E}">
        <p14:creationId xmlns:p14="http://schemas.microsoft.com/office/powerpoint/2010/main" val="813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Фазовое пространство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919" t="55816" r="18894" b="8565"/>
          <a:stretch/>
        </p:blipFill>
        <p:spPr>
          <a:xfrm>
            <a:off x="457200" y="2388413"/>
            <a:ext cx="8229600" cy="31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Параметризация линий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618856" cy="43735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Прямую на плоскости </a:t>
            </a:r>
            <a:r>
              <a:rPr lang="ru-RU" dirty="0" smtClean="0"/>
              <a:t>можно задать </a:t>
            </a:r>
            <a:r>
              <a:rPr lang="ru-RU" dirty="0"/>
              <a:t>следующим образом</a:t>
            </a:r>
            <a:r>
              <a:rPr lang="ru-RU" dirty="0" smtClean="0"/>
              <a:t>: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R - длина перпендикуляра опущенного </a:t>
            </a:r>
            <a:r>
              <a:rPr lang="ru-RU" dirty="0" smtClean="0"/>
              <a:t>на прямую </a:t>
            </a:r>
            <a:r>
              <a:rPr lang="ru-RU" dirty="0"/>
              <a:t>из </a:t>
            </a:r>
            <a:r>
              <a:rPr lang="ru-RU" dirty="0" smtClean="0"/>
              <a:t>на</a:t>
            </a:r>
          </a:p>
          <a:p>
            <a:pPr algn="just"/>
            <a:r>
              <a:rPr lang="el-GR" dirty="0" smtClean="0"/>
              <a:t>θ</a:t>
            </a:r>
            <a:r>
              <a:rPr lang="ru-RU" dirty="0" smtClean="0"/>
              <a:t> </a:t>
            </a:r>
            <a:r>
              <a:rPr lang="ru-RU" dirty="0"/>
              <a:t>- угол между перпендикуляром к прямой </a:t>
            </a:r>
            <a:r>
              <a:rPr lang="ru-RU" dirty="0" smtClean="0"/>
              <a:t>и осью </a:t>
            </a:r>
            <a:r>
              <a:rPr lang="en-US" dirty="0" smtClean="0"/>
              <a:t>OX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888" t="36189" r="51968" b="58723"/>
          <a:stretch/>
        </p:blipFill>
        <p:spPr>
          <a:xfrm>
            <a:off x="1290464" y="2996952"/>
            <a:ext cx="2952328" cy="504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132856"/>
            <a:ext cx="3282300" cy="32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Фазовое пространство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494" t="31827" r="48032" b="20924"/>
          <a:stretch/>
        </p:blipFill>
        <p:spPr>
          <a:xfrm>
            <a:off x="682039" y="1719263"/>
            <a:ext cx="3525422" cy="440690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9056" t="33280" r="21257" b="15109"/>
          <a:stretch/>
        </p:blipFill>
        <p:spPr>
          <a:xfrm>
            <a:off x="5115798" y="1719263"/>
            <a:ext cx="3103404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Иллюстрация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0356"/>
            <a:ext cx="8229600" cy="41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работы метода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94" t="31827" r="22438" b="14382"/>
          <a:stretch/>
        </p:blipFill>
        <p:spPr>
          <a:xfrm>
            <a:off x="1114493" y="1752600"/>
            <a:ext cx="6915013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Недостатки метода </a:t>
            </a:r>
            <a:r>
              <a:rPr lang="ru-RU" dirty="0" err="1"/>
              <a:t>Хафа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Шум </a:t>
            </a:r>
            <a:r>
              <a:rPr lang="ru-RU" dirty="0" smtClean="0"/>
              <a:t>приво</a:t>
            </a:r>
            <a:r>
              <a:rPr lang="ru-RU" dirty="0"/>
              <a:t>дит к «размытию» </a:t>
            </a:r>
            <a:r>
              <a:rPr lang="ru-RU" dirty="0" smtClean="0"/>
              <a:t>максимумов</a:t>
            </a:r>
            <a:endParaRPr lang="en-US" dirty="0" smtClean="0"/>
          </a:p>
          <a:p>
            <a:pPr algn="just"/>
            <a:r>
              <a:rPr lang="ru-RU" dirty="0"/>
              <a:t>Равномерно распределенные точки могут </a:t>
            </a:r>
            <a:r>
              <a:rPr lang="ru-RU" dirty="0" smtClean="0"/>
              <a:t>приводит</a:t>
            </a:r>
            <a:r>
              <a:rPr lang="ru-RU" dirty="0"/>
              <a:t>ь</a:t>
            </a:r>
            <a:r>
              <a:rPr lang="ru-RU" dirty="0" smtClean="0"/>
              <a:t> к</a:t>
            </a:r>
            <a:r>
              <a:rPr lang="en-US" dirty="0" smtClean="0"/>
              <a:t> </a:t>
            </a:r>
            <a:r>
              <a:rPr lang="ru-RU" dirty="0" smtClean="0"/>
              <a:t>случайным </a:t>
            </a:r>
            <a:r>
              <a:rPr lang="ru-RU" dirty="0"/>
              <a:t>пикам в </a:t>
            </a:r>
            <a:r>
              <a:rPr lang="ru-RU" dirty="0" smtClean="0"/>
              <a:t>аккумуляторе</a:t>
            </a:r>
          </a:p>
          <a:p>
            <a:pPr algn="just"/>
            <a:r>
              <a:rPr lang="ru-RU" dirty="0"/>
              <a:t>Пропущенные данные также приводят к размытию значений </a:t>
            </a:r>
            <a:r>
              <a:rPr lang="ru-RU" dirty="0" smtClean="0"/>
              <a:t>в аккумуляторе</a:t>
            </a:r>
          </a:p>
        </p:txBody>
      </p:sp>
    </p:spTree>
    <p:extLst>
      <p:ext uri="{BB962C8B-B14F-4D97-AF65-F5344CB8AC3E}">
        <p14:creationId xmlns:p14="http://schemas.microsoft.com/office/powerpoint/2010/main" val="1602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Недостатки метода </a:t>
            </a:r>
            <a:r>
              <a:rPr lang="ru-RU" dirty="0" err="1"/>
              <a:t>Хафа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8399" y="1752600"/>
            <a:ext cx="4427201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параметров изображений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028328"/>
          </a:xfrm>
        </p:spPr>
        <p:txBody>
          <a:bodyPr>
            <a:normAutofit fontScale="92500"/>
          </a:bodyPr>
          <a:lstStyle/>
          <a:p>
            <a:r>
              <a:rPr lang="ru-RU" dirty="0"/>
              <a:t>Выберем параметрическую модель, </a:t>
            </a:r>
            <a:r>
              <a:rPr lang="ru-RU" dirty="0" smtClean="0"/>
              <a:t>описывающую геометрическое </a:t>
            </a:r>
            <a:r>
              <a:rPr lang="ru-RU" dirty="0"/>
              <a:t>распределение признаков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7006" t="34736" r="23619" b="7111"/>
          <a:stretch/>
        </p:blipFill>
        <p:spPr>
          <a:xfrm>
            <a:off x="2411760" y="2996952"/>
            <a:ext cx="4255740" cy="34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Недостатки метода </a:t>
            </a:r>
            <a:r>
              <a:rPr lang="ru-RU" dirty="0" err="1"/>
              <a:t>Хафа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8571"/>
            <a:ext cx="8229600" cy="416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Недостатки метода </a:t>
            </a:r>
            <a:r>
              <a:rPr lang="ru-RU" dirty="0" err="1"/>
              <a:t>Хафа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19" t="24558" r="19682" b="15835"/>
          <a:stretch/>
        </p:blipFill>
        <p:spPr>
          <a:xfrm>
            <a:off x="1158515" y="1752600"/>
            <a:ext cx="6826969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окружностей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51" t="32554" r="14169" b="5659"/>
          <a:stretch/>
        </p:blipFill>
        <p:spPr>
          <a:xfrm>
            <a:off x="790147" y="1752600"/>
            <a:ext cx="7563706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в качестве дескрипторов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375" t="24558" r="45669" b="15835"/>
          <a:stretch/>
        </p:blipFill>
        <p:spPr>
          <a:xfrm>
            <a:off x="569266" y="1700808"/>
            <a:ext cx="4177342" cy="482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5512" t="35462" r="15351" b="31827"/>
          <a:stretch/>
        </p:blipFill>
        <p:spPr>
          <a:xfrm>
            <a:off x="4860032" y="2780928"/>
            <a:ext cx="390763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Лабораторная работа №3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Задача:</a:t>
            </a:r>
          </a:p>
          <a:p>
            <a:pPr lvl="1"/>
            <a:r>
              <a:rPr lang="ru-RU" dirty="0" smtClean="0"/>
              <a:t>Разработать программу, детектирующую лица людей (котиков) в потоковом видео/видео-файле/фотографии с применением каскадного классификатора.</a:t>
            </a:r>
          </a:p>
          <a:p>
            <a:r>
              <a:rPr lang="ru-RU" dirty="0" smtClean="0"/>
              <a:t>Этапы:</a:t>
            </a:r>
          </a:p>
          <a:p>
            <a:pPr lvl="1"/>
            <a:r>
              <a:rPr lang="ru-RU" dirty="0" smtClean="0"/>
              <a:t>Выделить на сцене лица, применяя каскадный классификатор из базового набора </a:t>
            </a:r>
            <a:r>
              <a:rPr lang="en-US" dirty="0" err="1" smtClean="0"/>
              <a:t>opencv</a:t>
            </a:r>
            <a:r>
              <a:rPr lang="ru-RU" dirty="0" smtClean="0"/>
              <a:t>. Вывести результат</a:t>
            </a:r>
          </a:p>
          <a:p>
            <a:pPr lvl="1"/>
            <a:r>
              <a:rPr lang="ru-RU" dirty="0" smtClean="0"/>
              <a:t>(Дополнительно 1) Разработать собственный каскадный классификатор для детектирования, используя встроенную утилиту (</a:t>
            </a:r>
            <a:r>
              <a:rPr lang="en-US" dirty="0" err="1" smtClean="0"/>
              <a:t>opencv_traincascade</a:t>
            </a:r>
            <a:r>
              <a:rPr lang="ru-RU" dirty="0" smtClean="0"/>
              <a:t>) или </a:t>
            </a:r>
            <a:r>
              <a:rPr lang="en-US" dirty="0"/>
              <a:t>Cascade Trainer GUI</a:t>
            </a:r>
            <a:endParaRPr lang="ru-RU" dirty="0" smtClean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0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docs.opencv.org/3.4/db/d28/tutorial_cascade_classifier.html</a:t>
            </a:r>
            <a:r>
              <a:rPr lang="ru-RU" sz="2000" dirty="0"/>
              <a:t> </a:t>
            </a:r>
            <a:r>
              <a:rPr lang="ru-RU" sz="2000" dirty="0" smtClean="0"/>
              <a:t>- применение классификатора</a:t>
            </a:r>
          </a:p>
          <a:p>
            <a:pPr algn="just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docs.opencv.org/3.4/dc/d88/tutorial_traincascade.html</a:t>
            </a:r>
            <a:r>
              <a:rPr lang="ru-RU" sz="2000" dirty="0" smtClean="0"/>
              <a:t> - обучение классификатора (</a:t>
            </a:r>
            <a:r>
              <a:rPr lang="en-US" sz="2000" dirty="0" err="1" smtClean="0"/>
              <a:t>eng</a:t>
            </a:r>
            <a:r>
              <a:rPr lang="ru-RU" sz="2000" dirty="0" smtClean="0"/>
              <a:t>)</a:t>
            </a:r>
          </a:p>
          <a:p>
            <a:pPr algn="just"/>
            <a:r>
              <a:rPr lang="en-US" sz="2000" dirty="0">
                <a:hlinkClick r:id="rId4"/>
              </a:rPr>
              <a:t>http://recog.ru/</a:t>
            </a:r>
            <a:r>
              <a:rPr lang="ru-RU" sz="2000" dirty="0">
                <a:hlinkClick r:id="rId4"/>
              </a:rPr>
              <a:t>обучение-каскадного-классификатора</a:t>
            </a:r>
            <a:r>
              <a:rPr lang="ru-RU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  <a:r>
              <a:rPr lang="ru-RU" sz="2000" dirty="0" smtClean="0"/>
              <a:t>- </a:t>
            </a:r>
            <a:r>
              <a:rPr lang="ru-RU" sz="2000" dirty="0"/>
              <a:t>обучение классификатора </a:t>
            </a:r>
            <a:r>
              <a:rPr lang="ru-RU" sz="2000" dirty="0" smtClean="0"/>
              <a:t>(рус)</a:t>
            </a:r>
          </a:p>
          <a:p>
            <a:pPr algn="just"/>
            <a:r>
              <a:rPr lang="en-US" sz="2000" dirty="0">
                <a:hlinkClick r:id="rId5"/>
              </a:rPr>
              <a:t>https://amin-ahmadi.com/cascade-trainer-gui</a:t>
            </a:r>
            <a:r>
              <a:rPr lang="en-US" sz="2000" dirty="0" smtClean="0">
                <a:hlinkClick r:id="rId5"/>
              </a:rPr>
              <a:t>/</a:t>
            </a:r>
            <a:r>
              <a:rPr lang="ru-RU" sz="2000" dirty="0" smtClean="0"/>
              <a:t> - обучение классификатора с помощью сторонней программы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819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6"/>
          <a:stretch/>
        </p:blipFill>
        <p:spPr bwMode="auto">
          <a:xfrm>
            <a:off x="6876256" y="3324014"/>
            <a:ext cx="1567061" cy="119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332656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Толстихин Антон </a:t>
            </a:r>
            <a:r>
              <a:rPr lang="ru-RU" sz="2000" b="1" dirty="0" smtClean="0"/>
              <a:t>Артемович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madstayler93@gmail.com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077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784" y="1988840"/>
            <a:ext cx="4175360" cy="28828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508518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MT"/>
              </a:rPr>
              <a:t>• </a:t>
            </a:r>
            <a:r>
              <a:rPr lang="ru-RU" b="1" dirty="0">
                <a:latin typeface="Arial-BoldMT"/>
              </a:rPr>
              <a:t>Шум </a:t>
            </a:r>
            <a:r>
              <a:rPr lang="ru-RU" dirty="0">
                <a:latin typeface="ArialMT"/>
              </a:rPr>
              <a:t>в выделенных признаках</a:t>
            </a:r>
          </a:p>
          <a:p>
            <a:r>
              <a:rPr lang="ru-RU" dirty="0">
                <a:latin typeface="ArialMT"/>
              </a:rPr>
              <a:t>• </a:t>
            </a:r>
            <a:r>
              <a:rPr lang="ru-RU" b="1" dirty="0">
                <a:latin typeface="Arial-BoldMT"/>
              </a:rPr>
              <a:t>Лишние данные: </a:t>
            </a:r>
            <a:r>
              <a:rPr lang="ru-RU" dirty="0">
                <a:latin typeface="ArialMT"/>
              </a:rPr>
              <a:t>шум (выбросы), множество линий</a:t>
            </a:r>
          </a:p>
          <a:p>
            <a:r>
              <a:rPr lang="ru-RU" dirty="0">
                <a:latin typeface="ArialMT"/>
              </a:rPr>
              <a:t>• </a:t>
            </a:r>
            <a:r>
              <a:rPr lang="ru-RU" b="1" dirty="0">
                <a:latin typeface="Arial-BoldMT"/>
              </a:rPr>
              <a:t>Пропавшие данные: </a:t>
            </a:r>
            <a:r>
              <a:rPr lang="ru-RU" dirty="0">
                <a:latin typeface="ArialMT"/>
              </a:rPr>
              <a:t>перекрытия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7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Прямые линии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6096" y="1999243"/>
            <a:ext cx="3110908" cy="2461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6128" y="1844824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Дано: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Набор </a:t>
            </a:r>
            <a:r>
              <a:rPr lang="ru-RU" dirty="0"/>
              <a:t>точек (</a:t>
            </a:r>
            <a:r>
              <a:rPr lang="ru-RU" dirty="0" err="1"/>
              <a:t>x</a:t>
            </a:r>
            <a:r>
              <a:rPr lang="ru-RU" sz="1200" baseline="-25000" dirty="0" err="1"/>
              <a:t>i</a:t>
            </a:r>
            <a:r>
              <a:rPr lang="ru-RU" dirty="0"/>
              <a:t>, </a:t>
            </a:r>
            <a:r>
              <a:rPr lang="ru-RU" dirty="0" err="1"/>
              <a:t>y</a:t>
            </a:r>
            <a:r>
              <a:rPr lang="ru-RU" sz="1200" baseline="-25000" dirty="0" err="1"/>
              <a:t>i</a:t>
            </a:r>
            <a:r>
              <a:rPr lang="ru-RU" dirty="0"/>
              <a:t>), i=1..N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Найти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Прямую</a:t>
            </a:r>
            <a:r>
              <a:rPr lang="ru-RU" dirty="0"/>
              <a:t>, наилучшим </a:t>
            </a:r>
            <a:r>
              <a:rPr lang="ru-RU" dirty="0" smtClean="0"/>
              <a:t>образом их </a:t>
            </a:r>
            <a:r>
              <a:rPr lang="ru-RU" dirty="0"/>
              <a:t>аппроксимирующую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Здравый </a:t>
            </a:r>
            <a:r>
              <a:rPr lang="ru-RU" dirty="0"/>
              <a:t>смысл: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Минимум </a:t>
            </a:r>
            <a:r>
              <a:rPr lang="ru-RU" sz="1600" dirty="0"/>
              <a:t>квадратов расстояний от точек до прямой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Вероятностная </a:t>
            </a:r>
            <a:r>
              <a:rPr lang="ru-RU" dirty="0"/>
              <a:t>формулировка: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Максимум </a:t>
            </a:r>
            <a:r>
              <a:rPr lang="ru-RU" sz="1600" dirty="0"/>
              <a:t>правдоподобия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6219" t="75442" r="41338" b="15835"/>
          <a:stretch/>
        </p:blipFill>
        <p:spPr>
          <a:xfrm>
            <a:off x="539552" y="4725144"/>
            <a:ext cx="410445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 наименьших квадратов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297" y="1752600"/>
            <a:ext cx="5205405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 максимального правдоподобия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1025" t="27466" r="16138" b="64538"/>
          <a:stretch/>
        </p:blipFill>
        <p:spPr>
          <a:xfrm>
            <a:off x="2468232" y="1757771"/>
            <a:ext cx="4176464" cy="792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6694" t="38370" r="15351" b="47092"/>
          <a:stretch/>
        </p:blipFill>
        <p:spPr>
          <a:xfrm>
            <a:off x="2000180" y="2628516"/>
            <a:ext cx="5112568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7875" t="55815" r="20863" b="32554"/>
          <a:stretch/>
        </p:blipFill>
        <p:spPr>
          <a:xfrm>
            <a:off x="2612248" y="4179416"/>
            <a:ext cx="3888432" cy="1152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7481" t="71807" r="21650" b="18743"/>
          <a:stretch/>
        </p:blipFill>
        <p:spPr>
          <a:xfrm>
            <a:off x="2648252" y="5442284"/>
            <a:ext cx="381642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Наименьшие квадраты для кривых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32" t="44910" r="24406" b="10020"/>
          <a:stretch/>
        </p:blipFill>
        <p:spPr>
          <a:xfrm>
            <a:off x="974498" y="1752600"/>
            <a:ext cx="7195004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Выбросы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6128" y="3922712"/>
            <a:ext cx="4038600" cy="216892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0900" y="4097999"/>
            <a:ext cx="4038600" cy="19936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6128" y="1844824"/>
            <a:ext cx="8273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Если </a:t>
            </a:r>
            <a:r>
              <a:rPr lang="ru-RU" sz="2000" dirty="0"/>
              <a:t>часть данных </a:t>
            </a:r>
            <a:r>
              <a:rPr lang="ru-RU" sz="2000" i="1" dirty="0"/>
              <a:t>x </a:t>
            </a:r>
            <a:r>
              <a:rPr lang="ru-RU" sz="2000" dirty="0"/>
              <a:t>не порождена моделью </a:t>
            </a:r>
            <a:r>
              <a:rPr lang="ru-RU" sz="2000" i="1" dirty="0"/>
              <a:t>F</a:t>
            </a:r>
            <a:r>
              <a:rPr lang="ru-RU" sz="2000" dirty="0"/>
              <a:t>, то </a:t>
            </a:r>
            <a:r>
              <a:rPr lang="ru-RU" sz="2000" dirty="0" smtClean="0"/>
              <a:t>при оценке </a:t>
            </a:r>
            <a:r>
              <a:rPr lang="ru-RU" sz="2000" dirty="0"/>
              <a:t>методом максимального правдоподобия </a:t>
            </a:r>
            <a:r>
              <a:rPr lang="ru-RU" sz="2000" dirty="0" smtClean="0"/>
              <a:t>результат может </a:t>
            </a:r>
            <a:r>
              <a:rPr lang="ru-RU" sz="2000" dirty="0"/>
              <a:t>быть сколь угодно далек от истинного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Такие </a:t>
            </a:r>
            <a:r>
              <a:rPr lang="ru-RU" sz="2000" dirty="0"/>
              <a:t>данные называются выбросы (</a:t>
            </a:r>
            <a:r>
              <a:rPr lang="ru-RU" sz="2000" dirty="0" err="1"/>
              <a:t>outliers</a:t>
            </a:r>
            <a:r>
              <a:rPr 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25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2814</TotalTime>
  <Words>660</Words>
  <Application>Microsoft Office PowerPoint</Application>
  <PresentationFormat>Экран (4:3)</PresentationFormat>
  <Paragraphs>120</Paragraphs>
  <Slides>37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Arial-BoldMT</vt:lpstr>
      <vt:lpstr>ArialMT</vt:lpstr>
      <vt:lpstr>Book Antiqua</vt:lpstr>
      <vt:lpstr>Calibri</vt:lpstr>
      <vt:lpstr>Century Gothic</vt:lpstr>
      <vt:lpstr>Аптека</vt:lpstr>
      <vt:lpstr> Компьютерное зрение</vt:lpstr>
      <vt:lpstr>Оценка параметров изображений</vt:lpstr>
      <vt:lpstr>Оценка параметров изображений</vt:lpstr>
      <vt:lpstr>пример</vt:lpstr>
      <vt:lpstr>Прямые линии</vt:lpstr>
      <vt:lpstr>Метод наименьших квадратов</vt:lpstr>
      <vt:lpstr>Метод максимального правдоподобия</vt:lpstr>
      <vt:lpstr>Наименьшие квадраты для кривых</vt:lpstr>
      <vt:lpstr>Выбросы</vt:lpstr>
      <vt:lpstr>Борьба с выбросами</vt:lpstr>
      <vt:lpstr>RANSAC</vt:lpstr>
      <vt:lpstr>Базовая схема RANSAC</vt:lpstr>
      <vt:lpstr>Пример RANSAC</vt:lpstr>
      <vt:lpstr>Сколько гипотез нужно проверить?</vt:lpstr>
      <vt:lpstr>Количество итераций</vt:lpstr>
      <vt:lpstr>Большой порог – проблема!</vt:lpstr>
      <vt:lpstr>Большой порог – проблема!</vt:lpstr>
      <vt:lpstr>Большой порог – проблема!</vt:lpstr>
      <vt:lpstr>Маленький порог – проблема!</vt:lpstr>
      <vt:lpstr>RANSAC pros and cons</vt:lpstr>
      <vt:lpstr>Схемы голосования</vt:lpstr>
      <vt:lpstr>Преобразование Хафа</vt:lpstr>
      <vt:lpstr>Фазовое пространство</vt:lpstr>
      <vt:lpstr>Параметризация линий</vt:lpstr>
      <vt:lpstr>Фазовое пространство</vt:lpstr>
      <vt:lpstr>Иллюстрация</vt:lpstr>
      <vt:lpstr>Пример работы метода</vt:lpstr>
      <vt:lpstr>Недостатки метода Хафа</vt:lpstr>
      <vt:lpstr>Недостатки метода Хафа</vt:lpstr>
      <vt:lpstr>Недостатки метода Хафа</vt:lpstr>
      <vt:lpstr>Недостатки метода Хафа</vt:lpstr>
      <vt:lpstr>Поиск окружностей</vt:lpstr>
      <vt:lpstr>Использование в качестве дескрипторов</vt:lpstr>
      <vt:lpstr>Практическая часть</vt:lpstr>
      <vt:lpstr>Лабораторная работа №3</vt:lpstr>
      <vt:lpstr>Полезные ссылки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ТЕХНОЛОГИИ РАЗРАБОТКИ ПРОГРАММНОГО ОБЕСПЕЧЕНИЯ</dc:title>
  <dc:creator>Madstayler</dc:creator>
  <cp:lastModifiedBy>Тигра</cp:lastModifiedBy>
  <cp:revision>192</cp:revision>
  <dcterms:created xsi:type="dcterms:W3CDTF">2020-01-20T13:17:51Z</dcterms:created>
  <dcterms:modified xsi:type="dcterms:W3CDTF">2021-03-23T03:38:08Z</dcterms:modified>
</cp:coreProperties>
</file>