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9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6" r:id="rId46"/>
    <p:sldId id="317" r:id="rId47"/>
    <p:sldId id="315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271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27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0A38-CCD1-4D8F-93A0-9D391E477828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9CA87-F791-4059-9E36-75975B460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735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3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4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Классификация изображений</a:t>
            </a:r>
            <a:endParaRPr lang="ru-RU" sz="20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900" dirty="0" smtClean="0"/>
              <a:t> Компьютерное зрение</a:t>
            </a:r>
            <a:endParaRPr lang="ru-RU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793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Эмпирический риск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4522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Эмпирический риск (ошибка тренировки):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644" t="39823" r="35825" b="49273"/>
          <a:stretch/>
        </p:blipFill>
        <p:spPr>
          <a:xfrm>
            <a:off x="1856164" y="2204864"/>
            <a:ext cx="5400600" cy="10801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3284984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Гипотез, имеющих нулевой эмпирический риск может </a:t>
            </a:r>
            <a:r>
              <a:rPr lang="ru-RU" sz="2000" dirty="0" smtClean="0"/>
              <a:t>также существовать </a:t>
            </a:r>
            <a:r>
              <a:rPr lang="ru-RU" sz="2000" dirty="0"/>
              <a:t>неограниченное количество: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918" t="45640" r="19288" b="11473"/>
          <a:stretch/>
        </p:blipFill>
        <p:spPr>
          <a:xfrm>
            <a:off x="1881677" y="3992420"/>
            <a:ext cx="5472608" cy="25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9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Явление переобучения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Целевая функция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5450" y="2767534"/>
            <a:ext cx="4040188" cy="3029494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Параметры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6375" t="39096" r="48031" b="55815"/>
          <a:stretch/>
        </p:blipFill>
        <p:spPr>
          <a:xfrm>
            <a:off x="4788024" y="2636839"/>
            <a:ext cx="4142110" cy="4460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52362" t="39096" r="25587" b="54819"/>
          <a:stretch/>
        </p:blipFill>
        <p:spPr>
          <a:xfrm>
            <a:off x="5225774" y="3292906"/>
            <a:ext cx="3456384" cy="516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46456" t="46365" r="29132" b="47093"/>
          <a:stretch/>
        </p:blipFill>
        <p:spPr>
          <a:xfrm>
            <a:off x="4788024" y="4437112"/>
            <a:ext cx="4035235" cy="5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1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Явление переобучения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Гипотеза 1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5450" y="2763006"/>
            <a:ext cx="4040188" cy="3038551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Гипотеза 2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784899"/>
            <a:ext cx="4041775" cy="299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47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Явление переобучения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Гипотеза 3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5450" y="2769798"/>
            <a:ext cx="4040188" cy="302496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Гипотеза </a:t>
            </a:r>
            <a:r>
              <a:rPr lang="ru-RU" dirty="0" smtClean="0"/>
              <a:t>4 (Переобучение)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794120"/>
            <a:ext cx="4041775" cy="29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43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Явление переобучения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Гипотеза 5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5450" y="2783243"/>
            <a:ext cx="4040188" cy="2998077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Гипотеза 6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755563"/>
            <a:ext cx="4041775" cy="30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8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Явление переобучения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Причина – гипотеза хорошо описывает </a:t>
            </a:r>
            <a:r>
              <a:rPr lang="ru-RU" dirty="0" smtClean="0"/>
              <a:t>свойства не </a:t>
            </a:r>
            <a:r>
              <a:rPr lang="ru-RU" dirty="0"/>
              <a:t>объектов в целом, но только лишь объектов </a:t>
            </a:r>
            <a:r>
              <a:rPr lang="ru-RU" dirty="0" smtClean="0"/>
              <a:t>из обучающей </a:t>
            </a:r>
            <a:r>
              <a:rPr lang="ru-RU" dirty="0"/>
              <a:t>выборки:</a:t>
            </a:r>
          </a:p>
          <a:p>
            <a:pPr lvl="1"/>
            <a:r>
              <a:rPr lang="ru-RU" dirty="0" smtClean="0"/>
              <a:t>Слишком </a:t>
            </a:r>
            <a:r>
              <a:rPr lang="ru-RU" dirty="0"/>
              <a:t>много степеней свободы параметров </a:t>
            </a:r>
            <a:r>
              <a:rPr lang="ru-RU" dirty="0" smtClean="0"/>
              <a:t>модели алгоритма </a:t>
            </a:r>
            <a:r>
              <a:rPr lang="ru-RU" dirty="0"/>
              <a:t>(слишком сложная модель)</a:t>
            </a:r>
          </a:p>
          <a:p>
            <a:pPr lvl="1"/>
            <a:r>
              <a:rPr lang="ru-RU" dirty="0" smtClean="0"/>
              <a:t>Шум </a:t>
            </a:r>
            <a:r>
              <a:rPr lang="ru-RU" dirty="0"/>
              <a:t>в данных</a:t>
            </a:r>
          </a:p>
          <a:p>
            <a:pPr lvl="1"/>
            <a:r>
              <a:rPr lang="ru-RU" dirty="0" smtClean="0"/>
              <a:t>Плохая </a:t>
            </a:r>
            <a:r>
              <a:rPr lang="ru-RU" dirty="0"/>
              <a:t>обучающая выборка</a:t>
            </a:r>
          </a:p>
        </p:txBody>
      </p:sp>
    </p:spTree>
    <p:extLst>
      <p:ext uri="{BB962C8B-B14F-4D97-AF65-F5344CB8AC3E}">
        <p14:creationId xmlns:p14="http://schemas.microsoft.com/office/powerpoint/2010/main" val="711042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Ошибки I и II 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Пусть, существует «основной класс»</a:t>
            </a:r>
          </a:p>
          <a:p>
            <a:pPr lvl="1"/>
            <a:r>
              <a:rPr lang="ru-RU" dirty="0" smtClean="0"/>
              <a:t>Обычно</a:t>
            </a:r>
            <a:r>
              <a:rPr lang="ru-RU" dirty="0"/>
              <a:t>, это класс, при обнаружении </a:t>
            </a:r>
            <a:r>
              <a:rPr lang="ru-RU" dirty="0" smtClean="0"/>
              <a:t>которого, предпринимается </a:t>
            </a:r>
            <a:r>
              <a:rPr lang="ru-RU" dirty="0"/>
              <a:t>какое-либо действие;</a:t>
            </a:r>
          </a:p>
          <a:p>
            <a:pPr lvl="1"/>
            <a:r>
              <a:rPr lang="ru-RU" dirty="0" smtClean="0"/>
              <a:t>Например</a:t>
            </a:r>
            <a:r>
              <a:rPr lang="ru-RU" dirty="0"/>
              <a:t>, при постановке диагноза основным классом </a:t>
            </a:r>
            <a:r>
              <a:rPr lang="ru-RU" dirty="0" smtClean="0"/>
              <a:t>будет «болен</a:t>
            </a:r>
            <a:r>
              <a:rPr lang="ru-RU" dirty="0"/>
              <a:t>», а вторичным классом «здоров».</a:t>
            </a:r>
          </a:p>
          <a:p>
            <a:r>
              <a:rPr lang="ru-RU" dirty="0" smtClean="0"/>
              <a:t>Ошибка </a:t>
            </a:r>
            <a:r>
              <a:rPr lang="ru-RU" dirty="0"/>
              <a:t>первого рода равна вероятности принять </a:t>
            </a:r>
            <a:r>
              <a:rPr lang="ru-RU" dirty="0" smtClean="0"/>
              <a:t>основной класс </a:t>
            </a:r>
            <a:r>
              <a:rPr lang="ru-RU" dirty="0"/>
              <a:t>за вторичный</a:t>
            </a:r>
          </a:p>
          <a:p>
            <a:pPr lvl="1"/>
            <a:r>
              <a:rPr lang="ru-RU" dirty="0" smtClean="0"/>
              <a:t>Вероятность </a:t>
            </a:r>
            <a:r>
              <a:rPr lang="ru-RU" dirty="0"/>
              <a:t>«промаха», когда искомый объект будет пропущен</a:t>
            </a:r>
          </a:p>
          <a:p>
            <a:r>
              <a:rPr lang="ru-RU" dirty="0" smtClean="0"/>
              <a:t>Ошибка </a:t>
            </a:r>
            <a:r>
              <a:rPr lang="ru-RU" dirty="0"/>
              <a:t>второго рода равна вероятности принять </a:t>
            </a:r>
            <a:r>
              <a:rPr lang="ru-RU" dirty="0" smtClean="0"/>
              <a:t>вторичный класс </a:t>
            </a:r>
            <a:r>
              <a:rPr lang="ru-RU" dirty="0"/>
              <a:t>за основной</a:t>
            </a:r>
          </a:p>
          <a:p>
            <a:pPr lvl="1"/>
            <a:r>
              <a:rPr lang="ru-RU" dirty="0" smtClean="0"/>
              <a:t>Вероятность </a:t>
            </a:r>
            <a:r>
              <a:rPr lang="ru-RU" dirty="0"/>
              <a:t>«ложной тревоги», когда за искомый объект </a:t>
            </a:r>
            <a:r>
              <a:rPr lang="ru-RU" dirty="0" smtClean="0"/>
              <a:t>будет принят </a:t>
            </a:r>
            <a:r>
              <a:rPr lang="ru-RU" dirty="0"/>
              <a:t>«фон»</a:t>
            </a:r>
          </a:p>
        </p:txBody>
      </p:sp>
    </p:spTree>
    <p:extLst>
      <p:ext uri="{BB962C8B-B14F-4D97-AF65-F5344CB8AC3E}">
        <p14:creationId xmlns:p14="http://schemas.microsoft.com/office/powerpoint/2010/main" val="213450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Ошибки I и II рода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07" t="34008" r="22832" b="10020"/>
          <a:stretch/>
        </p:blipFill>
        <p:spPr>
          <a:xfrm>
            <a:off x="1220872" y="1752600"/>
            <a:ext cx="6702256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2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классификаторов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Линейный </a:t>
            </a:r>
            <a:r>
              <a:rPr lang="ru-RU" dirty="0" smtClean="0"/>
              <a:t>классификатор</a:t>
            </a:r>
          </a:p>
          <a:p>
            <a:r>
              <a:rPr lang="ru-RU" dirty="0"/>
              <a:t>Метод опорный векторов (МОВ</a:t>
            </a:r>
            <a:r>
              <a:rPr lang="ru-RU" dirty="0" smtClean="0"/>
              <a:t>) / </a:t>
            </a:r>
            <a:r>
              <a:rPr lang="en-US" dirty="0"/>
              <a:t>Support Vector Machine (SVM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/>
              <a:t>Нелинейные </a:t>
            </a:r>
            <a:r>
              <a:rPr lang="ru-RU" dirty="0" smtClean="0"/>
              <a:t>МОВ</a:t>
            </a:r>
          </a:p>
          <a:p>
            <a:pPr lvl="1"/>
            <a:r>
              <a:rPr lang="ru-RU" dirty="0" err="1"/>
              <a:t>Многоклассовые</a:t>
            </a:r>
            <a:r>
              <a:rPr lang="ru-RU" dirty="0"/>
              <a:t> </a:t>
            </a:r>
            <a:r>
              <a:rPr lang="ru-RU" dirty="0" smtClean="0"/>
              <a:t>МОВ</a:t>
            </a:r>
          </a:p>
          <a:p>
            <a:pPr marL="411480" lvl="1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8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текстов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65550"/>
            <a:ext cx="8229600" cy="31476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2365550"/>
            <a:ext cx="8229600" cy="4873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4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классификации</a:t>
            </a: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614160"/>
            <a:ext cx="4038600" cy="261710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32327"/>
            <a:ext cx="4038600" cy="27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44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текстов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69595"/>
            <a:ext cx="8229600" cy="31395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2365550"/>
            <a:ext cx="8229600" cy="4873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текстов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14896"/>
            <a:ext cx="8229600" cy="30489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2365550"/>
            <a:ext cx="8229600" cy="4873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6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«Визуальные слова»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108448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Что в нашем случае «слово» и «словарь»?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«Визуальное слово» – часто </a:t>
            </a:r>
            <a:r>
              <a:rPr lang="ru-RU" dirty="0" smtClean="0"/>
              <a:t>повторяющийся фрагмент </a:t>
            </a:r>
            <a:r>
              <a:rPr lang="ru-RU" dirty="0"/>
              <a:t>изображения («</a:t>
            </a:r>
            <a:r>
              <a:rPr lang="en-US" dirty="0"/>
              <a:t>visual word»)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изображении визуальное слово </a:t>
            </a:r>
            <a:r>
              <a:rPr lang="ru-RU" dirty="0" smtClean="0"/>
              <a:t>может встречаться </a:t>
            </a:r>
            <a:r>
              <a:rPr lang="ru-RU" dirty="0"/>
              <a:t>только один раз, может ни разу, </a:t>
            </a:r>
            <a:r>
              <a:rPr lang="ru-RU" dirty="0" smtClean="0"/>
              <a:t>может много </a:t>
            </a:r>
            <a:r>
              <a:rPr lang="ru-RU" dirty="0"/>
              <a:t>раз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375" t="26739" r="23225" b="44911"/>
          <a:stretch/>
        </p:blipFill>
        <p:spPr>
          <a:xfrm>
            <a:off x="1115616" y="3861049"/>
            <a:ext cx="7200800" cy="21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«Мешок визуальных слов»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44" t="26013" r="22437" b="13654"/>
          <a:stretch/>
        </p:blipFill>
        <p:spPr>
          <a:xfrm>
            <a:off x="856990" y="1752600"/>
            <a:ext cx="743002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метода «мешок слов»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036440"/>
          </a:xfrm>
        </p:spPr>
        <p:txBody>
          <a:bodyPr>
            <a:normAutofit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ru-RU" dirty="0"/>
              <a:t>Извлечение особенностей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Обучить </a:t>
            </a:r>
            <a:r>
              <a:rPr lang="ru-RU" dirty="0"/>
              <a:t>“визуальный словарь”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Квантуем </a:t>
            </a:r>
            <a:r>
              <a:rPr lang="ru-RU" dirty="0"/>
              <a:t>особенности по словарю</a:t>
            </a:r>
          </a:p>
          <a:p>
            <a:pPr marL="571500" indent="-457200">
              <a:buFont typeface="+mj-lt"/>
              <a:buAutoNum type="arabicPeriod"/>
            </a:pPr>
            <a:r>
              <a:rPr lang="ru-RU" dirty="0" smtClean="0"/>
              <a:t>Описываем </a:t>
            </a:r>
            <a:r>
              <a:rPr lang="ru-RU" dirty="0"/>
              <a:t>картинку частотами «</a:t>
            </a:r>
            <a:r>
              <a:rPr lang="ru-RU" dirty="0" smtClean="0"/>
              <a:t>визуальных слов</a:t>
            </a:r>
            <a:r>
              <a:rPr lang="ru-RU" dirty="0"/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256" t="54362" r="19682" b="17289"/>
          <a:stretch/>
        </p:blipFill>
        <p:spPr>
          <a:xfrm>
            <a:off x="349438" y="4058865"/>
            <a:ext cx="8445123" cy="21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Извлечение особенностей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906888" cy="4373563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Регулярная сетка</a:t>
            </a:r>
          </a:p>
          <a:p>
            <a:pPr lvl="1" algn="just"/>
            <a:r>
              <a:rPr lang="en-US" dirty="0" smtClean="0"/>
              <a:t>Vogel </a:t>
            </a:r>
            <a:r>
              <a:rPr lang="en-US" dirty="0"/>
              <a:t>&amp; </a:t>
            </a:r>
            <a:r>
              <a:rPr lang="en-US" dirty="0" err="1"/>
              <a:t>Schiele</a:t>
            </a:r>
            <a:r>
              <a:rPr lang="en-US" dirty="0"/>
              <a:t>, 2003</a:t>
            </a:r>
          </a:p>
          <a:p>
            <a:pPr lvl="1" algn="just"/>
            <a:r>
              <a:rPr lang="en-US" dirty="0" err="1" smtClean="0"/>
              <a:t>Fei-Fei</a:t>
            </a:r>
            <a:r>
              <a:rPr lang="en-US" dirty="0" smtClean="0"/>
              <a:t> </a:t>
            </a:r>
            <a:r>
              <a:rPr lang="en-US" dirty="0"/>
              <a:t>&amp; </a:t>
            </a:r>
            <a:r>
              <a:rPr lang="en-US" dirty="0" err="1"/>
              <a:t>Perona</a:t>
            </a:r>
            <a:r>
              <a:rPr lang="en-US" dirty="0"/>
              <a:t>, 2005</a:t>
            </a:r>
          </a:p>
          <a:p>
            <a:pPr algn="just"/>
            <a:r>
              <a:rPr lang="ru-RU" dirty="0" smtClean="0"/>
              <a:t>Характерные </a:t>
            </a:r>
            <a:r>
              <a:rPr lang="ru-RU" dirty="0"/>
              <a:t>точки</a:t>
            </a:r>
          </a:p>
          <a:p>
            <a:pPr lvl="1" algn="just"/>
            <a:r>
              <a:rPr lang="en-US" dirty="0" err="1" smtClean="0"/>
              <a:t>Csurka</a:t>
            </a:r>
            <a:r>
              <a:rPr lang="en-US" dirty="0" smtClean="0"/>
              <a:t> </a:t>
            </a:r>
            <a:r>
              <a:rPr lang="en-US" dirty="0"/>
              <a:t>et al. 2004</a:t>
            </a:r>
          </a:p>
          <a:p>
            <a:pPr lvl="1" algn="just"/>
            <a:r>
              <a:rPr lang="en-US" dirty="0" err="1" smtClean="0"/>
              <a:t>Fei-Fei</a:t>
            </a:r>
            <a:r>
              <a:rPr lang="en-US" dirty="0" smtClean="0"/>
              <a:t> </a:t>
            </a:r>
            <a:r>
              <a:rPr lang="en-US" dirty="0"/>
              <a:t>&amp; </a:t>
            </a:r>
            <a:r>
              <a:rPr lang="en-US" dirty="0" err="1"/>
              <a:t>Perona</a:t>
            </a:r>
            <a:r>
              <a:rPr lang="en-US" dirty="0"/>
              <a:t>, 2005</a:t>
            </a:r>
          </a:p>
          <a:p>
            <a:pPr lvl="1" algn="just"/>
            <a:r>
              <a:rPr lang="en-US" dirty="0" err="1" smtClean="0"/>
              <a:t>Sivic</a:t>
            </a:r>
            <a:r>
              <a:rPr lang="en-US" dirty="0" smtClean="0"/>
              <a:t> </a:t>
            </a:r>
            <a:r>
              <a:rPr lang="en-US" dirty="0"/>
              <a:t>et al. 2005</a:t>
            </a:r>
          </a:p>
          <a:p>
            <a:pPr algn="just"/>
            <a:r>
              <a:rPr lang="ru-RU" dirty="0" smtClean="0"/>
              <a:t>Другие </a:t>
            </a:r>
            <a:r>
              <a:rPr lang="ru-RU" dirty="0"/>
              <a:t>методы</a:t>
            </a:r>
          </a:p>
          <a:p>
            <a:pPr lvl="1" algn="just"/>
            <a:r>
              <a:rPr lang="ru-RU" dirty="0" smtClean="0"/>
              <a:t>Случайный </a:t>
            </a:r>
            <a:r>
              <a:rPr lang="ru-RU" dirty="0"/>
              <a:t>выбор (</a:t>
            </a:r>
            <a:r>
              <a:rPr lang="ru-RU" dirty="0" err="1"/>
              <a:t>Vidal-Naquet</a:t>
            </a:r>
            <a:r>
              <a:rPr lang="ru-RU" dirty="0"/>
              <a:t> &amp; </a:t>
            </a:r>
            <a:r>
              <a:rPr lang="ru-RU" dirty="0" err="1"/>
              <a:t>Ullman</a:t>
            </a:r>
            <a:r>
              <a:rPr lang="ru-RU" dirty="0"/>
              <a:t>, 2002)</a:t>
            </a:r>
          </a:p>
          <a:p>
            <a:pPr lvl="1" algn="just"/>
            <a:r>
              <a:rPr lang="ru-RU" dirty="0" smtClean="0"/>
              <a:t>Сегменты </a:t>
            </a:r>
            <a:r>
              <a:rPr lang="ru-RU" dirty="0"/>
              <a:t>(</a:t>
            </a:r>
            <a:r>
              <a:rPr lang="en-US" dirty="0"/>
              <a:t>Barnard et al. 2003)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8819" t="44185" r="20469" b="13654"/>
          <a:stretch/>
        </p:blipFill>
        <p:spPr>
          <a:xfrm>
            <a:off x="5364088" y="1763982"/>
            <a:ext cx="3001989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7" y="4036628"/>
            <a:ext cx="3001989" cy="23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Обучение словаря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195" t="23104" r="18893" b="10747"/>
          <a:stretch/>
        </p:blipFill>
        <p:spPr>
          <a:xfrm>
            <a:off x="1159638" y="1752600"/>
            <a:ext cx="682472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Обучение словаря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95" t="23104" r="18893" b="10747"/>
          <a:stretch/>
        </p:blipFill>
        <p:spPr>
          <a:xfrm>
            <a:off x="1159638" y="1752600"/>
            <a:ext cx="682472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словаря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769" y="1752600"/>
            <a:ext cx="4646461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 Мешок слов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13" t="23104" r="22044" b="10019"/>
          <a:stretch/>
        </p:blipFill>
        <p:spPr>
          <a:xfrm>
            <a:off x="1315646" y="1752600"/>
            <a:ext cx="651270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4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классификации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34412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В нашем распоряжении есть </a:t>
            </a:r>
            <a:r>
              <a:rPr lang="ru-RU" b="1" dirty="0"/>
              <a:t>конечное число </a:t>
            </a:r>
            <a:r>
              <a:rPr lang="ru-RU" dirty="0"/>
              <a:t>данных </a:t>
            </a:r>
            <a:r>
              <a:rPr lang="ru-RU" dirty="0" smtClean="0"/>
              <a:t>– обучающая </a:t>
            </a:r>
            <a:r>
              <a:rPr lang="ru-RU" dirty="0"/>
              <a:t>выборка</a:t>
            </a:r>
          </a:p>
          <a:p>
            <a:pPr algn="just"/>
            <a:r>
              <a:rPr lang="ru-RU" dirty="0" smtClean="0"/>
              <a:t>Каждый </a:t>
            </a:r>
            <a:r>
              <a:rPr lang="ru-RU" dirty="0"/>
              <a:t>элемент описываем набором признаков </a:t>
            </a:r>
            <a:r>
              <a:rPr lang="ru-RU" i="1" dirty="0"/>
              <a:t>x </a:t>
            </a:r>
            <a:r>
              <a:rPr lang="ru-RU" dirty="0"/>
              <a:t>(«</a:t>
            </a:r>
            <a:r>
              <a:rPr lang="ru-RU" dirty="0" smtClean="0"/>
              <a:t>вектор-признак</a:t>
            </a:r>
            <a:r>
              <a:rPr lang="ru-RU" dirty="0"/>
              <a:t>»)</a:t>
            </a:r>
          </a:p>
          <a:p>
            <a:pPr algn="just"/>
            <a:r>
              <a:rPr lang="ru-RU" dirty="0" smtClean="0"/>
              <a:t>Для </a:t>
            </a:r>
            <a:r>
              <a:rPr lang="ru-RU" dirty="0"/>
              <a:t>каждого вектора параметров </a:t>
            </a:r>
            <a:r>
              <a:rPr lang="ru-RU" i="1" dirty="0"/>
              <a:t>x </a:t>
            </a:r>
            <a:r>
              <a:rPr lang="ru-RU" dirty="0"/>
              <a:t>известен ответ </a:t>
            </a:r>
            <a:r>
              <a:rPr lang="ru-RU" i="1" dirty="0" smtClean="0"/>
              <a:t>y</a:t>
            </a:r>
          </a:p>
          <a:p>
            <a:pPr algn="just"/>
            <a:r>
              <a:rPr lang="ru-RU" dirty="0"/>
              <a:t>Требуется сконструировать функцию y=</a:t>
            </a:r>
            <a:r>
              <a:rPr lang="ru-RU" b="1" i="1" dirty="0"/>
              <a:t>f(x) </a:t>
            </a:r>
            <a:r>
              <a:rPr lang="ru-RU" dirty="0" smtClean="0"/>
              <a:t>от вектора </a:t>
            </a:r>
            <a:r>
              <a:rPr lang="ru-RU" dirty="0"/>
              <a:t>признаков </a:t>
            </a:r>
            <a:r>
              <a:rPr lang="ru-RU" b="1" i="1" dirty="0"/>
              <a:t>x</a:t>
            </a:r>
            <a:r>
              <a:rPr lang="ru-RU" dirty="0"/>
              <a:t>, которое выдает ответ </a:t>
            </a:r>
            <a:r>
              <a:rPr lang="ru-RU" i="1" dirty="0"/>
              <a:t>y </a:t>
            </a:r>
            <a:r>
              <a:rPr lang="ru-RU" dirty="0" smtClean="0"/>
              <a:t>для любого </a:t>
            </a:r>
            <a:r>
              <a:rPr lang="ru-RU" dirty="0"/>
              <a:t>возможного наблюдения </a:t>
            </a:r>
            <a:r>
              <a:rPr lang="en-US" b="1" i="1" dirty="0"/>
              <a:t>x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96729"/>
            <a:ext cx="3497213" cy="2334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75" y="4096729"/>
            <a:ext cx="3504616" cy="23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30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Задача поиска и локализации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834880" cy="43735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Поиск и локализация </a:t>
            </a:r>
            <a:r>
              <a:rPr lang="ru-RU" dirty="0" smtClean="0"/>
              <a:t>объектов </a:t>
            </a:r>
          </a:p>
          <a:p>
            <a:pPr lvl="1" algn="just"/>
            <a:r>
              <a:rPr lang="ru-RU" dirty="0" smtClean="0"/>
              <a:t>Где </a:t>
            </a:r>
            <a:r>
              <a:rPr lang="ru-RU" dirty="0"/>
              <a:t>на изображении (и есть </a:t>
            </a:r>
            <a:r>
              <a:rPr lang="ru-RU" dirty="0" smtClean="0"/>
              <a:t>ли) самолет</a:t>
            </a:r>
            <a:r>
              <a:rPr lang="ru-RU" dirty="0"/>
              <a:t>?</a:t>
            </a:r>
          </a:p>
          <a:p>
            <a:pPr algn="just"/>
            <a:r>
              <a:rPr lang="ru-RU" dirty="0" smtClean="0"/>
              <a:t>Сложности</a:t>
            </a:r>
            <a:endParaRPr lang="ru-RU" dirty="0"/>
          </a:p>
          <a:p>
            <a:pPr lvl="1" algn="just"/>
            <a:r>
              <a:rPr lang="ru-RU" dirty="0" smtClean="0"/>
              <a:t>Внутриклассовая </a:t>
            </a:r>
            <a:r>
              <a:rPr lang="ru-RU" dirty="0"/>
              <a:t>изменчивость</a:t>
            </a:r>
          </a:p>
          <a:p>
            <a:pPr lvl="1" algn="just"/>
            <a:r>
              <a:rPr lang="ru-RU" dirty="0" smtClean="0"/>
              <a:t>Изменение </a:t>
            </a:r>
            <a:r>
              <a:rPr lang="ru-RU" dirty="0"/>
              <a:t>свойств </a:t>
            </a:r>
            <a:r>
              <a:rPr lang="ru-RU" dirty="0" smtClean="0"/>
              <a:t>съёмки (освещение</a:t>
            </a:r>
            <a:r>
              <a:rPr lang="ru-RU" dirty="0"/>
              <a:t>, точка обзора, размер)</a:t>
            </a:r>
          </a:p>
          <a:p>
            <a:pPr algn="just"/>
            <a:r>
              <a:rPr lang="ru-RU" dirty="0" smtClean="0"/>
              <a:t>Сравнение </a:t>
            </a:r>
            <a:r>
              <a:rPr lang="ru-RU" dirty="0"/>
              <a:t>с классификацией</a:t>
            </a:r>
          </a:p>
          <a:p>
            <a:pPr lvl="1" algn="just"/>
            <a:r>
              <a:rPr lang="ru-RU" dirty="0" smtClean="0"/>
              <a:t>Структурный </a:t>
            </a:r>
            <a:r>
              <a:rPr lang="ru-RU" dirty="0"/>
              <a:t>выход (где </a:t>
            </a:r>
            <a:r>
              <a:rPr lang="ru-RU" dirty="0" smtClean="0"/>
              <a:t>объект, ограничивающий </a:t>
            </a:r>
            <a:r>
              <a:rPr lang="ru-RU" dirty="0"/>
              <a:t>прямоугольник)</a:t>
            </a:r>
          </a:p>
          <a:p>
            <a:pPr lvl="1" algn="just"/>
            <a:r>
              <a:rPr lang="ru-RU" dirty="0" smtClean="0"/>
              <a:t>Положение </a:t>
            </a:r>
            <a:r>
              <a:rPr lang="ru-RU" dirty="0"/>
              <a:t>обычно задаётся </a:t>
            </a:r>
            <a:r>
              <a:rPr lang="ru-RU" dirty="0" smtClean="0"/>
              <a:t>при тренировке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575" y="1752600"/>
            <a:ext cx="3243225" cy="2187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75" y="3942446"/>
            <a:ext cx="3243225" cy="216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Трудности: Сложный фон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343" y="1752600"/>
            <a:ext cx="746131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Перекрытие и обрезание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413" y="1752600"/>
            <a:ext cx="695517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Внутриклассовая изменчивость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0808"/>
            <a:ext cx="8229600" cy="2228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78" y="3929182"/>
            <a:ext cx="4943443" cy="252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из пиктограмм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258816" cy="4373563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Интуитивная </a:t>
            </a:r>
            <a:r>
              <a:rPr lang="ru-RU" dirty="0" smtClean="0"/>
              <a:t>модель объекта</a:t>
            </a:r>
            <a:endParaRPr lang="ru-RU" dirty="0"/>
          </a:p>
          <a:p>
            <a:pPr algn="just"/>
            <a:r>
              <a:rPr lang="ru-RU" dirty="0" smtClean="0"/>
              <a:t>Состоит </a:t>
            </a:r>
            <a:r>
              <a:rPr lang="ru-RU" dirty="0"/>
              <a:t>из </a:t>
            </a:r>
            <a:r>
              <a:rPr lang="ru-RU" dirty="0" smtClean="0"/>
              <a:t>2х компонентов</a:t>
            </a:r>
            <a:r>
              <a:rPr lang="ru-RU" dirty="0"/>
              <a:t>:</a:t>
            </a:r>
          </a:p>
          <a:p>
            <a:pPr lvl="1" algn="just"/>
            <a:r>
              <a:rPr lang="ru-RU" dirty="0" smtClean="0"/>
              <a:t>Частей </a:t>
            </a:r>
            <a:r>
              <a:rPr lang="ru-RU" dirty="0"/>
              <a:t>(2</a:t>
            </a:r>
            <a:r>
              <a:rPr lang="en-US" dirty="0"/>
              <a:t>D </a:t>
            </a:r>
            <a:r>
              <a:rPr lang="ru-RU" dirty="0" smtClean="0"/>
              <a:t>фрагменты изображения</a:t>
            </a:r>
            <a:r>
              <a:rPr lang="ru-RU" dirty="0"/>
              <a:t>)</a:t>
            </a:r>
          </a:p>
          <a:p>
            <a:pPr lvl="1" algn="just"/>
            <a:r>
              <a:rPr lang="ru-RU" dirty="0" smtClean="0"/>
              <a:t>Структуры (конфигурация </a:t>
            </a:r>
            <a:r>
              <a:rPr lang="ru-RU" dirty="0"/>
              <a:t>частей)</a:t>
            </a:r>
          </a:p>
          <a:p>
            <a:pPr algn="just"/>
            <a:r>
              <a:rPr lang="ru-RU" dirty="0" smtClean="0"/>
              <a:t>Впервые была предложение </a:t>
            </a:r>
            <a:r>
              <a:rPr lang="en-US" dirty="0" err="1"/>
              <a:t>Fischler</a:t>
            </a:r>
            <a:r>
              <a:rPr lang="en-US" dirty="0"/>
              <a:t> </a:t>
            </a:r>
            <a:r>
              <a:rPr lang="en-US" dirty="0" smtClean="0"/>
              <a:t>&amp;</a:t>
            </a:r>
            <a:r>
              <a:rPr lang="ru-RU" dirty="0" smtClean="0"/>
              <a:t> </a:t>
            </a:r>
            <a:r>
              <a:rPr lang="en-US" dirty="0" err="1" smtClean="0"/>
              <a:t>Elschlager</a:t>
            </a:r>
            <a:r>
              <a:rPr lang="en-US" dirty="0" smtClean="0"/>
              <a:t> </a:t>
            </a:r>
            <a:r>
              <a:rPr lang="en-US" dirty="0"/>
              <a:t>1973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204864"/>
            <a:ext cx="3768313" cy="322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6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Ограничения на конфигурацию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56" y="1693075"/>
            <a:ext cx="2892658" cy="2134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386" y="1693075"/>
            <a:ext cx="1835725" cy="2662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587" y="3827346"/>
            <a:ext cx="1974796" cy="2641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245" y="4446077"/>
            <a:ext cx="2392005" cy="20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7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 для сложного фона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39648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Используем окно</a:t>
            </a:r>
          </a:p>
          <a:p>
            <a:pPr lvl="1" algn="just"/>
            <a:r>
              <a:rPr lang="ru-RU" dirty="0" smtClean="0"/>
              <a:t>Если </a:t>
            </a:r>
            <a:r>
              <a:rPr lang="ru-RU" dirty="0"/>
              <a:t>положение окна точное, тогда </a:t>
            </a:r>
            <a:r>
              <a:rPr lang="ru-RU" dirty="0" smtClean="0"/>
              <a:t>посторонние объекты </a:t>
            </a:r>
            <a:r>
              <a:rPr lang="ru-RU" dirty="0"/>
              <a:t>не попадают в окно</a:t>
            </a:r>
          </a:p>
          <a:p>
            <a:pPr lvl="1" algn="just"/>
            <a:r>
              <a:rPr lang="ru-RU" dirty="0" smtClean="0"/>
              <a:t>Сканируем </a:t>
            </a:r>
            <a:r>
              <a:rPr lang="ru-RU" dirty="0"/>
              <a:t>окном всё изображение для поиска объектов</a:t>
            </a:r>
          </a:p>
          <a:p>
            <a:pPr lvl="1" algn="just"/>
            <a:r>
              <a:rPr lang="ru-RU" dirty="0" smtClean="0"/>
              <a:t>Меняем </a:t>
            </a:r>
            <a:r>
              <a:rPr lang="ru-RU" dirty="0"/>
              <a:t>размер окна для поиска объектов </a:t>
            </a:r>
            <a:r>
              <a:rPr lang="ru-RU" dirty="0" smtClean="0"/>
              <a:t>разного масштаба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861048"/>
            <a:ext cx="3536435" cy="260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2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«мешка слов»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985" y="1752600"/>
            <a:ext cx="5980029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«мешка слов»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086" y="1752600"/>
            <a:ext cx="5271828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Гистограмма ориентированных градиентов (</a:t>
            </a:r>
            <a:r>
              <a:rPr lang="en-US" dirty="0"/>
              <a:t>HOG)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81230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Хотя схема HOG + SVM изначально </a:t>
            </a:r>
            <a:r>
              <a:rPr lang="ru-RU" dirty="0" smtClean="0"/>
              <a:t>была предложена </a:t>
            </a:r>
            <a:r>
              <a:rPr lang="ru-RU" dirty="0"/>
              <a:t>для пешеходов, она </a:t>
            </a:r>
            <a:r>
              <a:rPr lang="ru-RU" dirty="0" smtClean="0"/>
              <a:t>успешно применялась </a:t>
            </a:r>
            <a:r>
              <a:rPr lang="ru-RU" dirty="0"/>
              <a:t>в дальнейшем к </a:t>
            </a:r>
            <a:r>
              <a:rPr lang="ru-RU" dirty="0" smtClean="0"/>
              <a:t>разным категориями </a:t>
            </a:r>
            <a:r>
              <a:rPr lang="ru-RU" dirty="0"/>
              <a:t>объектов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406" t="24558" r="22438" b="36189"/>
          <a:stretch/>
        </p:blipFill>
        <p:spPr>
          <a:xfrm>
            <a:off x="1331640" y="2564905"/>
            <a:ext cx="6069140" cy="2427656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5990" y="4992560"/>
            <a:ext cx="8229600" cy="1244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/>
              <a:t>Раскладываем окно 64 x 128 пикселей на ячейки 8 </a:t>
            </a:r>
            <a:r>
              <a:rPr lang="ru-RU" dirty="0" smtClean="0"/>
              <a:t>x 8 </a:t>
            </a:r>
            <a:r>
              <a:rPr lang="ru-RU" dirty="0"/>
              <a:t>пикселей</a:t>
            </a:r>
          </a:p>
          <a:p>
            <a:pPr algn="just"/>
            <a:r>
              <a:rPr lang="ru-RU" dirty="0" smtClean="0"/>
              <a:t>Каждую </a:t>
            </a:r>
            <a:r>
              <a:rPr lang="ru-RU" dirty="0"/>
              <a:t>ячейку описываем гистограммой по </a:t>
            </a:r>
            <a:r>
              <a:rPr lang="ru-RU" dirty="0" smtClean="0"/>
              <a:t>8 направлениям </a:t>
            </a:r>
            <a:r>
              <a:rPr lang="ru-RU" dirty="0"/>
              <a:t>( пр. углы в интервале 0-180 градусов)</a:t>
            </a:r>
          </a:p>
        </p:txBody>
      </p:sp>
    </p:spTree>
    <p:extLst>
      <p:ext uri="{BB962C8B-B14F-4D97-AF65-F5344CB8AC3E}">
        <p14:creationId xmlns:p14="http://schemas.microsoft.com/office/powerpoint/2010/main" val="28117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Бинарная классификация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Дана обучающая </a:t>
            </a:r>
            <a:r>
              <a:rPr lang="ru-RU" dirty="0" smtClean="0"/>
              <a:t>выборка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Объекты </a:t>
            </a:r>
            <a:r>
              <a:rPr lang="ru-RU" dirty="0"/>
              <a:t>независимы и взяты из некоторого </a:t>
            </a:r>
            <a:r>
              <a:rPr lang="ru-RU" dirty="0" smtClean="0"/>
              <a:t>неизвестного</a:t>
            </a:r>
            <a:r>
              <a:rPr lang="en-US" dirty="0" smtClean="0"/>
              <a:t> </a:t>
            </a:r>
            <a:r>
              <a:rPr lang="ru-RU" dirty="0" smtClean="0"/>
              <a:t>распределения</a:t>
            </a:r>
            <a:endParaRPr lang="ru-RU" dirty="0"/>
          </a:p>
          <a:p>
            <a:pPr algn="just"/>
            <a:r>
              <a:rPr lang="ru-RU" dirty="0" smtClean="0"/>
              <a:t>Цель</a:t>
            </a:r>
            <a:r>
              <a:rPr lang="ru-RU" dirty="0"/>
              <a:t>: для всех новых значений </a:t>
            </a:r>
            <a:r>
              <a:rPr lang="ru-RU" b="1" i="1" dirty="0"/>
              <a:t>x </a:t>
            </a:r>
            <a:r>
              <a:rPr lang="ru-RU" dirty="0"/>
              <a:t>оценить значение </a:t>
            </a:r>
            <a:r>
              <a:rPr lang="ru-RU" dirty="0" err="1"/>
              <a:t>argmax</a:t>
            </a:r>
            <a:r>
              <a:rPr lang="ru-RU" dirty="0"/>
              <a:t> </a:t>
            </a:r>
            <a:r>
              <a:rPr lang="en-US" dirty="0" smtClean="0"/>
              <a:t>P(</a:t>
            </a:r>
            <a:r>
              <a:rPr lang="ru-RU" i="1" dirty="0" smtClean="0"/>
              <a:t>y </a:t>
            </a:r>
            <a:r>
              <a:rPr lang="ru-RU" dirty="0"/>
              <a:t>| </a:t>
            </a:r>
            <a:r>
              <a:rPr lang="ru-RU" b="1" dirty="0" smtClean="0"/>
              <a:t>x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888" t="28920" r="27556" b="65992"/>
          <a:stretch/>
        </p:blipFill>
        <p:spPr>
          <a:xfrm>
            <a:off x="848052" y="2348880"/>
            <a:ext cx="7416824" cy="504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919" t="51454" r="25588" b="11474"/>
          <a:stretch/>
        </p:blipFill>
        <p:spPr>
          <a:xfrm>
            <a:off x="3635896" y="4416014"/>
            <a:ext cx="4464496" cy="20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31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01" t="23831" r="24406" b="7112"/>
          <a:stretch/>
        </p:blipFill>
        <p:spPr>
          <a:xfrm>
            <a:off x="1602595" y="1752600"/>
            <a:ext cx="593881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Детектор </a:t>
            </a:r>
            <a:r>
              <a:rPr lang="en-US" dirty="0" smtClean="0"/>
              <a:t>Viol</a:t>
            </a:r>
            <a:r>
              <a:rPr lang="en-US" dirty="0"/>
              <a:t>a</a:t>
            </a:r>
            <a:r>
              <a:rPr lang="en-US" dirty="0" smtClean="0"/>
              <a:t>-Jones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Основополагающий метод для поиска </a:t>
            </a:r>
            <a:r>
              <a:rPr lang="ru-RU" dirty="0" smtClean="0"/>
              <a:t>объектов на </a:t>
            </a:r>
            <a:r>
              <a:rPr lang="ru-RU" dirty="0"/>
              <a:t>изображении в реальном времени</a:t>
            </a:r>
          </a:p>
          <a:p>
            <a:r>
              <a:rPr lang="ru-RU" dirty="0" smtClean="0"/>
              <a:t>Обучение </a:t>
            </a:r>
            <a:r>
              <a:rPr lang="ru-RU" dirty="0"/>
              <a:t>очень медленное, но поиск очень быстр</a:t>
            </a:r>
          </a:p>
          <a:p>
            <a:r>
              <a:rPr lang="ru-RU" dirty="0" smtClean="0"/>
              <a:t>Основные </a:t>
            </a:r>
            <a:r>
              <a:rPr lang="ru-RU" dirty="0"/>
              <a:t>идеи:</a:t>
            </a:r>
          </a:p>
          <a:p>
            <a:pPr lvl="1"/>
            <a:r>
              <a:rPr lang="ru-RU" i="1" dirty="0" smtClean="0"/>
              <a:t>Интегральные </a:t>
            </a:r>
            <a:r>
              <a:rPr lang="ru-RU" i="1" dirty="0"/>
              <a:t>изображения </a:t>
            </a:r>
            <a:r>
              <a:rPr lang="ru-RU" dirty="0"/>
              <a:t>для быстрого </a:t>
            </a:r>
            <a:r>
              <a:rPr lang="ru-RU" dirty="0" smtClean="0"/>
              <a:t>вычисления признаков</a:t>
            </a:r>
            <a:endParaRPr lang="ru-RU" dirty="0"/>
          </a:p>
          <a:p>
            <a:pPr lvl="1"/>
            <a:r>
              <a:rPr lang="ru-RU" i="1" dirty="0" err="1" smtClean="0"/>
              <a:t>Бустинг</a:t>
            </a:r>
            <a:r>
              <a:rPr lang="ru-RU" i="1" dirty="0" smtClean="0"/>
              <a:t> </a:t>
            </a:r>
            <a:r>
              <a:rPr lang="ru-RU" dirty="0"/>
              <a:t>для выбора признаков</a:t>
            </a:r>
          </a:p>
          <a:p>
            <a:pPr lvl="1"/>
            <a:r>
              <a:rPr lang="ru-RU" i="1" dirty="0" smtClean="0"/>
              <a:t>Каскад </a:t>
            </a:r>
            <a:r>
              <a:rPr lang="ru-RU" i="1" dirty="0"/>
              <a:t>(</a:t>
            </a:r>
            <a:r>
              <a:rPr lang="ru-RU" i="1" dirty="0" err="1"/>
              <a:t>Attentional</a:t>
            </a:r>
            <a:r>
              <a:rPr lang="ru-RU" i="1" dirty="0"/>
              <a:t> </a:t>
            </a:r>
            <a:r>
              <a:rPr lang="ru-RU" i="1" dirty="0" err="1"/>
              <a:t>cascade</a:t>
            </a:r>
            <a:r>
              <a:rPr lang="ru-RU" i="1" dirty="0"/>
              <a:t>) </a:t>
            </a:r>
            <a:r>
              <a:rPr lang="ru-RU" dirty="0"/>
              <a:t>для быстрой отбраковки </a:t>
            </a:r>
            <a:r>
              <a:rPr lang="ru-RU" dirty="0" smtClean="0"/>
              <a:t>окон без </a:t>
            </a:r>
            <a:r>
              <a:rPr lang="ru-RU" dirty="0"/>
              <a:t>лица</a:t>
            </a:r>
          </a:p>
        </p:txBody>
      </p:sp>
    </p:spTree>
    <p:extLst>
      <p:ext uri="{BB962C8B-B14F-4D97-AF65-F5344CB8AC3E}">
        <p14:creationId xmlns:p14="http://schemas.microsoft.com/office/powerpoint/2010/main" val="34763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Признаки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316360"/>
          </a:xfrm>
        </p:spPr>
        <p:txBody>
          <a:bodyPr/>
          <a:lstStyle/>
          <a:p>
            <a:r>
              <a:rPr lang="ru-RU" dirty="0"/>
              <a:t>“</a:t>
            </a:r>
            <a:r>
              <a:rPr lang="ru-RU" dirty="0" smtClean="0"/>
              <a:t>Прямоугольные фильтры”</a:t>
            </a:r>
          </a:p>
          <a:p>
            <a:r>
              <a:rPr lang="en-US" i="1" dirty="0"/>
              <a:t>Value </a:t>
            </a:r>
            <a:r>
              <a:rPr lang="en-US" i="1" dirty="0" smtClean="0"/>
              <a:t>=</a:t>
            </a:r>
            <a:r>
              <a:rPr lang="ru-RU" i="1" dirty="0" smtClean="0"/>
              <a:t> </a:t>
            </a:r>
            <a:r>
              <a:rPr lang="en-US" i="1" dirty="0" smtClean="0"/>
              <a:t>Σ </a:t>
            </a:r>
            <a:r>
              <a:rPr lang="en-US" i="1" dirty="0"/>
              <a:t>(pixels in white area) </a:t>
            </a:r>
            <a:r>
              <a:rPr lang="en-US" i="1" dirty="0" smtClean="0"/>
              <a:t>–</a:t>
            </a:r>
            <a:r>
              <a:rPr lang="ru-RU" i="1" dirty="0" smtClean="0"/>
              <a:t> </a:t>
            </a:r>
            <a:r>
              <a:rPr lang="en-US" i="1" dirty="0" smtClean="0"/>
              <a:t>Σ </a:t>
            </a:r>
            <a:r>
              <a:rPr lang="en-US" i="1" dirty="0"/>
              <a:t>(pixels in black area)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212976"/>
            <a:ext cx="2578950" cy="2422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924944"/>
            <a:ext cx="3953522" cy="347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Интегральные изображения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3754760" cy="4373563"/>
          </a:xfrm>
        </p:spPr>
        <p:txBody>
          <a:bodyPr/>
          <a:lstStyle/>
          <a:p>
            <a:pPr algn="just"/>
            <a:r>
              <a:rPr lang="ru-RU" dirty="0"/>
              <a:t>Значение каждого </a:t>
            </a:r>
            <a:r>
              <a:rPr lang="ru-RU" dirty="0" smtClean="0"/>
              <a:t>пиксела </a:t>
            </a:r>
            <a:r>
              <a:rPr lang="en-US" dirty="0" smtClean="0"/>
              <a:t>(</a:t>
            </a:r>
            <a:r>
              <a:rPr lang="en-US" i="1" dirty="0" err="1" smtClean="0"/>
              <a:t>x</a:t>
            </a:r>
            <a:r>
              <a:rPr lang="en-US" dirty="0" err="1" smtClean="0"/>
              <a:t>,</a:t>
            </a:r>
            <a:r>
              <a:rPr lang="en-US" i="1" dirty="0" err="1" smtClean="0"/>
              <a:t>y</a:t>
            </a:r>
            <a:r>
              <a:rPr lang="en-US" dirty="0"/>
              <a:t>) </a:t>
            </a:r>
            <a:r>
              <a:rPr lang="ru-RU" dirty="0"/>
              <a:t>равно сумме </a:t>
            </a:r>
            <a:r>
              <a:rPr lang="ru-RU" dirty="0" smtClean="0"/>
              <a:t>значений всех </a:t>
            </a:r>
            <a:r>
              <a:rPr lang="ru-RU" dirty="0"/>
              <a:t>пикселов левее и </a:t>
            </a:r>
            <a:r>
              <a:rPr lang="ru-RU" dirty="0" smtClean="0"/>
              <a:t>выше пикселя </a:t>
            </a:r>
            <a:r>
              <a:rPr lang="ru-RU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</a:t>
            </a:r>
            <a:r>
              <a:rPr lang="ru-RU" dirty="0"/>
              <a:t>включительно</a:t>
            </a:r>
          </a:p>
          <a:p>
            <a:pPr algn="just"/>
            <a:r>
              <a:rPr lang="ru-RU" dirty="0" smtClean="0"/>
              <a:t>Интегральное изображение рассчитывается </a:t>
            </a:r>
            <a:r>
              <a:rPr lang="ru-RU" dirty="0"/>
              <a:t>за </a:t>
            </a:r>
            <a:r>
              <a:rPr lang="ru-RU" dirty="0" smtClean="0"/>
              <a:t>один проход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6300" t="28193" r="24800" b="35461"/>
          <a:stretch/>
        </p:blipFill>
        <p:spPr>
          <a:xfrm>
            <a:off x="4716016" y="2139181"/>
            <a:ext cx="345638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Вычисление суммы в прямоугольнике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546848" cy="4373563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Пусть </a:t>
            </a:r>
            <a:r>
              <a:rPr lang="en-US" dirty="0"/>
              <a:t>A,B,C,D – </a:t>
            </a:r>
            <a:r>
              <a:rPr lang="ru-RU" dirty="0" smtClean="0"/>
              <a:t>значения интегрального изображения в </a:t>
            </a:r>
            <a:r>
              <a:rPr lang="ru-RU" dirty="0"/>
              <a:t>углах прямоугольника</a:t>
            </a:r>
          </a:p>
          <a:p>
            <a:pPr algn="just"/>
            <a:r>
              <a:rPr lang="ru-RU" dirty="0" smtClean="0"/>
              <a:t>Тогда </a:t>
            </a:r>
            <a:r>
              <a:rPr lang="ru-RU" dirty="0"/>
              <a:t>сумма </a:t>
            </a:r>
            <a:r>
              <a:rPr lang="ru-RU" dirty="0" smtClean="0"/>
              <a:t>значений пикселов </a:t>
            </a:r>
            <a:r>
              <a:rPr lang="ru-RU" dirty="0"/>
              <a:t>в исходном</a:t>
            </a:r>
          </a:p>
          <a:p>
            <a:pPr algn="just"/>
            <a:r>
              <a:rPr lang="ru-RU" dirty="0"/>
              <a:t>изображении </a:t>
            </a:r>
            <a:r>
              <a:rPr lang="ru-RU" dirty="0" smtClean="0"/>
              <a:t>вычисляется по формуле: </a:t>
            </a:r>
            <a:r>
              <a:rPr lang="pt-BR" dirty="0" smtClean="0"/>
              <a:t>sum </a:t>
            </a:r>
            <a:r>
              <a:rPr lang="pt-BR" dirty="0"/>
              <a:t>= A – B – C + D</a:t>
            </a:r>
          </a:p>
          <a:p>
            <a:pPr algn="just"/>
            <a:r>
              <a:rPr lang="ru-RU" dirty="0" smtClean="0"/>
              <a:t>3 </a:t>
            </a:r>
            <a:r>
              <a:rPr lang="ru-RU" dirty="0"/>
              <a:t>операции сложения </a:t>
            </a:r>
            <a:r>
              <a:rPr lang="ru-RU" dirty="0" smtClean="0"/>
              <a:t>для любого </a:t>
            </a:r>
            <a:r>
              <a:rPr lang="ru-RU" dirty="0"/>
              <a:t>прямоугольника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512" t="30374" r="21650" b="28920"/>
          <a:stretch/>
        </p:blipFill>
        <p:spPr>
          <a:xfrm>
            <a:off x="5580112" y="2564904"/>
            <a:ext cx="283402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признаков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17234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Для окна поиска 24x24 пиксела, число </a:t>
            </a:r>
            <a:r>
              <a:rPr lang="ru-RU" dirty="0" smtClean="0"/>
              <a:t>возможных прямоугольных </a:t>
            </a:r>
            <a:r>
              <a:rPr lang="ru-RU" dirty="0"/>
              <a:t>признаков достигает ~160,000!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556" y="2902791"/>
            <a:ext cx="5571815" cy="35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Бустинг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err="1"/>
              <a:t>Бустинг</a:t>
            </a:r>
            <a:r>
              <a:rPr lang="ru-RU" dirty="0"/>
              <a:t> – схема классификации, основанная </a:t>
            </a:r>
            <a:r>
              <a:rPr lang="ru-RU" dirty="0" smtClean="0"/>
              <a:t>на комбинировании </a:t>
            </a:r>
            <a:r>
              <a:rPr lang="ru-RU" dirty="0"/>
              <a:t>слабых классификаторов </a:t>
            </a:r>
            <a:r>
              <a:rPr lang="ru-RU" dirty="0" smtClean="0"/>
              <a:t>в более </a:t>
            </a:r>
            <a:r>
              <a:rPr lang="ru-RU" dirty="0"/>
              <a:t>точный </a:t>
            </a:r>
            <a:r>
              <a:rPr lang="ru-RU" dirty="0" err="1" smtClean="0"/>
              <a:t>комитетный</a:t>
            </a:r>
            <a:endParaRPr lang="ru-RU" dirty="0" smtClean="0"/>
          </a:p>
          <a:p>
            <a:pPr lvl="1" algn="just"/>
            <a:r>
              <a:rPr lang="ru-RU" dirty="0"/>
              <a:t>Слабый классификатор должен быть лучше </a:t>
            </a:r>
            <a:r>
              <a:rPr lang="ru-RU" dirty="0" smtClean="0"/>
              <a:t>монетки</a:t>
            </a:r>
          </a:p>
          <a:p>
            <a:pPr algn="just"/>
            <a:r>
              <a:rPr lang="ru-RU" dirty="0"/>
              <a:t>Обучение состоит из нескольких этапов </a:t>
            </a:r>
            <a:r>
              <a:rPr lang="ru-RU" dirty="0" smtClean="0"/>
              <a:t>усиления </a:t>
            </a:r>
            <a:r>
              <a:rPr lang="en-US" dirty="0" smtClean="0"/>
              <a:t>(</a:t>
            </a:r>
            <a:r>
              <a:rPr lang="en-US" i="1" dirty="0" smtClean="0"/>
              <a:t>boosting </a:t>
            </a:r>
            <a:r>
              <a:rPr lang="en-US" i="1" dirty="0"/>
              <a:t>rounds</a:t>
            </a:r>
            <a:r>
              <a:rPr lang="en-US" i="1" dirty="0" smtClean="0"/>
              <a:t>)</a:t>
            </a:r>
            <a:r>
              <a:rPr lang="ru-RU" dirty="0"/>
              <a:t> </a:t>
            </a:r>
            <a:endParaRPr lang="ru-RU" dirty="0" smtClean="0"/>
          </a:p>
          <a:p>
            <a:pPr lvl="1" algn="just"/>
            <a:r>
              <a:rPr lang="ru-RU" dirty="0" smtClean="0"/>
              <a:t>На </a:t>
            </a:r>
            <a:r>
              <a:rPr lang="ru-RU" dirty="0"/>
              <a:t>каждом этапе выбираем слабый </a:t>
            </a:r>
            <a:r>
              <a:rPr lang="ru-RU" dirty="0" smtClean="0"/>
              <a:t>классификатор, который </a:t>
            </a:r>
            <a:r>
              <a:rPr lang="ru-RU" dirty="0"/>
              <a:t>лучше всех сработал на примерах, </a:t>
            </a:r>
            <a:r>
              <a:rPr lang="ru-RU" dirty="0" smtClean="0"/>
              <a:t>оказавшихся трудными </a:t>
            </a:r>
            <a:r>
              <a:rPr lang="ru-RU" dirty="0"/>
              <a:t>для предыдущих классификаторов</a:t>
            </a:r>
          </a:p>
          <a:p>
            <a:pPr lvl="1" algn="just"/>
            <a:r>
              <a:rPr lang="ru-RU" dirty="0" smtClean="0"/>
              <a:t>«</a:t>
            </a:r>
            <a:r>
              <a:rPr lang="ru-RU" dirty="0"/>
              <a:t>Трудность» записывается с помощью </a:t>
            </a:r>
            <a:r>
              <a:rPr lang="ru-RU" dirty="0" smtClean="0"/>
              <a:t>весов, приписанных </a:t>
            </a:r>
            <a:r>
              <a:rPr lang="ru-RU" dirty="0"/>
              <a:t>примерам из обучающей выборки</a:t>
            </a:r>
          </a:p>
          <a:p>
            <a:pPr lvl="1" algn="just"/>
            <a:r>
              <a:rPr lang="ru-RU" dirty="0" smtClean="0"/>
              <a:t>Составляем </a:t>
            </a:r>
            <a:r>
              <a:rPr lang="ru-RU" dirty="0"/>
              <a:t>общий классификатор как </a:t>
            </a:r>
            <a:r>
              <a:rPr lang="ru-RU" dirty="0" smtClean="0"/>
              <a:t>линейную комбинацию </a:t>
            </a:r>
            <a:r>
              <a:rPr lang="ru-RU" dirty="0"/>
              <a:t>слабых классификаторов</a:t>
            </a:r>
          </a:p>
        </p:txBody>
      </p:sp>
    </p:spTree>
    <p:extLst>
      <p:ext uri="{BB962C8B-B14F-4D97-AF65-F5344CB8AC3E}">
        <p14:creationId xmlns:p14="http://schemas.microsoft.com/office/powerpoint/2010/main" val="29613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хорошего классификатора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122186"/>
              </p:ext>
            </p:extLst>
          </p:nvPr>
        </p:nvGraphicFramePr>
        <p:xfrm>
          <a:off x="2195736" y="1988844"/>
          <a:ext cx="4474840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7484">
                  <a:extLst>
                    <a:ext uri="{9D8B030D-6E8A-4147-A177-3AD203B41FA5}">
                      <a16:colId xmlns:a16="http://schemas.microsoft.com/office/drawing/2014/main" val="3850708602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677730466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711395878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1604175848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3594633160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2187214038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666932029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436242997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836480770"/>
                    </a:ext>
                  </a:extLst>
                </a:gridCol>
                <a:gridCol w="447484">
                  <a:extLst>
                    <a:ext uri="{9D8B030D-6E8A-4147-A177-3AD203B41FA5}">
                      <a16:colId xmlns:a16="http://schemas.microsoft.com/office/drawing/2014/main" val="3589380777"/>
                    </a:ext>
                  </a:extLst>
                </a:gridCol>
              </a:tblGrid>
              <a:tr h="428446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836277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24805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987796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131055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559513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899238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819442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762543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93791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566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1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Итерация 1 из 3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1818444"/>
              </p:ext>
            </p:extLst>
          </p:nvPr>
        </p:nvGraphicFramePr>
        <p:xfrm>
          <a:off x="425450" y="1719263"/>
          <a:ext cx="4038600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860">
                  <a:extLst>
                    <a:ext uri="{9D8B030D-6E8A-4147-A177-3AD203B41FA5}">
                      <a16:colId xmlns:a16="http://schemas.microsoft.com/office/drawing/2014/main" val="3482208544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21905443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1071651199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1253475868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5443396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383339995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537853329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1889811956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1005412762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1355825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62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479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381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708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098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2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2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307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72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446149"/>
                  </a:ext>
                </a:extLst>
              </a:tr>
            </a:tbl>
          </a:graphicData>
        </a:graphic>
      </p:graphicFrame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7014348"/>
              </p:ext>
            </p:extLst>
          </p:nvPr>
        </p:nvGraphicFramePr>
        <p:xfrm>
          <a:off x="4852690" y="1719263"/>
          <a:ext cx="3834110" cy="4598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411">
                  <a:extLst>
                    <a:ext uri="{9D8B030D-6E8A-4147-A177-3AD203B41FA5}">
                      <a16:colId xmlns:a16="http://schemas.microsoft.com/office/drawing/2014/main" val="4267835962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2381894640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2815881802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3588168123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2789384224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3295204750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1688850315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111230400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1177358378"/>
                    </a:ext>
                  </a:extLst>
                </a:gridCol>
                <a:gridCol w="383411">
                  <a:extLst>
                    <a:ext uri="{9D8B030D-6E8A-4147-A177-3AD203B41FA5}">
                      <a16:colId xmlns:a16="http://schemas.microsoft.com/office/drawing/2014/main" val="2659453185"/>
                    </a:ext>
                  </a:extLst>
                </a:gridCol>
              </a:tblGrid>
              <a:tr h="549797"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3561561654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-</a:t>
                      </a:r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1479150241"/>
                  </a:ext>
                </a:extLst>
              </a:tr>
              <a:tr h="549797"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4145025294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3179059826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+</a:t>
                      </a:r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-</a:t>
                      </a:r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209159554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-</a:t>
                      </a:r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648819177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-</a:t>
                      </a:r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179879197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+</a:t>
                      </a:r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2321147238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 smtClean="0"/>
                        <a:t>-</a:t>
                      </a:r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3508153317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/>
                    </a:p>
                  </a:txBody>
                  <a:tcPr marL="86810" marR="86810" marT="43405" marB="43405" anchor="ctr"/>
                </a:tc>
                <a:extLst>
                  <a:ext uri="{0D108BD9-81ED-4DB2-BD59-A6C34878D82A}">
                    <a16:rowId xmlns:a16="http://schemas.microsoft.com/office/drawing/2014/main" val="559879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4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Итерация 2 из 3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16339088"/>
              </p:ext>
            </p:extLst>
          </p:nvPr>
        </p:nvGraphicFramePr>
        <p:xfrm>
          <a:off x="425450" y="1719263"/>
          <a:ext cx="4038600" cy="481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860">
                  <a:extLst>
                    <a:ext uri="{9D8B030D-6E8A-4147-A177-3AD203B41FA5}">
                      <a16:colId xmlns:a16="http://schemas.microsoft.com/office/drawing/2014/main" val="3786040723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2589642929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1689320119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271108585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149340039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10768434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1979493945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4231854473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316399237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2374399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051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6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78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60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78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116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+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19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-</a:t>
                      </a:r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30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1307"/>
                  </a:ext>
                </a:extLst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09256828"/>
              </p:ext>
            </p:extLst>
          </p:nvPr>
        </p:nvGraphicFramePr>
        <p:xfrm>
          <a:off x="5056220" y="1719263"/>
          <a:ext cx="3630580" cy="4848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058">
                  <a:extLst>
                    <a:ext uri="{9D8B030D-6E8A-4147-A177-3AD203B41FA5}">
                      <a16:colId xmlns:a16="http://schemas.microsoft.com/office/drawing/2014/main" val="2416345526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1888535072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3492909656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3672382881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3749682701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168484163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303420506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1192647508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4103186135"/>
                    </a:ext>
                  </a:extLst>
                </a:gridCol>
                <a:gridCol w="363058">
                  <a:extLst>
                    <a:ext uri="{9D8B030D-6E8A-4147-A177-3AD203B41FA5}">
                      <a16:colId xmlns:a16="http://schemas.microsoft.com/office/drawing/2014/main" val="681585404"/>
                    </a:ext>
                  </a:extLst>
                </a:gridCol>
              </a:tblGrid>
              <a:tr h="539282"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3790732646"/>
                  </a:ext>
                </a:extLst>
              </a:tr>
              <a:tr h="429132"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-</a:t>
                      </a:r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4080852180"/>
                  </a:ext>
                </a:extLst>
              </a:tr>
              <a:tr h="539282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921767101"/>
                  </a:ext>
                </a:extLst>
              </a:tr>
              <a:tr h="391851"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2479475715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+</a:t>
                      </a:r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2723439927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3553122692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-</a:t>
                      </a:r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4190016025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+</a:t>
                      </a:r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2442141931"/>
                  </a:ext>
                </a:extLst>
              </a:tr>
              <a:tr h="504888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779862239"/>
                  </a:ext>
                </a:extLst>
              </a:tr>
              <a:tr h="391851"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/>
                </a:tc>
                <a:extLst>
                  <a:ext uri="{0D108BD9-81ED-4DB2-BD59-A6C34878D82A}">
                    <a16:rowId xmlns:a16="http://schemas.microsoft.com/office/drawing/2014/main" val="1972456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2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Многоклассовая</a:t>
            </a:r>
            <a:r>
              <a:rPr lang="ru-RU" dirty="0"/>
              <a:t> классификация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2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Дана обучающая выборка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675" t="31100" r="26769" b="63085"/>
          <a:stretch/>
        </p:blipFill>
        <p:spPr>
          <a:xfrm>
            <a:off x="863588" y="2221632"/>
            <a:ext cx="7416824" cy="576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525" t="52181" r="25194" b="11473"/>
          <a:stretch/>
        </p:blipFill>
        <p:spPr>
          <a:xfrm>
            <a:off x="863588" y="3140968"/>
            <a:ext cx="7488832" cy="32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72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Итерация 3 из 3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53579381"/>
              </p:ext>
            </p:extLst>
          </p:nvPr>
        </p:nvGraphicFramePr>
        <p:xfrm>
          <a:off x="425450" y="1719263"/>
          <a:ext cx="4038600" cy="4848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860">
                  <a:extLst>
                    <a:ext uri="{9D8B030D-6E8A-4147-A177-3AD203B41FA5}">
                      <a16:colId xmlns:a16="http://schemas.microsoft.com/office/drawing/2014/main" val="961942577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4232038199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863093404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2243812667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4158892141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429463672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226947830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1912385535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2324863961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42390771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131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-</a:t>
                      </a:r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237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300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ru-RU" sz="3000" b="1" dirty="0">
                        <a:solidFill>
                          <a:srgbClr val="FF0000"/>
                        </a:solidFill>
                      </a:endParaRPr>
                    </a:p>
                  </a:txBody>
                  <a:tcPr marL="85150" marR="85150" marT="42575" marB="4257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234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74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+</a:t>
                      </a:r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05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862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-</a:t>
                      </a:r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00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+</a:t>
                      </a:r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89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142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dirty="0"/>
                    </a:p>
                  </a:txBody>
                  <a:tcPr marL="79139" marR="79139" marT="39570" marB="3957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874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6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Конечная гипотеза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21210"/>
            <a:ext cx="1325383" cy="1512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038" y="2119254"/>
            <a:ext cx="1251385" cy="1512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502" y="2119254"/>
            <a:ext cx="1246900" cy="15160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479" y="2119254"/>
            <a:ext cx="1466466" cy="1512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1369" y="269067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064833" y="269067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055876" y="269067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31100" t="55088" r="25194" b="39823"/>
          <a:stretch/>
        </p:blipFill>
        <p:spPr>
          <a:xfrm>
            <a:off x="560020" y="4050849"/>
            <a:ext cx="7992888" cy="5040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31100" t="68173" r="50394" b="19470"/>
          <a:stretch/>
        </p:blipFill>
        <p:spPr>
          <a:xfrm>
            <a:off x="2864276" y="4874295"/>
            <a:ext cx="338437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5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AdaBoost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28" y="1844824"/>
            <a:ext cx="3594900" cy="2705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60848"/>
            <a:ext cx="3594900" cy="2695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92" y="2267105"/>
            <a:ext cx="3594900" cy="2705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24" y="2483129"/>
            <a:ext cx="3594900" cy="2695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856" y="2689386"/>
            <a:ext cx="3594900" cy="27053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288" y="2905410"/>
            <a:ext cx="3594900" cy="2695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720" y="3111667"/>
            <a:ext cx="3594900" cy="27053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4152" y="3312202"/>
            <a:ext cx="3594900" cy="2695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9584" y="3513991"/>
            <a:ext cx="3594900" cy="27053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756" y="2732445"/>
            <a:ext cx="3594900" cy="27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Бустинг</a:t>
            </a:r>
            <a:r>
              <a:rPr lang="ru-RU" dirty="0"/>
              <a:t> для поиска лиц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74029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Эта комбинация признаков дает 100% </a:t>
            </a:r>
            <a:r>
              <a:rPr lang="ru-RU" dirty="0" err="1" smtClean="0"/>
              <a:t>detection</a:t>
            </a:r>
            <a:r>
              <a:rPr lang="en-US" dirty="0" smtClean="0"/>
              <a:t> rate </a:t>
            </a:r>
            <a:r>
              <a:rPr lang="en-US" dirty="0"/>
              <a:t>и 50% false positive rate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564904"/>
            <a:ext cx="6221133" cy="38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Каскад (</a:t>
            </a:r>
            <a:r>
              <a:rPr lang="en-US" dirty="0"/>
              <a:t>Attentional cascade)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75652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Начинаем с простых классификаторов, </a:t>
            </a:r>
            <a:r>
              <a:rPr lang="ru-RU" dirty="0" smtClean="0"/>
              <a:t>которые</a:t>
            </a:r>
            <a:r>
              <a:rPr lang="en-US" dirty="0" smtClean="0"/>
              <a:t> </a:t>
            </a:r>
            <a:r>
              <a:rPr lang="ru-RU" dirty="0" smtClean="0"/>
              <a:t>отбрасывают </a:t>
            </a:r>
            <a:r>
              <a:rPr lang="ru-RU" dirty="0"/>
              <a:t>часть отрицательных окон, при </a:t>
            </a:r>
            <a:r>
              <a:rPr lang="ru-RU" dirty="0" smtClean="0"/>
              <a:t>этом</a:t>
            </a:r>
            <a:r>
              <a:rPr lang="en-US" dirty="0" smtClean="0"/>
              <a:t> </a:t>
            </a:r>
            <a:r>
              <a:rPr lang="ru-RU" dirty="0" smtClean="0"/>
              <a:t>принимая </a:t>
            </a:r>
            <a:r>
              <a:rPr lang="ru-RU" dirty="0"/>
              <a:t>почти все положительные окна</a:t>
            </a:r>
          </a:p>
          <a:p>
            <a:pPr algn="just"/>
            <a:r>
              <a:rPr lang="ru-RU" dirty="0" smtClean="0"/>
              <a:t>Положительный </a:t>
            </a:r>
            <a:r>
              <a:rPr lang="ru-RU" dirty="0"/>
              <a:t>отклик первого </a:t>
            </a:r>
            <a:r>
              <a:rPr lang="ru-RU" dirty="0" smtClean="0"/>
              <a:t>классификатора</a:t>
            </a:r>
            <a:r>
              <a:rPr lang="en-US" dirty="0" smtClean="0"/>
              <a:t> </a:t>
            </a:r>
            <a:r>
              <a:rPr lang="ru-RU" dirty="0" smtClean="0"/>
              <a:t>запускает </a:t>
            </a:r>
            <a:r>
              <a:rPr lang="ru-RU" dirty="0"/>
              <a:t>вычисление второго, более </a:t>
            </a:r>
            <a:r>
              <a:rPr lang="ru-RU" dirty="0" smtClean="0"/>
              <a:t>сложного,</a:t>
            </a:r>
            <a:r>
              <a:rPr lang="en-US" dirty="0" smtClean="0"/>
              <a:t> </a:t>
            </a:r>
            <a:r>
              <a:rPr lang="ru-RU" dirty="0" smtClean="0"/>
              <a:t>классификатора</a:t>
            </a:r>
            <a:r>
              <a:rPr lang="ru-RU" dirty="0"/>
              <a:t>, и т.д.</a:t>
            </a:r>
          </a:p>
          <a:p>
            <a:pPr algn="just"/>
            <a:r>
              <a:rPr lang="ru-RU" dirty="0" smtClean="0"/>
              <a:t>Отрицательный </a:t>
            </a:r>
            <a:r>
              <a:rPr lang="ru-RU" dirty="0"/>
              <a:t>отклик на любом этапе </a:t>
            </a:r>
            <a:r>
              <a:rPr lang="ru-RU" dirty="0" smtClean="0"/>
              <a:t>приводит</a:t>
            </a:r>
            <a:r>
              <a:rPr lang="en-US" dirty="0" smtClean="0"/>
              <a:t> </a:t>
            </a:r>
            <a:r>
              <a:rPr lang="ru-RU" dirty="0" smtClean="0"/>
              <a:t>к </a:t>
            </a:r>
            <a:r>
              <a:rPr lang="ru-RU" dirty="0"/>
              <a:t>немедленной отбраковке окна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951" t="71081" r="25982" b="10746"/>
          <a:stretch/>
        </p:blipFill>
        <p:spPr>
          <a:xfrm>
            <a:off x="1259632" y="4509121"/>
            <a:ext cx="6624736" cy="14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Каскад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72008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Медленные классификаторы применяются только </a:t>
            </a:r>
            <a:r>
              <a:rPr lang="ru-RU" dirty="0" smtClean="0"/>
              <a:t>к</a:t>
            </a:r>
            <a:r>
              <a:rPr lang="en-US" dirty="0" smtClean="0"/>
              <a:t> </a:t>
            </a:r>
            <a:r>
              <a:rPr lang="ru-RU" dirty="0" smtClean="0"/>
              <a:t>некоторым </a:t>
            </a:r>
            <a:r>
              <a:rPr lang="ru-RU" dirty="0"/>
              <a:t>окнам ⇒ существенное ускорение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0001" t="26011" r="22044" b="54362"/>
          <a:stretch/>
        </p:blipFill>
        <p:spPr>
          <a:xfrm>
            <a:off x="2061052" y="3861048"/>
            <a:ext cx="5112568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651" t="25285" r="50197" b="54361"/>
          <a:stretch/>
        </p:blipFill>
        <p:spPr>
          <a:xfrm>
            <a:off x="2025048" y="1700808"/>
            <a:ext cx="514857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2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Конкурсы по распознаванию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63" t="27466" r="23619" b="18743"/>
          <a:stretch/>
        </p:blipFill>
        <p:spPr>
          <a:xfrm>
            <a:off x="878078" y="1752600"/>
            <a:ext cx="738784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7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6"/>
          <a:stretch/>
        </p:blipFill>
        <p:spPr bwMode="auto">
          <a:xfrm>
            <a:off x="6876256" y="3324014"/>
            <a:ext cx="1567061" cy="119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077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Регрессия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Дана </a:t>
            </a:r>
            <a:r>
              <a:rPr lang="ru-RU" dirty="0"/>
              <a:t>обучающая </a:t>
            </a:r>
            <a:r>
              <a:rPr lang="ru-RU" dirty="0" smtClean="0"/>
              <a:t>выборка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ru-RU" dirty="0"/>
              <a:t>Цель: для всех новых значений X оценить значение: </a:t>
            </a:r>
            <a:r>
              <a:rPr lang="en-US" dirty="0" smtClean="0"/>
              <a:t>E(</a:t>
            </a:r>
            <a:r>
              <a:rPr lang="ru-RU" i="1" dirty="0" smtClean="0"/>
              <a:t>y </a:t>
            </a:r>
            <a:r>
              <a:rPr lang="ru-RU" dirty="0"/>
              <a:t>| </a:t>
            </a:r>
            <a:r>
              <a:rPr lang="ru-RU" b="1" dirty="0" smtClean="0"/>
              <a:t>x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919" t="30374" r="32282" b="63811"/>
          <a:stretch/>
        </p:blipFill>
        <p:spPr>
          <a:xfrm>
            <a:off x="899592" y="2276872"/>
            <a:ext cx="6912768" cy="576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919" t="54362" r="25982" b="12201"/>
          <a:stretch/>
        </p:blipFill>
        <p:spPr>
          <a:xfrm>
            <a:off x="1479536" y="3987211"/>
            <a:ext cx="6153855" cy="25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9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Кластеризация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Дана </a:t>
            </a:r>
            <a:r>
              <a:rPr lang="ru-RU" dirty="0"/>
              <a:t>обучающая </a:t>
            </a:r>
            <a:r>
              <a:rPr lang="ru-RU" dirty="0" smtClean="0"/>
              <a:t>выборка</a:t>
            </a:r>
            <a:endParaRPr lang="en-US" dirty="0" smtClean="0"/>
          </a:p>
          <a:p>
            <a:pPr algn="just"/>
            <a:endParaRPr lang="ru-RU" dirty="0" smtClean="0"/>
          </a:p>
          <a:p>
            <a:pPr algn="just"/>
            <a:endParaRPr lang="en-US" dirty="0"/>
          </a:p>
          <a:p>
            <a:pPr algn="just"/>
            <a:r>
              <a:rPr lang="ru-RU" dirty="0"/>
              <a:t>Разбить множество объектов на классы (кластеры) </a:t>
            </a:r>
            <a:r>
              <a:rPr lang="ru-RU" dirty="0" smtClean="0"/>
              <a:t>на</a:t>
            </a:r>
            <a:r>
              <a:rPr lang="en-US" dirty="0" smtClean="0"/>
              <a:t> </a:t>
            </a:r>
            <a:r>
              <a:rPr lang="ru-RU" dirty="0" smtClean="0"/>
              <a:t>основе </a:t>
            </a:r>
            <a:r>
              <a:rPr lang="ru-RU" dirty="0"/>
              <a:t>некоторой меры сходства </a:t>
            </a:r>
            <a:r>
              <a:rPr lang="ru-RU" dirty="0" smtClean="0"/>
              <a:t>объ</a:t>
            </a:r>
            <a:r>
              <a:rPr lang="ru-RU" dirty="0"/>
              <a:t>е</a:t>
            </a:r>
            <a:r>
              <a:rPr lang="ru-RU" dirty="0" smtClean="0"/>
              <a:t>ктов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825" t="27466" r="45275" b="68173"/>
          <a:stretch/>
        </p:blipFill>
        <p:spPr>
          <a:xfrm>
            <a:off x="2123728" y="2276872"/>
            <a:ext cx="3456384" cy="432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525" t="52181" r="25194" b="12201"/>
          <a:stretch/>
        </p:blipFill>
        <p:spPr>
          <a:xfrm>
            <a:off x="2555776" y="3976430"/>
            <a:ext cx="5760640" cy="24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8204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Хотим построить функцию y=f(x) – </a:t>
            </a:r>
            <a:r>
              <a:rPr lang="ru-RU" i="1" dirty="0"/>
              <a:t>решающее правило </a:t>
            </a:r>
            <a:r>
              <a:rPr lang="ru-RU" i="1" dirty="0" smtClean="0"/>
              <a:t>или классификатор</a:t>
            </a:r>
            <a:endParaRPr lang="ru-RU" i="1" dirty="0"/>
          </a:p>
          <a:p>
            <a:pPr algn="just"/>
            <a:r>
              <a:rPr lang="ru-RU" dirty="0" smtClean="0"/>
              <a:t>Любое </a:t>
            </a:r>
            <a:r>
              <a:rPr lang="ru-RU" i="1" dirty="0"/>
              <a:t>решающее правило </a:t>
            </a:r>
            <a:r>
              <a:rPr lang="ru-RU" dirty="0"/>
              <a:t>делит пространство на </a:t>
            </a:r>
            <a:r>
              <a:rPr lang="ru-RU" i="1" dirty="0" smtClean="0"/>
              <a:t>решающие регионы </a:t>
            </a:r>
            <a:r>
              <a:rPr lang="ru-RU" dirty="0"/>
              <a:t>разделенные </a:t>
            </a:r>
            <a:r>
              <a:rPr lang="ru-RU" i="1" dirty="0"/>
              <a:t>решающими границами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619" t="51453" r="33857" b="7113"/>
          <a:stretch/>
        </p:blipFill>
        <p:spPr>
          <a:xfrm>
            <a:off x="2051720" y="3717032"/>
            <a:ext cx="53210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6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Будем выбирать функции </a:t>
            </a:r>
            <a:r>
              <a:rPr lang="ru-RU" b="1" i="1" dirty="0"/>
              <a:t>f </a:t>
            </a:r>
            <a:r>
              <a:rPr lang="ru-RU" dirty="0"/>
              <a:t>из </a:t>
            </a:r>
            <a:r>
              <a:rPr lang="ru-RU" b="1" dirty="0" smtClean="0"/>
              <a:t>параметрического семейства </a:t>
            </a:r>
            <a:r>
              <a:rPr lang="ru-RU" b="1" i="1" dirty="0"/>
              <a:t>F </a:t>
            </a:r>
            <a:r>
              <a:rPr lang="ru-RU" dirty="0"/>
              <a:t>(т.е. будем выбирать подходящий </a:t>
            </a:r>
            <a:r>
              <a:rPr lang="ru-RU" dirty="0" smtClean="0"/>
              <a:t>набор параметров</a:t>
            </a:r>
            <a:r>
              <a:rPr lang="ru-RU" dirty="0"/>
              <a:t>)</a:t>
            </a:r>
          </a:p>
          <a:p>
            <a:pPr algn="just"/>
            <a:r>
              <a:rPr lang="ru-RU" dirty="0" smtClean="0"/>
              <a:t>Введем </a:t>
            </a:r>
            <a:r>
              <a:rPr lang="ru-RU" dirty="0"/>
              <a:t>некоторую </a:t>
            </a:r>
            <a:r>
              <a:rPr lang="ru-RU" b="1" dirty="0"/>
              <a:t>функцию потерь </a:t>
            </a:r>
            <a:r>
              <a:rPr lang="ru-RU" b="1" i="1" dirty="0"/>
              <a:t>L(f(x), y</a:t>
            </a:r>
            <a:r>
              <a:rPr lang="ru-RU" b="1" i="1" dirty="0" smtClean="0"/>
              <a:t>)</a:t>
            </a:r>
            <a:endParaRPr lang="ru-RU" dirty="0"/>
          </a:p>
          <a:p>
            <a:pPr algn="just"/>
            <a:r>
              <a:rPr lang="ru-RU" dirty="0" smtClean="0"/>
              <a:t>Задача </a:t>
            </a:r>
            <a:r>
              <a:rPr lang="ru-RU" dirty="0"/>
              <a:t>обучения состоит в том, чтобы найти </a:t>
            </a:r>
            <a:r>
              <a:rPr lang="ru-RU" dirty="0" smtClean="0"/>
              <a:t>набор параметров </a:t>
            </a:r>
            <a:r>
              <a:rPr lang="ru-RU" dirty="0"/>
              <a:t>классификатора f, при котором потери </a:t>
            </a:r>
            <a:r>
              <a:rPr lang="ru-RU" dirty="0" smtClean="0"/>
              <a:t>для новых </a:t>
            </a:r>
            <a:r>
              <a:rPr lang="ru-RU" dirty="0"/>
              <a:t>данных будут минимальны</a:t>
            </a:r>
          </a:p>
          <a:p>
            <a:pPr algn="just"/>
            <a:r>
              <a:rPr lang="ru-RU" dirty="0" smtClean="0"/>
              <a:t> </a:t>
            </a:r>
            <a:r>
              <a:rPr lang="ru-RU" dirty="0"/>
              <a:t>«Метод классификации» = параметрическое семейство </a:t>
            </a:r>
            <a:r>
              <a:rPr lang="ru-RU" dirty="0" smtClean="0"/>
              <a:t>F+ алгоритм </a:t>
            </a:r>
            <a:r>
              <a:rPr lang="ru-RU" dirty="0"/>
              <a:t>оценки параметров по обучающей выборке</a:t>
            </a:r>
          </a:p>
        </p:txBody>
      </p:sp>
    </p:spTree>
    <p:extLst>
      <p:ext uri="{BB962C8B-B14F-4D97-AF65-F5344CB8AC3E}">
        <p14:creationId xmlns:p14="http://schemas.microsoft.com/office/powerpoint/2010/main" val="3374477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3323</TotalTime>
  <Words>1137</Words>
  <Application>Microsoft Office PowerPoint</Application>
  <PresentationFormat>Экран (4:3)</PresentationFormat>
  <Paragraphs>240</Paragraphs>
  <Slides>57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Book Antiqua</vt:lpstr>
      <vt:lpstr>Calibri</vt:lpstr>
      <vt:lpstr>Century Gothic</vt:lpstr>
      <vt:lpstr>Аптека</vt:lpstr>
      <vt:lpstr> Компьютерное зрение</vt:lpstr>
      <vt:lpstr>Задача классификации</vt:lpstr>
      <vt:lpstr>Задача классификации</vt:lpstr>
      <vt:lpstr>Бинарная классификация</vt:lpstr>
      <vt:lpstr>Многоклассовая классификация</vt:lpstr>
      <vt:lpstr>Регрессия</vt:lpstr>
      <vt:lpstr>Кластеризация</vt:lpstr>
      <vt:lpstr>Классификация</vt:lpstr>
      <vt:lpstr>Классификация</vt:lpstr>
      <vt:lpstr>Эмпирический риск</vt:lpstr>
      <vt:lpstr>Явление переобучения</vt:lpstr>
      <vt:lpstr>Явление переобучения</vt:lpstr>
      <vt:lpstr>Явление переобучения</vt:lpstr>
      <vt:lpstr>Явление переобучения</vt:lpstr>
      <vt:lpstr>Явление переобучения</vt:lpstr>
      <vt:lpstr>Ошибки I и II рода</vt:lpstr>
      <vt:lpstr>Ошибки I и II рода</vt:lpstr>
      <vt:lpstr>Виды классификаторов</vt:lpstr>
      <vt:lpstr>Классификация текстов</vt:lpstr>
      <vt:lpstr>Классификация текстов</vt:lpstr>
      <vt:lpstr>Классификация текстов</vt:lpstr>
      <vt:lpstr>«Визуальные слова»</vt:lpstr>
      <vt:lpstr>«Мешок визуальных слов»</vt:lpstr>
      <vt:lpstr>Схема метода «мешок слов»</vt:lpstr>
      <vt:lpstr>1. Извлечение особенностей</vt:lpstr>
      <vt:lpstr>2. Обучение словаря</vt:lpstr>
      <vt:lpstr>2. Обучение словаря</vt:lpstr>
      <vt:lpstr>Пример словаря</vt:lpstr>
      <vt:lpstr>3. Мешок слов</vt:lpstr>
      <vt:lpstr>Задача поиска и локализации</vt:lpstr>
      <vt:lpstr>Трудности: Сложный фон</vt:lpstr>
      <vt:lpstr>Перекрытие и обрезание</vt:lpstr>
      <vt:lpstr>Внутриклассовая изменчивость</vt:lpstr>
      <vt:lpstr>Структура из пиктограмм</vt:lpstr>
      <vt:lpstr>Ограничения на конфигурацию</vt:lpstr>
      <vt:lpstr>Решение для сложного фона</vt:lpstr>
      <vt:lpstr>Развитие «мешка слов»</vt:lpstr>
      <vt:lpstr>Развитие «мешка слов»</vt:lpstr>
      <vt:lpstr>Гистограмма ориентированных градиентов (HOG)</vt:lpstr>
      <vt:lpstr>Пример</vt:lpstr>
      <vt:lpstr>Детектор Viola-Jones</vt:lpstr>
      <vt:lpstr>Признаки</vt:lpstr>
      <vt:lpstr>Интегральные изображения</vt:lpstr>
      <vt:lpstr>Вычисление суммы в прямоугольнике</vt:lpstr>
      <vt:lpstr>Выбор признаков</vt:lpstr>
      <vt:lpstr>Бустинг</vt:lpstr>
      <vt:lpstr>Пример хорошего классификатора</vt:lpstr>
      <vt:lpstr>Итерация 1 из 3</vt:lpstr>
      <vt:lpstr>Итерация 2 из 3</vt:lpstr>
      <vt:lpstr>Итерация 3 из 3</vt:lpstr>
      <vt:lpstr>Конечная гипотеза</vt:lpstr>
      <vt:lpstr>AdaBoost</vt:lpstr>
      <vt:lpstr>Бустинг для поиска лиц</vt:lpstr>
      <vt:lpstr>Каскад (Attentional cascade)</vt:lpstr>
      <vt:lpstr>Каскад</vt:lpstr>
      <vt:lpstr>Конкурсы по распознаванию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ТЕХНОЛОГИИ РАЗРАБОТКИ ПРОГРАММНОГО ОБЕСПЕЧЕНИЯ</dc:title>
  <dc:creator>Madstayler</dc:creator>
  <cp:lastModifiedBy>Тигра</cp:lastModifiedBy>
  <cp:revision>209</cp:revision>
  <dcterms:created xsi:type="dcterms:W3CDTF">2020-01-20T13:17:51Z</dcterms:created>
  <dcterms:modified xsi:type="dcterms:W3CDTF">2021-04-11T12:05:50Z</dcterms:modified>
</cp:coreProperties>
</file>