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2"/>
  </p:notesMasterIdLst>
  <p:sldIdLst>
    <p:sldId id="256" r:id="rId2"/>
    <p:sldId id="326" r:id="rId3"/>
    <p:sldId id="327" r:id="rId4"/>
    <p:sldId id="328" r:id="rId5"/>
    <p:sldId id="329" r:id="rId6"/>
    <p:sldId id="330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4" r:id="rId31"/>
    <p:sldId id="355" r:id="rId32"/>
    <p:sldId id="356" r:id="rId33"/>
    <p:sldId id="357" r:id="rId34"/>
    <p:sldId id="358" r:id="rId35"/>
    <p:sldId id="359" r:id="rId36"/>
    <p:sldId id="360" r:id="rId37"/>
    <p:sldId id="361" r:id="rId38"/>
    <p:sldId id="362" r:id="rId39"/>
    <p:sldId id="363" r:id="rId40"/>
    <p:sldId id="364" r:id="rId41"/>
    <p:sldId id="365" r:id="rId42"/>
    <p:sldId id="366" r:id="rId43"/>
    <p:sldId id="367" r:id="rId44"/>
    <p:sldId id="368" r:id="rId45"/>
    <p:sldId id="369" r:id="rId46"/>
    <p:sldId id="370" r:id="rId47"/>
    <p:sldId id="371" r:id="rId48"/>
    <p:sldId id="372" r:id="rId49"/>
    <p:sldId id="373" r:id="rId50"/>
    <p:sldId id="374" r:id="rId51"/>
    <p:sldId id="375" r:id="rId52"/>
    <p:sldId id="376" r:id="rId53"/>
    <p:sldId id="377" r:id="rId54"/>
    <p:sldId id="378" r:id="rId55"/>
    <p:sldId id="379" r:id="rId56"/>
    <p:sldId id="325" r:id="rId57"/>
    <p:sldId id="380" r:id="rId58"/>
    <p:sldId id="381" r:id="rId59"/>
    <p:sldId id="382" r:id="rId60"/>
    <p:sldId id="271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2904" y="10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70A38-CCD1-4D8F-93A0-9D391E477828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C9CA87-F791-4059-9E36-75975B460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974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08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003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046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794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opencv.org/master/d9/d97/tutorial_table_of_content_features2d.html" TargetMode="External"/><Relationship Id="rId2" Type="http://schemas.openxmlformats.org/officeDocument/2006/relationships/hyperlink" Target="https://docs.opencv.org/master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chinelearningmastery.ru/image-panorama-stitching-with-opencv-2402bde6b46c/" TargetMode="External"/><Relationship Id="rId5" Type="http://schemas.openxmlformats.org/officeDocument/2006/relationships/hyperlink" Target="https://www.machinelearningmastery.ru/image-stitching-using-opencv-817779c86a83/" TargetMode="External"/><Relationship Id="rId4" Type="http://schemas.openxmlformats.org/officeDocument/2006/relationships/hyperlink" Target="https://docs.opencv.org/master/db/d27/tutorial_py_table_of_contents_feature2d.htm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Сопоставление изображений</a:t>
            </a:r>
            <a:endParaRPr lang="ru-RU" sz="2000" b="1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900" dirty="0" smtClean="0"/>
              <a:t> Компьютерное зрение</a:t>
            </a:r>
            <a:endParaRPr lang="ru-RU" sz="2900" dirty="0"/>
          </a:p>
        </p:txBody>
      </p:sp>
      <p:sp>
        <p:nvSpPr>
          <p:cNvPr id="4" name="TextBox 3"/>
          <p:cNvSpPr txBox="1"/>
          <p:nvPr/>
        </p:nvSpPr>
        <p:spPr>
          <a:xfrm>
            <a:off x="2555776" y="332656"/>
            <a:ext cx="3903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Толстихин Антон </a:t>
            </a:r>
            <a:r>
              <a:rPr lang="ru-RU" sz="2000" b="1" dirty="0" smtClean="0"/>
              <a:t>Артемович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madstayler93@gmail.com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77937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Гомография</a:t>
            </a:r>
            <a:r>
              <a:rPr lang="ru-RU" dirty="0"/>
              <a:t> 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2857" y="1884851"/>
            <a:ext cx="3515984" cy="20482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52756" t="63811" r="17319" b="13654"/>
          <a:stretch/>
        </p:blipFill>
        <p:spPr>
          <a:xfrm>
            <a:off x="4139952" y="4370108"/>
            <a:ext cx="4413394" cy="18002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28708" y="2363395"/>
            <a:ext cx="3497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</a:rPr>
              <a:t>Особый случай - перспективное преобразование плоскости (</a:t>
            </a:r>
            <a:r>
              <a:rPr lang="ru-RU" dirty="0" err="1">
                <a:solidFill>
                  <a:srgbClr val="000000"/>
                </a:solidFill>
              </a:rPr>
              <a:t>гомография</a:t>
            </a:r>
            <a:r>
              <a:rPr lang="ru-RU" dirty="0">
                <a:solidFill>
                  <a:srgbClr val="000000"/>
                </a:solidFill>
              </a:rPr>
              <a:t>) </a:t>
            </a:r>
            <a:endParaRPr lang="ru-RU" dirty="0" smtClean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</a:rPr>
              <a:t>Глубину </a:t>
            </a:r>
            <a:r>
              <a:rPr lang="ru-RU" dirty="0">
                <a:solidFill>
                  <a:srgbClr val="000000"/>
                </a:solidFill>
              </a:rPr>
              <a:t>знать не обязательно! </a:t>
            </a:r>
            <a:endParaRPr lang="ru-RU" dirty="0" smtClean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</a:rPr>
              <a:t>В </a:t>
            </a:r>
            <a:r>
              <a:rPr lang="ru-RU" dirty="0">
                <a:solidFill>
                  <a:srgbClr val="000000"/>
                </a:solidFill>
              </a:rPr>
              <a:t>однородных координатах можем записать как x’=</a:t>
            </a:r>
            <a:r>
              <a:rPr lang="ru-RU" dirty="0" err="1">
                <a:solidFill>
                  <a:srgbClr val="000000"/>
                </a:solidFill>
              </a:rPr>
              <a:t>Hx</a:t>
            </a:r>
            <a:r>
              <a:rPr lang="ru-RU" dirty="0">
                <a:solidFill>
                  <a:srgbClr val="000000"/>
                </a:solidFill>
              </a:rPr>
              <a:t> </a:t>
            </a:r>
            <a:endParaRPr lang="ru-RU" dirty="0" smtClean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</a:rPr>
              <a:t>8 </a:t>
            </a:r>
            <a:r>
              <a:rPr lang="ru-RU" dirty="0">
                <a:solidFill>
                  <a:srgbClr val="000000"/>
                </a:solidFill>
              </a:rPr>
              <a:t>степеней свободы (c точностью до масштаба)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0850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склейки панорам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225" t="24558" r="13776" b="42731"/>
          <a:stretch/>
        </p:blipFill>
        <p:spPr>
          <a:xfrm>
            <a:off x="457200" y="1600686"/>
            <a:ext cx="8229600" cy="23145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4406" t="26012" r="12988" b="34734"/>
          <a:stretch/>
        </p:blipFill>
        <p:spPr>
          <a:xfrm>
            <a:off x="457626" y="3915259"/>
            <a:ext cx="8197676" cy="278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99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Метрики </a:t>
            </a:r>
            <a:r>
              <a:rPr lang="ru-RU" dirty="0" err="1" smtClean="0"/>
              <a:t>попиксельного</a:t>
            </a:r>
            <a:r>
              <a:rPr lang="ru-RU" dirty="0" smtClean="0"/>
              <a:t> сравнения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163" t="21650" r="20469" b="53635"/>
          <a:stretch/>
        </p:blipFill>
        <p:spPr>
          <a:xfrm>
            <a:off x="1486925" y="1722790"/>
            <a:ext cx="5410944" cy="13832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7951" t="20924" r="16532" b="61631"/>
          <a:stretch/>
        </p:blipFill>
        <p:spPr>
          <a:xfrm>
            <a:off x="1475656" y="3284984"/>
            <a:ext cx="6624736" cy="11276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7556" t="49273" r="17713" b="30373"/>
          <a:stretch/>
        </p:blipFill>
        <p:spPr>
          <a:xfrm>
            <a:off x="1475656" y="4591546"/>
            <a:ext cx="6912768" cy="13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9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Вводный пример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99356" y="1899165"/>
            <a:ext cx="1729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Где медведь?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419" y="1668747"/>
            <a:ext cx="859650" cy="8301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9131" t="30374" r="53544" b="26739"/>
          <a:stretch/>
        </p:blipFill>
        <p:spPr>
          <a:xfrm>
            <a:off x="1216787" y="3180698"/>
            <a:ext cx="2376264" cy="31863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54725" t="29647" r="18106" b="26739"/>
          <a:stretch/>
        </p:blipFill>
        <p:spPr>
          <a:xfrm>
            <a:off x="4139952" y="2950280"/>
            <a:ext cx="3970784" cy="345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3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(</a:t>
            </a:r>
            <a:r>
              <a:rPr lang="en-US" dirty="0"/>
              <a:t>features)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494" t="20924" r="18107" b="42004"/>
          <a:stretch/>
        </p:blipFill>
        <p:spPr>
          <a:xfrm>
            <a:off x="1403648" y="1772816"/>
            <a:ext cx="6459992" cy="257387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3308" y="4346695"/>
            <a:ext cx="82606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«</a:t>
            </a:r>
            <a:r>
              <a:rPr lang="ru-RU" dirty="0"/>
              <a:t>Хорошо различимые фрагменты» объекта </a:t>
            </a:r>
            <a:endParaRPr lang="ru-RU" dirty="0" smtClean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«</a:t>
            </a:r>
            <a:r>
              <a:rPr lang="ru-RU" dirty="0"/>
              <a:t>особенности» (</a:t>
            </a:r>
            <a:r>
              <a:rPr lang="ru-RU" dirty="0" err="1"/>
              <a:t>features</a:t>
            </a:r>
            <a:r>
              <a:rPr lang="ru-RU" dirty="0"/>
              <a:t>) </a:t>
            </a:r>
            <a:endParaRPr lang="ru-RU" dirty="0" smtClean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«</a:t>
            </a:r>
            <a:r>
              <a:rPr lang="ru-RU" dirty="0"/>
              <a:t>характеристические точки» (</a:t>
            </a:r>
            <a:r>
              <a:rPr lang="ru-RU" dirty="0" err="1"/>
              <a:t>characteristic</a:t>
            </a:r>
            <a:r>
              <a:rPr lang="ru-RU" dirty="0"/>
              <a:t> </a:t>
            </a:r>
            <a:r>
              <a:rPr lang="ru-RU" dirty="0" err="1"/>
              <a:t>points</a:t>
            </a:r>
            <a:r>
              <a:rPr lang="ru-RU" dirty="0"/>
              <a:t>) </a:t>
            </a:r>
            <a:endParaRPr lang="ru-RU" dirty="0" smtClean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«</a:t>
            </a:r>
            <a:r>
              <a:rPr lang="ru-RU" dirty="0"/>
              <a:t>ключевые точки» (</a:t>
            </a:r>
            <a:r>
              <a:rPr lang="ru-RU" dirty="0" err="1"/>
              <a:t>keypoints</a:t>
            </a:r>
            <a:r>
              <a:rPr lang="ru-RU" dirty="0"/>
              <a:t>) </a:t>
            </a:r>
            <a:endParaRPr lang="ru-RU" dirty="0" smtClean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«</a:t>
            </a:r>
            <a:r>
              <a:rPr lang="ru-RU" dirty="0"/>
              <a:t>локальные особые точки» (</a:t>
            </a:r>
            <a:r>
              <a:rPr lang="ru-RU" dirty="0" err="1"/>
              <a:t>local</a:t>
            </a:r>
            <a:r>
              <a:rPr lang="ru-RU" dirty="0"/>
              <a:t> </a:t>
            </a:r>
            <a:r>
              <a:rPr lang="ru-RU" dirty="0" err="1"/>
              <a:t>feature</a:t>
            </a:r>
            <a:r>
              <a:rPr lang="ru-RU" dirty="0"/>
              <a:t> </a:t>
            </a:r>
            <a:r>
              <a:rPr lang="ru-RU" dirty="0" err="1"/>
              <a:t>points</a:t>
            </a:r>
            <a:r>
              <a:rPr lang="ru-RU" dirty="0"/>
              <a:t>) </a:t>
            </a:r>
            <a:endParaRPr lang="ru-RU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Характерные </a:t>
            </a:r>
            <a:r>
              <a:rPr lang="ru-RU" dirty="0"/>
              <a:t>фрагменты позволяют справится с изменениями ракурса, масштаба и перекрытиями</a:t>
            </a:r>
          </a:p>
        </p:txBody>
      </p:sp>
    </p:spTree>
    <p:extLst>
      <p:ext uri="{BB962C8B-B14F-4D97-AF65-F5344CB8AC3E}">
        <p14:creationId xmlns:p14="http://schemas.microsoft.com/office/powerpoint/2010/main" val="219467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Локальные особенности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313" t="20924" r="18894" b="31100"/>
          <a:stretch/>
        </p:blipFill>
        <p:spPr>
          <a:xfrm>
            <a:off x="1547664" y="1700808"/>
            <a:ext cx="5911230" cy="30243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6128" y="4758793"/>
            <a:ext cx="82606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</a:rPr>
              <a:t>Локальная (особая) точка </a:t>
            </a:r>
            <a:r>
              <a:rPr lang="ru-RU" i="1" dirty="0">
                <a:solidFill>
                  <a:srgbClr val="000000"/>
                </a:solidFill>
              </a:rPr>
              <a:t>p </a:t>
            </a:r>
            <a:r>
              <a:rPr lang="ru-RU" dirty="0">
                <a:solidFill>
                  <a:srgbClr val="000000"/>
                </a:solidFill>
              </a:rPr>
              <a:t>изображения </a:t>
            </a:r>
            <a:r>
              <a:rPr lang="ru-RU" i="1" dirty="0">
                <a:solidFill>
                  <a:srgbClr val="000000"/>
                </a:solidFill>
              </a:rPr>
              <a:t>I </a:t>
            </a:r>
            <a:r>
              <a:rPr lang="ru-RU" dirty="0">
                <a:solidFill>
                  <a:srgbClr val="000000"/>
                </a:solidFill>
              </a:rPr>
              <a:t>должна обладать «характерной окрестностью» D, т.е. отличаться от всех точек в некоторой окрестности </a:t>
            </a:r>
            <a:r>
              <a:rPr lang="ru-RU" i="1" dirty="0">
                <a:solidFill>
                  <a:srgbClr val="000000"/>
                </a:solidFill>
              </a:rPr>
              <a:t>p </a:t>
            </a:r>
            <a:endParaRPr lang="ru-RU" dirty="0" smtClean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</a:rPr>
              <a:t>Для </a:t>
            </a:r>
            <a:r>
              <a:rPr lang="ru-RU" dirty="0">
                <a:solidFill>
                  <a:srgbClr val="000000"/>
                </a:solidFill>
              </a:rPr>
              <a:t>определения, является ли точка «характерной», нам достаточно только её окрестности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106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Два основных класса особенностей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Уголки </a:t>
            </a:r>
            <a:r>
              <a:rPr lang="ru-RU" dirty="0"/>
              <a:t>(</a:t>
            </a:r>
            <a:r>
              <a:rPr lang="en-US" dirty="0"/>
              <a:t>corners)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Пятна </a:t>
            </a:r>
            <a:r>
              <a:rPr lang="ru-RU" dirty="0"/>
              <a:t>(</a:t>
            </a:r>
            <a:r>
              <a:rPr lang="en-US" dirty="0"/>
              <a:t>blobs)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3619" t="23831" r="42519" b="34008"/>
          <a:stretch/>
        </p:blipFill>
        <p:spPr>
          <a:xfrm>
            <a:off x="425450" y="2919890"/>
            <a:ext cx="4040188" cy="2724783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57875" t="23831" r="13382" b="34008"/>
          <a:stretch/>
        </p:blipFill>
        <p:spPr>
          <a:xfrm>
            <a:off x="4645025" y="2676623"/>
            <a:ext cx="4041775" cy="321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Локальные особенности 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406" t="34008" r="13382" b="9293"/>
          <a:stretch/>
        </p:blipFill>
        <p:spPr>
          <a:xfrm>
            <a:off x="457200" y="1908044"/>
            <a:ext cx="8229600" cy="406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7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Детектор Харриса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1173" y="1772816"/>
            <a:ext cx="6530581" cy="23605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5990" y="4429739"/>
            <a:ext cx="82606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Наиболее популярный детектор локальных особенность точек – детектор Харриса (</a:t>
            </a:r>
            <a:r>
              <a:rPr lang="ru-RU" dirty="0" err="1"/>
              <a:t>Harris</a:t>
            </a:r>
            <a:r>
              <a:rPr lang="ru-RU" dirty="0"/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Ищет </a:t>
            </a:r>
            <a:r>
              <a:rPr lang="ru-RU" dirty="0"/>
              <a:t>такие точки (</a:t>
            </a:r>
            <a:r>
              <a:rPr lang="ru-RU" dirty="0" err="1"/>
              <a:t>x,y</a:t>
            </a:r>
            <a:r>
              <a:rPr lang="ru-RU" dirty="0"/>
              <a:t>), окрестность которых меняется при любом сдвиге (</a:t>
            </a:r>
            <a:r>
              <a:rPr lang="ru-RU" dirty="0" err="1"/>
              <a:t>x+u</a:t>
            </a:r>
            <a:r>
              <a:rPr lang="ru-RU" dirty="0"/>
              <a:t>, </a:t>
            </a:r>
            <a:r>
              <a:rPr lang="ru-RU" dirty="0" err="1"/>
              <a:t>y+v</a:t>
            </a:r>
            <a:r>
              <a:rPr lang="ru-RU" dirty="0"/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Такие </a:t>
            </a:r>
            <a:r>
              <a:rPr lang="ru-RU" dirty="0"/>
              <a:t>точки обычно оказываются углами, </a:t>
            </a:r>
            <a:r>
              <a:rPr lang="ru-RU" dirty="0" smtClean="0"/>
              <a:t>поэтому метод </a:t>
            </a:r>
            <a:r>
              <a:rPr lang="ru-RU" dirty="0"/>
              <a:t>ещё называют «детектор углов»</a:t>
            </a:r>
          </a:p>
        </p:txBody>
      </p:sp>
    </p:spTree>
    <p:extLst>
      <p:ext uri="{BB962C8B-B14F-4D97-AF65-F5344CB8AC3E}">
        <p14:creationId xmlns:p14="http://schemas.microsoft.com/office/powerpoint/2010/main" val="27982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Устройство метода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100" t="33281" r="17713" b="36916"/>
          <a:stretch/>
        </p:blipFill>
        <p:spPr>
          <a:xfrm>
            <a:off x="426128" y="1772816"/>
            <a:ext cx="8229600" cy="25954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1560" y="5085184"/>
            <a:ext cx="26035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Функция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окна </a:t>
            </a: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w(</a:t>
            </a:r>
            <a:r>
              <a:rPr lang="ru-RU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x,y</a:t>
            </a: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)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48031" t="73261" r="33069" b="15108"/>
          <a:stretch/>
        </p:blipFill>
        <p:spPr>
          <a:xfrm>
            <a:off x="3347864" y="4509120"/>
            <a:ext cx="2520280" cy="8400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71262" t="71807" r="13775" b="15835"/>
          <a:stretch/>
        </p:blipFill>
        <p:spPr>
          <a:xfrm>
            <a:off x="3563888" y="5517528"/>
            <a:ext cx="1995222" cy="89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7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Совмещение изображений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664" y="4025207"/>
            <a:ext cx="8229600" cy="17249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6128" y="1859340"/>
            <a:ext cx="82606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Совмещение изображений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image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alignment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) – определение совместно наблюдаемой области и совмещение изображений до совпадения общей наблюдаемой области </a:t>
            </a:r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Сопоставление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изображений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image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matching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) – определение соответствия точек и фрагментов между изображениями (пр. определение пар точек, которые соответствуют одной и той же точке сцены)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4606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Устройство метода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919" t="60904" r="20469" b="7112"/>
          <a:stretch/>
        </p:blipFill>
        <p:spPr>
          <a:xfrm>
            <a:off x="457200" y="2502480"/>
            <a:ext cx="8229600" cy="287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Интерпретация матрицы моментов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4042792" cy="16764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/>
              <a:t>Рассмотрим случай, когда градиенты выровнены по осям (вертикальные или горизонтальные)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2443" t="24558" r="17713" b="57269"/>
          <a:stretch/>
        </p:blipFill>
        <p:spPr>
          <a:xfrm>
            <a:off x="6084168" y="1690701"/>
            <a:ext cx="1800200" cy="1800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3069" t="51454" r="36613" b="28192"/>
          <a:stretch/>
        </p:blipFill>
        <p:spPr>
          <a:xfrm>
            <a:off x="755576" y="4437112"/>
            <a:ext cx="3600400" cy="13092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37901" y="4444121"/>
            <a:ext cx="36344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Если одно из λ близко к 0, тогда это не угол, и нужно искать</a:t>
            </a:r>
          </a:p>
          <a:p>
            <a:pPr algn="just"/>
            <a:r>
              <a:rPr lang="ru-RU" sz="2200" dirty="0"/>
              <a:t>другие точки</a:t>
            </a:r>
          </a:p>
        </p:txBody>
      </p:sp>
    </p:spTree>
    <p:extLst>
      <p:ext uri="{BB962C8B-B14F-4D97-AF65-F5344CB8AC3E}">
        <p14:creationId xmlns:p14="http://schemas.microsoft.com/office/powerpoint/2010/main" val="325800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Общий случай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4474840" cy="43735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/>
              <a:t>M – симметричная, поэтому её можно привести к </a:t>
            </a:r>
            <a:r>
              <a:rPr lang="ru-RU" dirty="0" smtClean="0"/>
              <a:t>диагональному </a:t>
            </a:r>
            <a:r>
              <a:rPr lang="ru-RU" dirty="0"/>
              <a:t>виду: </a:t>
            </a:r>
            <a:endParaRPr lang="ru-RU" dirty="0"/>
          </a:p>
          <a:p>
            <a:pPr algn="just"/>
            <a:r>
              <a:rPr lang="ru-RU" dirty="0"/>
              <a:t>R – ортогональная матрица из собственных векторов M, D – диагональная из собственных значений M </a:t>
            </a:r>
            <a:endParaRPr lang="ru-RU" dirty="0" smtClean="0"/>
          </a:p>
          <a:p>
            <a:pPr algn="just"/>
            <a:r>
              <a:rPr lang="ru-RU" dirty="0" smtClean="0"/>
              <a:t>Матрицу </a:t>
            </a:r>
            <a:r>
              <a:rPr lang="ru-RU" i="1" dirty="0"/>
              <a:t>M </a:t>
            </a:r>
            <a:r>
              <a:rPr lang="ru-RU" dirty="0"/>
              <a:t>можно визуализировать в виде эллипса, у которого длины осей определены собственными значениями, а ориентация определена матрицей R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5512" t="20924" r="13776" b="63084"/>
          <a:stretch/>
        </p:blipFill>
        <p:spPr>
          <a:xfrm>
            <a:off x="5220072" y="1759744"/>
            <a:ext cx="3312368" cy="9342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7637" t="60177" r="11807" b="3477"/>
          <a:stretch/>
        </p:blipFill>
        <p:spPr>
          <a:xfrm>
            <a:off x="5000523" y="3789040"/>
            <a:ext cx="3751466" cy="18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2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Зависимость </a:t>
            </a:r>
            <a:r>
              <a:rPr lang="en-US" dirty="0"/>
              <a:t>E </a:t>
            </a:r>
            <a:r>
              <a:rPr lang="ru-RU" dirty="0"/>
              <a:t>от </a:t>
            </a:r>
            <a:r>
              <a:rPr lang="el-GR" dirty="0"/>
              <a:t>λ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575" t="26012" r="16138" b="15108"/>
          <a:stretch/>
        </p:blipFill>
        <p:spPr>
          <a:xfrm>
            <a:off x="2358226" y="1752600"/>
            <a:ext cx="4427547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1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Функции отклика углов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524272"/>
          </a:xfrm>
        </p:spPr>
        <p:txBody>
          <a:bodyPr/>
          <a:lstStyle/>
          <a:p>
            <a:r>
              <a:rPr lang="ru-RU" dirty="0" smtClean="0"/>
              <a:t>Функция </a:t>
            </a:r>
            <a:r>
              <a:rPr lang="ru-RU" dirty="0"/>
              <a:t>отклика угла по Харрису: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556" t="29647" r="48426" b="42731"/>
          <a:stretch/>
        </p:blipFill>
        <p:spPr>
          <a:xfrm>
            <a:off x="2411760" y="2276872"/>
            <a:ext cx="3024336" cy="188401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7200" y="4160885"/>
            <a:ext cx="52485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/>
              <a:t>Функция по </a:t>
            </a:r>
            <a:r>
              <a:rPr lang="ru-RU" sz="2200" dirty="0" err="1"/>
              <a:t>Фёрстнеру</a:t>
            </a:r>
            <a:r>
              <a:rPr lang="ru-RU" sz="2200" dirty="0"/>
              <a:t> (</a:t>
            </a:r>
            <a:r>
              <a:rPr lang="en-US" sz="2200" dirty="0" err="1"/>
              <a:t>Forstner</a:t>
            </a:r>
            <a:r>
              <a:rPr lang="en-US" sz="2200" dirty="0"/>
              <a:t>):</a:t>
            </a:r>
            <a:endParaRPr lang="ru-RU" sz="2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9131" t="68900" r="49606" b="24558"/>
          <a:stretch/>
        </p:blipFill>
        <p:spPr>
          <a:xfrm>
            <a:off x="2447764" y="4725144"/>
            <a:ext cx="2952328" cy="49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1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Функции отклика углов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056" t="26738" r="12200" b="25286"/>
          <a:stretch/>
        </p:blipFill>
        <p:spPr>
          <a:xfrm>
            <a:off x="2153220" y="1752600"/>
            <a:ext cx="4837560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1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Демонстрация по шагам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9847" y="1752600"/>
            <a:ext cx="6784306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8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Демонстрация по шагам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9847" y="1752600"/>
            <a:ext cx="6784306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8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Демонстрация по шагам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9847" y="1752600"/>
            <a:ext cx="6784306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4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Демонстрация по шагам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7903" y="1752600"/>
            <a:ext cx="6808194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9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Построение панорамы (мозаики)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664" y="3933056"/>
            <a:ext cx="8229600" cy="25050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367" y="1733751"/>
            <a:ext cx="4134194" cy="217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45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Демонстрация по шагам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5788" y="1752600"/>
            <a:ext cx="6772424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7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Алгоритм детектора Харриса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71500" indent="-457200" algn="just">
              <a:buFont typeface="+mj-lt"/>
              <a:buAutoNum type="arabicPeriod"/>
            </a:pPr>
            <a:r>
              <a:rPr lang="ru-RU" dirty="0" smtClean="0"/>
              <a:t>Вычислить </a:t>
            </a:r>
            <a:r>
              <a:rPr lang="ru-RU" dirty="0"/>
              <a:t>градиент изображения в каждом пикселе </a:t>
            </a:r>
            <a:endParaRPr lang="ru-RU" dirty="0" smtClean="0"/>
          </a:p>
          <a:p>
            <a:pPr lvl="1" algn="just"/>
            <a:r>
              <a:rPr lang="ru-RU" dirty="0" smtClean="0"/>
              <a:t>С </a:t>
            </a:r>
            <a:r>
              <a:rPr lang="ru-RU" dirty="0"/>
              <a:t>использованием гауссова сглаживания </a:t>
            </a:r>
            <a:endParaRPr lang="ru-RU" dirty="0" smtClean="0"/>
          </a:p>
          <a:p>
            <a:pPr marL="571500" indent="-457200" algn="just">
              <a:buFont typeface="+mj-lt"/>
              <a:buAutoNum type="arabicPeriod"/>
            </a:pPr>
            <a:r>
              <a:rPr lang="ru-RU" dirty="0" smtClean="0"/>
              <a:t>Вычислить </a:t>
            </a:r>
            <a:r>
              <a:rPr lang="ru-RU" dirty="0"/>
              <a:t>матрицу вторых моментов М по окну вокруг каждого пикселя </a:t>
            </a:r>
            <a:endParaRPr lang="ru-RU" dirty="0" smtClean="0"/>
          </a:p>
          <a:p>
            <a:pPr marL="571500" indent="-457200" algn="just">
              <a:buFont typeface="+mj-lt"/>
              <a:buAutoNum type="arabicPeriod"/>
            </a:pPr>
            <a:r>
              <a:rPr lang="ru-RU" dirty="0" smtClean="0"/>
              <a:t>Вычислить </a:t>
            </a:r>
            <a:r>
              <a:rPr lang="ru-RU" dirty="0"/>
              <a:t>отклик угла </a:t>
            </a:r>
            <a:r>
              <a:rPr lang="ru-RU" i="1" dirty="0"/>
              <a:t>R </a:t>
            </a:r>
            <a:endParaRPr lang="ru-RU" dirty="0" smtClean="0"/>
          </a:p>
          <a:p>
            <a:pPr marL="571500" indent="-457200" algn="just">
              <a:buFont typeface="+mj-lt"/>
              <a:buAutoNum type="arabicPeriod"/>
            </a:pPr>
            <a:r>
              <a:rPr lang="ru-RU" dirty="0" smtClean="0"/>
              <a:t>Отсечение </a:t>
            </a:r>
            <a:r>
              <a:rPr lang="ru-RU" dirty="0"/>
              <a:t>по порогу </a:t>
            </a:r>
            <a:r>
              <a:rPr lang="ru-RU" i="1" dirty="0"/>
              <a:t>R </a:t>
            </a:r>
            <a:r>
              <a:rPr lang="ru-RU" dirty="0"/>
              <a:t>5. Найти локальные максимумы функции отклика (</a:t>
            </a:r>
            <a:r>
              <a:rPr lang="ru-RU" dirty="0" err="1"/>
              <a:t>non-maximum</a:t>
            </a:r>
            <a:r>
              <a:rPr lang="ru-RU" dirty="0"/>
              <a:t> </a:t>
            </a:r>
            <a:r>
              <a:rPr lang="ru-RU" dirty="0" err="1"/>
              <a:t>suppression</a:t>
            </a:r>
            <a:r>
              <a:rPr lang="ru-RU" dirty="0"/>
              <a:t>) по окрестности заданного радиуса </a:t>
            </a:r>
            <a:endParaRPr lang="ru-RU" dirty="0" smtClean="0"/>
          </a:p>
          <a:p>
            <a:pPr marL="571500" indent="-457200" algn="just">
              <a:buFont typeface="+mj-lt"/>
              <a:buAutoNum type="arabicPeriod"/>
            </a:pPr>
            <a:r>
              <a:rPr lang="ru-RU" dirty="0" smtClean="0"/>
              <a:t>Выбор </a:t>
            </a:r>
            <a:r>
              <a:rPr lang="ru-RU" dirty="0"/>
              <a:t>N самых сильных локальных максимумов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124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 работы детектора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013" t="23831" r="14169" b="20923"/>
          <a:stretch/>
        </p:blipFill>
        <p:spPr>
          <a:xfrm>
            <a:off x="457200" y="1947485"/>
            <a:ext cx="8229600" cy="398379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31640" y="5931277"/>
            <a:ext cx="2364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детектор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Фёрстнера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652120" y="5933215"/>
            <a:ext cx="2173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детектор Харриса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566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Инвариантность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524272"/>
          </a:xfrm>
        </p:spPr>
        <p:txBody>
          <a:bodyPr/>
          <a:lstStyle/>
          <a:p>
            <a:r>
              <a:rPr lang="ru-RU" dirty="0" smtClean="0"/>
              <a:t>Поворот?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7556" t="28920" r="14169" b="34008"/>
          <a:stretch/>
        </p:blipFill>
        <p:spPr>
          <a:xfrm>
            <a:off x="655603" y="2276873"/>
            <a:ext cx="7832794" cy="269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5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Инвариантность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Масштаб?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0707" t="47092" r="22438" b="22377"/>
          <a:stretch/>
        </p:blipFill>
        <p:spPr>
          <a:xfrm>
            <a:off x="1055839" y="2492896"/>
            <a:ext cx="7001250" cy="247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9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Инвариантность к масштабированию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1460375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Цель: независимо находить область в масштабированных версиях одного и того же изображения </a:t>
            </a:r>
            <a:endParaRPr lang="ru-RU" dirty="0" smtClean="0"/>
          </a:p>
          <a:p>
            <a:r>
              <a:rPr lang="ru-RU" dirty="0" smtClean="0"/>
              <a:t>Требуется </a:t>
            </a:r>
            <a:r>
              <a:rPr lang="ru-RU" dirty="0"/>
              <a:t>метод выбора размера характеристической области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4644" t="44911" r="32282" b="20197"/>
          <a:stretch/>
        </p:blipFill>
        <p:spPr>
          <a:xfrm>
            <a:off x="1691680" y="3068960"/>
            <a:ext cx="5832648" cy="333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2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Блобы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5117" y="1752600"/>
            <a:ext cx="4393766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Поиск краев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650" t="28192" r="20470" b="13655"/>
          <a:stretch/>
        </p:blipFill>
        <p:spPr>
          <a:xfrm>
            <a:off x="553817" y="1752600"/>
            <a:ext cx="8036365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6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Вторая производная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469" t="29646" r="18894" b="13655"/>
          <a:stretch/>
        </p:blipFill>
        <p:spPr>
          <a:xfrm>
            <a:off x="457200" y="1855282"/>
            <a:ext cx="8229600" cy="416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8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От краев к </a:t>
            </a:r>
            <a:r>
              <a:rPr lang="ru-RU" dirty="0" err="1" smtClean="0"/>
              <a:t>блобам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(в идеале)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05099"/>
            <a:ext cx="8229600" cy="210107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7200" y="1844825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• Край = «всплеск»</a:t>
            </a:r>
          </a:p>
          <a:p>
            <a:pPr algn="just"/>
            <a:r>
              <a:rPr lang="ru-RU" sz="2400" dirty="0"/>
              <a:t>• </a:t>
            </a:r>
            <a:r>
              <a:rPr lang="ru-RU" sz="2400" dirty="0" err="1"/>
              <a:t>Блоб</a:t>
            </a:r>
            <a:r>
              <a:rPr lang="ru-RU" sz="2400" dirty="0"/>
              <a:t> = совмещение двух «всплесков»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1664" y="4725144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Выбор масштаба</a:t>
            </a:r>
            <a:r>
              <a:rPr lang="ru-RU" sz="2400" dirty="0"/>
              <a:t>: величина отклика Лапласиана </a:t>
            </a:r>
            <a:r>
              <a:rPr lang="ru-RU" sz="2400" dirty="0" smtClean="0"/>
              <a:t>достигает максимума </a:t>
            </a:r>
            <a:r>
              <a:rPr lang="ru-RU" sz="2400" dirty="0"/>
              <a:t>в центре </a:t>
            </a:r>
            <a:r>
              <a:rPr lang="ru-RU" sz="2400" dirty="0" err="1"/>
              <a:t>блоба</a:t>
            </a:r>
            <a:r>
              <a:rPr lang="ru-RU" sz="2400" dirty="0"/>
              <a:t> в том случае, если размер </a:t>
            </a:r>
            <a:r>
              <a:rPr lang="ru-RU" sz="2400" dirty="0" smtClean="0"/>
              <a:t>Лапласиана «соответствует</a:t>
            </a:r>
            <a:r>
              <a:rPr lang="ru-RU" sz="2400" dirty="0"/>
              <a:t>» размеру </a:t>
            </a:r>
            <a:r>
              <a:rPr lang="ru-RU" sz="2400" dirty="0" err="1"/>
              <a:t>блоба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5242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Геоинформатика</a:t>
            </a:r>
            <a:r>
              <a:rPr lang="ru-RU" dirty="0"/>
              <a:t> 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194" t="27465" r="13775" b="29647"/>
          <a:stretch/>
        </p:blipFill>
        <p:spPr>
          <a:xfrm>
            <a:off x="457200" y="2373113"/>
            <a:ext cx="8229600" cy="313253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270464" y="56612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Сопоставление изображений, построение карт, карт высот и т.д.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54114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От краев к </a:t>
            </a:r>
            <a:r>
              <a:rPr lang="ru-RU" dirty="0" err="1"/>
              <a:t>блобам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(в </a:t>
            </a:r>
            <a:r>
              <a:rPr lang="ru-RU" dirty="0" smtClean="0"/>
              <a:t>реальности)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44824"/>
            <a:ext cx="8229600" cy="21876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4032476"/>
            <a:ext cx="6779096" cy="23990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Прямоугольник 5"/>
              <p:cNvSpPr/>
              <p:nvPr/>
            </p:nvSpPr>
            <p:spPr>
              <a:xfrm>
                <a:off x="251520" y="4862654"/>
                <a:ext cx="1656184" cy="669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 smtClean="0"/>
                  <a:t>домножаем</a:t>
                </a:r>
                <a:r>
                  <a:rPr lang="ru-RU" dirty="0"/>
                  <a:t> </a:t>
                </a:r>
                <a:r>
                  <a:rPr lang="ru-RU" dirty="0" smtClean="0"/>
                  <a:t>на</a:t>
                </a:r>
                <a14:m>
                  <m:oMath xmlns:m="http://schemas.openxmlformats.org/officeDocument/2006/math">
                    <m:r>
                      <a:rPr lang="ru-RU" b="0" i="0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ru-RU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l-GR" dirty="0"/>
                          <m:t>σ</m:t>
                        </m:r>
                      </m:e>
                      <m:sup>
                        <m:r>
                          <a:rPr lang="ru-RU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ru-RU" dirty="0"/>
              </a:p>
            </p:txBody>
          </p:sp>
        </mc:Choice>
        <mc:Fallback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4862654"/>
                <a:ext cx="1656184" cy="669992"/>
              </a:xfrm>
              <a:prstGeom prst="rect">
                <a:avLst/>
              </a:prstGeom>
              <a:blipFill>
                <a:blip r:embed="rId4"/>
                <a:stretch>
                  <a:fillRect l="-2941" t="-5455" r="-3309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793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Характеристический размер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1172344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Характеристический </a:t>
            </a:r>
            <a:r>
              <a:rPr lang="ru-RU" dirty="0"/>
              <a:t>размер определяется </a:t>
            </a:r>
            <a:r>
              <a:rPr lang="ru-RU" dirty="0" smtClean="0"/>
              <a:t>как масштаб</a:t>
            </a:r>
            <a:r>
              <a:rPr lang="ru-RU" dirty="0"/>
              <a:t>, на котором достигается </a:t>
            </a:r>
            <a:r>
              <a:rPr lang="ru-RU" dirty="0" smtClean="0"/>
              <a:t>максимум отклика </a:t>
            </a:r>
            <a:r>
              <a:rPr lang="ru-RU" dirty="0"/>
              <a:t>Лапласиана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3069" t="41277" r="29525" b="15108"/>
          <a:stretch/>
        </p:blipFill>
        <p:spPr>
          <a:xfrm>
            <a:off x="827584" y="2924945"/>
            <a:ext cx="4788532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0787" t="47092" r="38188" b="46366"/>
          <a:stretch/>
        </p:blipFill>
        <p:spPr>
          <a:xfrm>
            <a:off x="5986500" y="3861048"/>
            <a:ext cx="2016224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3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Характеристический размер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013" t="28193" r="22438" b="55088"/>
          <a:stretch/>
        </p:blipFill>
        <p:spPr>
          <a:xfrm>
            <a:off x="426128" y="1916832"/>
            <a:ext cx="8229600" cy="13917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3573016"/>
            <a:ext cx="5999651" cy="289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0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Детектор </a:t>
            </a:r>
            <a:r>
              <a:rPr lang="en-US" dirty="0"/>
              <a:t>Harris-Laplacian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4787" y="2152081"/>
            <a:ext cx="6994426" cy="357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Детектор </a:t>
            </a:r>
            <a:r>
              <a:rPr lang="en-US" dirty="0"/>
              <a:t>Harris-Laplacian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59565"/>
            <a:ext cx="8229600" cy="415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6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Сравнение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26" t="36189" r="22044" b="20924"/>
          <a:stretch/>
        </p:blipFill>
        <p:spPr>
          <a:xfrm>
            <a:off x="457200" y="2192831"/>
            <a:ext cx="8229600" cy="349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4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Эффективная реализация (</a:t>
            </a:r>
            <a:r>
              <a:rPr lang="en-US" dirty="0" err="1"/>
              <a:t>DoG</a:t>
            </a:r>
            <a:r>
              <a:rPr lang="en-US" dirty="0"/>
              <a:t>)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9300" y="2348880"/>
            <a:ext cx="3907500" cy="30862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9682" t="45639" r="47637" b="24558"/>
          <a:stretch/>
        </p:blipFill>
        <p:spPr>
          <a:xfrm>
            <a:off x="463840" y="2878262"/>
            <a:ext cx="4104456" cy="202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Эффективная реализация (</a:t>
            </a:r>
            <a:r>
              <a:rPr lang="en-US" dirty="0" err="1"/>
              <a:t>DoG</a:t>
            </a:r>
            <a:r>
              <a:rPr lang="en-US" dirty="0"/>
              <a:t>)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2818" y="1752600"/>
            <a:ext cx="5958364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4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Дескрипторы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45226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Точки найдены – как их сопоставить?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831" t="34735" r="21257" b="27465"/>
          <a:stretch/>
        </p:blipFill>
        <p:spPr>
          <a:xfrm>
            <a:off x="827584" y="2276872"/>
            <a:ext cx="7488832" cy="27423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70464" y="5229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Нужно как-то описать каждую точку, чтобы можно было отличать одну от другой!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92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Простейший подход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196443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/>
              <a:t>Возьмём квадратные окрестности, со сторонами, параллельными строкам и столбцами изображения </a:t>
            </a:r>
            <a:endParaRPr lang="ru-RU" dirty="0" smtClean="0"/>
          </a:p>
          <a:p>
            <a:pPr algn="just"/>
            <a:r>
              <a:rPr lang="ru-RU" dirty="0" smtClean="0"/>
              <a:t>Яркости </a:t>
            </a:r>
            <a:r>
              <a:rPr lang="ru-RU" dirty="0"/>
              <a:t>пикселов будут признаками </a:t>
            </a:r>
            <a:endParaRPr lang="ru-RU" dirty="0" smtClean="0"/>
          </a:p>
          <a:p>
            <a:pPr algn="just"/>
            <a:r>
              <a:rPr lang="ru-RU" dirty="0" smtClean="0"/>
              <a:t>Сравнивать </a:t>
            </a:r>
            <a:r>
              <a:rPr lang="ru-RU" dirty="0"/>
              <a:t>будем как два изображения - попиксельно (SAD, SSD) </a:t>
            </a:r>
            <a:endParaRPr lang="ru-RU" dirty="0" smtClean="0"/>
          </a:p>
          <a:p>
            <a:pPr algn="just"/>
            <a:r>
              <a:rPr lang="ru-RU" dirty="0" smtClean="0"/>
              <a:t>Такая </a:t>
            </a:r>
            <a:r>
              <a:rPr lang="ru-RU" dirty="0"/>
              <a:t>окрестность инвариантна только к сдвигу изображения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107" t="18017" r="19682" b="43457"/>
          <a:stretch/>
        </p:blipFill>
        <p:spPr>
          <a:xfrm>
            <a:off x="426128" y="3573016"/>
            <a:ext cx="8352928" cy="280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9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Трехмерная реконструкция по изображениям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88840"/>
            <a:ext cx="3618883" cy="26622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534" y="1986176"/>
            <a:ext cx="3600400" cy="273971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44070" y="4868978"/>
            <a:ext cx="34418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Коллекция изображений из интернета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05016" y="4868978"/>
            <a:ext cx="2337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Трёхмерная модель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2462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 </a:t>
            </a:r>
            <a:r>
              <a:rPr lang="en-US" dirty="0"/>
              <a:t>SIFT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Scale-Invariant</a:t>
            </a:r>
            <a:r>
              <a:rPr lang="ru-RU" dirty="0"/>
              <a:t> </a:t>
            </a:r>
            <a:r>
              <a:rPr lang="ru-RU" dirty="0" err="1"/>
              <a:t>Feature</a:t>
            </a:r>
            <a:r>
              <a:rPr lang="ru-RU" dirty="0"/>
              <a:t> </a:t>
            </a:r>
            <a:r>
              <a:rPr lang="ru-RU" dirty="0" err="1"/>
              <a:t>Transform</a:t>
            </a:r>
            <a:r>
              <a:rPr lang="ru-RU" dirty="0"/>
              <a:t>: </a:t>
            </a:r>
            <a:endParaRPr lang="ru-RU" dirty="0" smtClean="0"/>
          </a:p>
          <a:p>
            <a:pPr lvl="1"/>
            <a:r>
              <a:rPr lang="ru-RU" dirty="0" smtClean="0"/>
              <a:t>Детектор </a:t>
            </a:r>
            <a:r>
              <a:rPr lang="ru-RU" dirty="0" err="1"/>
              <a:t>DoG</a:t>
            </a:r>
            <a:r>
              <a:rPr lang="ru-RU" dirty="0"/>
              <a:t> </a:t>
            </a:r>
            <a:endParaRPr lang="ru-RU" dirty="0" smtClean="0"/>
          </a:p>
          <a:p>
            <a:pPr lvl="2"/>
            <a:r>
              <a:rPr lang="ru-RU" dirty="0" smtClean="0"/>
              <a:t>Определение </a:t>
            </a:r>
            <a:r>
              <a:rPr lang="ru-RU" dirty="0"/>
              <a:t>положения и характерного масштаба особенности </a:t>
            </a:r>
            <a:endParaRPr lang="ru-RU" dirty="0" smtClean="0"/>
          </a:p>
          <a:p>
            <a:pPr lvl="1"/>
            <a:r>
              <a:rPr lang="ru-RU" dirty="0" smtClean="0"/>
              <a:t>Ориентация </a:t>
            </a:r>
          </a:p>
          <a:p>
            <a:pPr lvl="2"/>
            <a:r>
              <a:rPr lang="ru-RU" dirty="0" smtClean="0"/>
              <a:t>Определение </a:t>
            </a:r>
            <a:r>
              <a:rPr lang="ru-RU" dirty="0"/>
              <a:t>доминантной ориентации особенности по градиентам </a:t>
            </a:r>
            <a:endParaRPr lang="ru-RU" dirty="0" smtClean="0"/>
          </a:p>
          <a:p>
            <a:pPr lvl="1"/>
            <a:r>
              <a:rPr lang="ru-RU" dirty="0" smtClean="0"/>
              <a:t>Дескриптор </a:t>
            </a:r>
          </a:p>
          <a:p>
            <a:pPr lvl="2"/>
            <a:r>
              <a:rPr lang="ru-RU" dirty="0" smtClean="0"/>
              <a:t>Использование </a:t>
            </a:r>
            <a:r>
              <a:rPr lang="ru-RU" dirty="0"/>
              <a:t>статистик по направлению градиентам </a:t>
            </a:r>
            <a:endParaRPr lang="ru-RU" dirty="0" smtClean="0"/>
          </a:p>
          <a:p>
            <a:r>
              <a:rPr lang="ru-RU" dirty="0"/>
              <a:t>Устойчив к изменениям освещенности и небольшим сдвигам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73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Гистограмма ориентаций градиентов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107" t="19469" r="18501" b="54362"/>
          <a:stretch/>
        </p:blipFill>
        <p:spPr>
          <a:xfrm>
            <a:off x="490736" y="1772816"/>
            <a:ext cx="8229600" cy="18401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98061" y="3613820"/>
            <a:ext cx="8229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</a:rPr>
              <a:t>Основа дескриптора SIFT – подсчёт гистограммы ориентаций градиентов </a:t>
            </a:r>
            <a:endParaRPr lang="ru-RU" sz="2000" dirty="0" smtClean="0">
              <a:solidFill>
                <a:srgbClr val="000000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</a:rPr>
              <a:t>Вычислим </a:t>
            </a:r>
            <a:r>
              <a:rPr lang="ru-RU" sz="2000" dirty="0">
                <a:solidFill>
                  <a:srgbClr val="000000"/>
                </a:solidFill>
              </a:rPr>
              <a:t>направление градиента в каждом пикселе </a:t>
            </a:r>
            <a:endParaRPr lang="ru-RU" sz="2000" dirty="0" smtClean="0">
              <a:solidFill>
                <a:srgbClr val="000000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</a:rPr>
              <a:t>Квантуем </a:t>
            </a:r>
            <a:r>
              <a:rPr lang="ru-RU" sz="2000" dirty="0">
                <a:solidFill>
                  <a:srgbClr val="000000"/>
                </a:solidFill>
              </a:rPr>
              <a:t>ориентации градиентов на 8 ячеек (направлений) </a:t>
            </a:r>
            <a:endParaRPr lang="ru-RU" sz="2000" dirty="0" smtClean="0">
              <a:solidFill>
                <a:srgbClr val="000000"/>
              </a:solidFill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</a:rPr>
              <a:t>Пометим </a:t>
            </a:r>
            <a:r>
              <a:rPr lang="ru-RU" sz="2000" dirty="0">
                <a:solidFill>
                  <a:srgbClr val="000000"/>
                </a:solidFill>
              </a:rPr>
              <a:t>каждый пиксель номером ячейки </a:t>
            </a:r>
            <a:endParaRPr lang="ru-RU" sz="2000" dirty="0" smtClean="0">
              <a:solidFill>
                <a:srgbClr val="000000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</a:rPr>
              <a:t>Посчитаем </a:t>
            </a:r>
            <a:r>
              <a:rPr lang="ru-RU" sz="2000" dirty="0">
                <a:solidFill>
                  <a:srgbClr val="000000"/>
                </a:solidFill>
              </a:rPr>
              <a:t>гистограмму направлений градиентов </a:t>
            </a:r>
            <a:endParaRPr lang="ru-RU" sz="2000" dirty="0" smtClean="0">
              <a:solidFill>
                <a:srgbClr val="000000"/>
              </a:solidFill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</a:rPr>
              <a:t>Для </a:t>
            </a:r>
            <a:r>
              <a:rPr lang="ru-RU" sz="2000" dirty="0">
                <a:solidFill>
                  <a:srgbClr val="000000"/>
                </a:solidFill>
              </a:rPr>
              <a:t>каждой ячейки посчитаем количество пикселов с номером этой ячейки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3055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Окрестность особенности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7784" y="1700808"/>
            <a:ext cx="3623996" cy="25376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6128" y="4465921"/>
            <a:ext cx="82606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</a:rPr>
              <a:t>Для каждой найденной особенности теперь знаем характеристические масштаб и ориентацию </a:t>
            </a:r>
            <a:endParaRPr lang="ru-RU" sz="20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</a:rPr>
              <a:t>Выберем </a:t>
            </a:r>
            <a:r>
              <a:rPr lang="ru-RU" sz="2000" dirty="0">
                <a:solidFill>
                  <a:srgbClr val="000000"/>
                </a:solidFill>
              </a:rPr>
              <a:t>соответствующую прямоугольную окрестность </a:t>
            </a:r>
            <a:endParaRPr lang="ru-RU" sz="20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</a:rPr>
              <a:t>Приведем </a:t>
            </a:r>
            <a:r>
              <a:rPr lang="ru-RU" sz="2000" dirty="0">
                <a:solidFill>
                  <a:srgbClr val="000000"/>
                </a:solidFill>
              </a:rPr>
              <a:t>окрестность к стандартному размеру (масштабируем)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5359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Пример локальных особенностей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682" t="31827" r="17713" b="15835"/>
          <a:stretch/>
        </p:blipFill>
        <p:spPr>
          <a:xfrm>
            <a:off x="457200" y="2076055"/>
            <a:ext cx="8229600" cy="372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9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Построение дескриптора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556" t="20924" r="28738" b="45638"/>
          <a:stretch/>
        </p:blipFill>
        <p:spPr>
          <a:xfrm>
            <a:off x="1187624" y="1700808"/>
            <a:ext cx="6933268" cy="287322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59987" y="4593166"/>
            <a:ext cx="79929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</a:rPr>
              <a:t>Для учета пространственного распределения свойств разделим окрестность на блоки сеткой, в каждом блоке посчитаем свою гистограмму градиентов </a:t>
            </a:r>
            <a:endParaRPr lang="ru-RU" sz="2000" dirty="0" smtClean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</a:rPr>
              <a:t>Обычно </a:t>
            </a:r>
            <a:r>
              <a:rPr lang="ru-RU" sz="2000" dirty="0">
                <a:solidFill>
                  <a:srgbClr val="000000"/>
                </a:solidFill>
              </a:rPr>
              <a:t>– сетка 4x4, в каждой гистограмма с 8ю ячейками </a:t>
            </a:r>
            <a:endParaRPr lang="ru-RU" sz="2000" dirty="0" smtClean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</a:rPr>
              <a:t>Стандартная </a:t>
            </a:r>
            <a:r>
              <a:rPr lang="ru-RU" sz="2000" dirty="0">
                <a:solidFill>
                  <a:srgbClr val="000000"/>
                </a:solidFill>
              </a:rPr>
              <a:t>длина вектора-дескриптора – 128 (4*4*8)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881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Сопоставление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588" t="25285" r="22438" b="7839"/>
          <a:stretch/>
        </p:blipFill>
        <p:spPr>
          <a:xfrm>
            <a:off x="1434461" y="1752600"/>
            <a:ext cx="6275077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9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Практическая часть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9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Лабораторная работа №2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Задача:</a:t>
            </a:r>
          </a:p>
          <a:p>
            <a:pPr lvl="1"/>
            <a:r>
              <a:rPr lang="ru-RU" dirty="0" smtClean="0"/>
              <a:t>Разработать программу, сшивающую изображения в панораму</a:t>
            </a:r>
          </a:p>
          <a:p>
            <a:r>
              <a:rPr lang="ru-RU" dirty="0" smtClean="0"/>
              <a:t>Этапы:</a:t>
            </a:r>
          </a:p>
          <a:p>
            <a:pPr lvl="1"/>
            <a:r>
              <a:rPr lang="ru-RU" dirty="0" smtClean="0"/>
              <a:t>Для двух фотографий найти их ключевые точки, описать их, используя любой дескриптор (</a:t>
            </a:r>
            <a:r>
              <a:rPr lang="en-US" dirty="0" smtClean="0"/>
              <a:t>SIFT, SURF, ORB </a:t>
            </a:r>
            <a:r>
              <a:rPr lang="ru-RU" dirty="0" smtClean="0"/>
              <a:t>или др.) и провести их сопоставление. Продемонстрировать результат.</a:t>
            </a:r>
          </a:p>
          <a:p>
            <a:pPr lvl="1"/>
            <a:r>
              <a:rPr lang="ru-RU" dirty="0" smtClean="0"/>
              <a:t>Сшить изображения в панораму</a:t>
            </a:r>
          </a:p>
          <a:p>
            <a:pPr lvl="1"/>
            <a:r>
              <a:rPr lang="ru-RU" dirty="0" smtClean="0"/>
              <a:t>(Дополнительно 1) Произвести сшивание нескольких изображений (3 и более)</a:t>
            </a:r>
          </a:p>
          <a:p>
            <a:pPr lvl="1"/>
            <a:r>
              <a:rPr lang="ru-RU" dirty="0" smtClean="0"/>
              <a:t>(Дополнительно 2) Производить сшивание кадров потокового видео (например, с веб-камеры)</a:t>
            </a:r>
          </a:p>
          <a:p>
            <a:pPr lvl="1"/>
            <a:endParaRPr lang="ru-RU" dirty="0"/>
          </a:p>
          <a:p>
            <a:pPr marL="411480" lvl="1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! Встроенный класс </a:t>
            </a:r>
            <a:r>
              <a:rPr lang="en-US" dirty="0" err="1" smtClean="0">
                <a:solidFill>
                  <a:srgbClr val="FF0000"/>
                </a:solidFill>
              </a:rPr>
              <a:t>Stitcher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использовать запрещено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1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Алгоритм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71500" indent="-457200" algn="just">
              <a:buFont typeface="+mj-lt"/>
              <a:buAutoNum type="arabicPeriod"/>
            </a:pPr>
            <a:r>
              <a:rPr lang="ru-RU" dirty="0" smtClean="0"/>
              <a:t>Считать входные изображения (</a:t>
            </a:r>
            <a:r>
              <a:rPr lang="en-US" dirty="0" err="1" smtClean="0"/>
              <a:t>imread</a:t>
            </a:r>
            <a:r>
              <a:rPr lang="ru-RU" dirty="0" smtClean="0"/>
              <a:t>)</a:t>
            </a:r>
            <a:endParaRPr lang="en-US" dirty="0" smtClean="0"/>
          </a:p>
          <a:p>
            <a:pPr marL="571500" indent="-457200" algn="just">
              <a:buFont typeface="+mj-lt"/>
              <a:buAutoNum type="arabicPeriod"/>
            </a:pPr>
            <a:r>
              <a:rPr lang="ru-RU" dirty="0" smtClean="0"/>
              <a:t>Создать детектор/дескриптор (</a:t>
            </a:r>
            <a:r>
              <a:rPr lang="en-US" dirty="0" err="1" smtClean="0"/>
              <a:t>ORB_create</a:t>
            </a:r>
            <a:r>
              <a:rPr lang="en-US" dirty="0" smtClean="0"/>
              <a:t>, </a:t>
            </a:r>
            <a:r>
              <a:rPr lang="en-US" dirty="0" err="1" smtClean="0"/>
              <a:t>SIFT_create</a:t>
            </a:r>
            <a:r>
              <a:rPr lang="ru-RU" dirty="0" smtClean="0"/>
              <a:t> и т.д.)</a:t>
            </a:r>
          </a:p>
          <a:p>
            <a:pPr marL="571500" indent="-457200" algn="just">
              <a:buFont typeface="+mj-lt"/>
              <a:buAutoNum type="arabicPeriod"/>
            </a:pPr>
            <a:r>
              <a:rPr lang="ru-RU" dirty="0" smtClean="0"/>
              <a:t>На каждом изображении найти ключевые точки (</a:t>
            </a:r>
            <a:r>
              <a:rPr lang="en-US" dirty="0" smtClean="0"/>
              <a:t>detect</a:t>
            </a:r>
            <a:r>
              <a:rPr lang="ru-RU" dirty="0" smtClean="0"/>
              <a:t>)</a:t>
            </a:r>
            <a:r>
              <a:rPr lang="en-US" dirty="0" smtClean="0"/>
              <a:t> </a:t>
            </a:r>
            <a:r>
              <a:rPr lang="ru-RU" dirty="0" smtClean="0"/>
              <a:t>и посчитать дескрипторы (</a:t>
            </a:r>
            <a:r>
              <a:rPr lang="en-US" dirty="0" smtClean="0"/>
              <a:t>compute</a:t>
            </a:r>
            <a:r>
              <a:rPr lang="ru-RU" dirty="0" smtClean="0"/>
              <a:t>)</a:t>
            </a:r>
          </a:p>
          <a:p>
            <a:pPr marL="571500" indent="-457200" algn="just">
              <a:buFont typeface="+mj-lt"/>
              <a:buAutoNum type="arabicPeriod"/>
            </a:pPr>
            <a:r>
              <a:rPr lang="ru-RU" dirty="0" smtClean="0"/>
              <a:t>Сопоставить (</a:t>
            </a:r>
            <a:r>
              <a:rPr lang="en-US" dirty="0" err="1" smtClean="0"/>
              <a:t>knnMatch</a:t>
            </a:r>
            <a:r>
              <a:rPr lang="ru-RU" dirty="0" smtClean="0"/>
              <a:t>, </a:t>
            </a:r>
            <a:r>
              <a:rPr lang="en-US" dirty="0" smtClean="0"/>
              <a:t>match</a:t>
            </a:r>
            <a:r>
              <a:rPr lang="ru-RU" dirty="0" smtClean="0"/>
              <a:t>) дескрипторы, используя любой </a:t>
            </a:r>
            <a:r>
              <a:rPr lang="en-US" dirty="0" smtClean="0"/>
              <a:t>matcher</a:t>
            </a:r>
            <a:r>
              <a:rPr lang="ru-RU" dirty="0" smtClean="0"/>
              <a:t> (</a:t>
            </a:r>
            <a:r>
              <a:rPr lang="en-US" dirty="0" err="1" smtClean="0"/>
              <a:t>BFMatcher</a:t>
            </a:r>
            <a:r>
              <a:rPr lang="ru-RU" dirty="0" smtClean="0"/>
              <a:t>, </a:t>
            </a:r>
            <a:r>
              <a:rPr lang="en-US" dirty="0" err="1"/>
              <a:t>FlannBasedMatcher</a:t>
            </a:r>
            <a:r>
              <a:rPr lang="ru-RU" dirty="0" smtClean="0"/>
              <a:t>)</a:t>
            </a:r>
          </a:p>
          <a:p>
            <a:pPr marL="571500" indent="-457200" algn="just">
              <a:buFont typeface="+mj-lt"/>
              <a:buAutoNum type="arabicPeriod"/>
            </a:pPr>
            <a:r>
              <a:rPr lang="ru-RU" dirty="0" smtClean="0"/>
              <a:t>Вывести на экран сопоставление (</a:t>
            </a:r>
            <a:r>
              <a:rPr lang="en-US" dirty="0" err="1" smtClean="0"/>
              <a:t>drawMatchesKnn</a:t>
            </a:r>
            <a:r>
              <a:rPr lang="ru-RU" dirty="0" smtClean="0"/>
              <a:t>, </a:t>
            </a:r>
            <a:r>
              <a:rPr lang="en-US" dirty="0" err="1" smtClean="0"/>
              <a:t>drawMatches</a:t>
            </a:r>
            <a:r>
              <a:rPr lang="ru-RU" dirty="0" smtClean="0"/>
              <a:t>)</a:t>
            </a:r>
          </a:p>
          <a:p>
            <a:pPr marL="571500" indent="-457200" algn="just">
              <a:buFont typeface="+mj-lt"/>
              <a:buAutoNum type="arabicPeriod"/>
            </a:pPr>
            <a:r>
              <a:rPr lang="ru-RU" dirty="0" smtClean="0"/>
              <a:t>Определить </a:t>
            </a:r>
            <a:r>
              <a:rPr lang="ru-RU" dirty="0" err="1" smtClean="0"/>
              <a:t>гомографию</a:t>
            </a:r>
            <a:r>
              <a:rPr lang="ru-RU" dirty="0" smtClean="0"/>
              <a:t> приклеиваемого изображения (</a:t>
            </a:r>
            <a:r>
              <a:rPr lang="en-US" dirty="0" err="1"/>
              <a:t>findHomography</a:t>
            </a:r>
            <a:r>
              <a:rPr lang="ru-RU" dirty="0" smtClean="0"/>
              <a:t>)</a:t>
            </a:r>
          </a:p>
          <a:p>
            <a:pPr marL="571500" indent="-457200" algn="just">
              <a:buFont typeface="+mj-lt"/>
              <a:buAutoNum type="arabicPeriod"/>
            </a:pPr>
            <a:r>
              <a:rPr lang="ru-RU" dirty="0" smtClean="0"/>
              <a:t>Применить к приклеиваемому изображению перспективное преобразование (</a:t>
            </a:r>
            <a:r>
              <a:rPr lang="en-US" dirty="0" err="1"/>
              <a:t>warpPerspective</a:t>
            </a:r>
            <a:r>
              <a:rPr lang="ru-RU" dirty="0" smtClean="0"/>
              <a:t>)</a:t>
            </a:r>
            <a:r>
              <a:rPr lang="en-US" dirty="0" smtClean="0"/>
              <a:t> </a:t>
            </a:r>
            <a:r>
              <a:rPr lang="ru-RU" dirty="0" smtClean="0"/>
              <a:t>и поместить оба исходных изображения на одну подложку (итоговое изображение)</a:t>
            </a:r>
          </a:p>
        </p:txBody>
      </p:sp>
    </p:spTree>
    <p:extLst>
      <p:ext uri="{BB962C8B-B14F-4D97-AF65-F5344CB8AC3E}">
        <p14:creationId xmlns:p14="http://schemas.microsoft.com/office/powerpoint/2010/main" val="355102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Полезные ссылки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docs.opencv.org/master/index.html</a:t>
            </a:r>
            <a:endParaRPr lang="ru-RU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docs.opencv.org/master/d9/d97/tutorial_table_of_content_features2d.html</a:t>
            </a:r>
            <a:endParaRPr lang="ru-RU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docs.opencv.org/master/db/d27/tutorial_py_table_of_contents_feature2d.html</a:t>
            </a:r>
            <a:endParaRPr lang="ru-RU" dirty="0" smtClean="0"/>
          </a:p>
          <a:p>
            <a:r>
              <a:rPr lang="en-US" dirty="0">
                <a:hlinkClick r:id="rId5"/>
              </a:rPr>
              <a:t>https://www.machinelearningmastery.ru/image-stitching-using-opencv-817779c86a83</a:t>
            </a:r>
            <a:r>
              <a:rPr lang="en-US" dirty="0" smtClean="0">
                <a:hlinkClick r:id="rId5"/>
              </a:rPr>
              <a:t>/</a:t>
            </a:r>
            <a:endParaRPr lang="ru-RU" dirty="0" smtClean="0"/>
          </a:p>
          <a:p>
            <a:r>
              <a:rPr lang="en-US" dirty="0">
                <a:hlinkClick r:id="rId6"/>
              </a:rPr>
              <a:t>https://www.machinelearningmastery.ru/image-panorama-stitching-with-opencv-2402bde6b46c</a:t>
            </a:r>
            <a:r>
              <a:rPr lang="en-US" dirty="0" smtClean="0">
                <a:hlinkClick r:id="rId6"/>
              </a:rPr>
              <a:t>/</a:t>
            </a:r>
            <a:endParaRPr lang="ru-RU" dirty="0" smtClean="0"/>
          </a:p>
          <a:p>
            <a:pPr marL="11430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191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Медицинские изображения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5650" y="1942098"/>
            <a:ext cx="4532700" cy="39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752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Благодарю за внимание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6"/>
          <a:stretch/>
        </p:blipFill>
        <p:spPr bwMode="auto">
          <a:xfrm>
            <a:off x="6876256" y="3324014"/>
            <a:ext cx="1567061" cy="119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55776" y="332656"/>
            <a:ext cx="3903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Толстихин Антон </a:t>
            </a:r>
            <a:r>
              <a:rPr lang="ru-RU" sz="2000" b="1" dirty="0" smtClean="0"/>
              <a:t>Артемович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madstayler93@gmail.com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80776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Поиск и распознавание </a:t>
            </a:r>
            <a:endParaRPr lang="ru-RU" dirty="0"/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813" t="20219" r="28596" b="20509"/>
          <a:stretch/>
        </p:blipFill>
        <p:spPr>
          <a:xfrm>
            <a:off x="2092164" y="1772816"/>
            <a:ext cx="4928599" cy="35486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70463" y="537321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Поиск изображений по содержанию в базе изображений, выделение объектов, классификация изображений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6212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2D </a:t>
            </a:r>
            <a:r>
              <a:rPr lang="ru-RU" dirty="0"/>
              <a:t>преобразования изображений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406" t="26012" r="14563" b="33281"/>
          <a:stretch/>
        </p:blipFill>
        <p:spPr>
          <a:xfrm>
            <a:off x="457200" y="2452763"/>
            <a:ext cx="8229600" cy="297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54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2D </a:t>
            </a:r>
            <a:r>
              <a:rPr lang="ru-RU" dirty="0"/>
              <a:t>преобразования изображений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7163" t="62358" r="54331" b="21650"/>
          <a:stretch/>
        </p:blipFill>
        <p:spPr>
          <a:xfrm>
            <a:off x="704036" y="1916832"/>
            <a:ext cx="2406856" cy="11266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59844" t="62358" r="16925" b="6385"/>
          <a:stretch/>
        </p:blipFill>
        <p:spPr>
          <a:xfrm>
            <a:off x="5228584" y="1916832"/>
            <a:ext cx="3180308" cy="23178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24406" t="64538" r="12988" b="12928"/>
          <a:stretch/>
        </p:blipFill>
        <p:spPr>
          <a:xfrm>
            <a:off x="704036" y="4437112"/>
            <a:ext cx="7704856" cy="150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05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2605</TotalTime>
  <Words>1013</Words>
  <Application>Microsoft Office PowerPoint</Application>
  <PresentationFormat>Экран (4:3)</PresentationFormat>
  <Paragraphs>166</Paragraphs>
  <Slides>60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7" baseType="lpstr">
      <vt:lpstr>Arial</vt:lpstr>
      <vt:lpstr>Book Antiqua</vt:lpstr>
      <vt:lpstr>Calibri</vt:lpstr>
      <vt:lpstr>Cambria Math</vt:lpstr>
      <vt:lpstr>Century Gothic</vt:lpstr>
      <vt:lpstr>Times New Roman</vt:lpstr>
      <vt:lpstr>Аптека</vt:lpstr>
      <vt:lpstr> Компьютерное зрение</vt:lpstr>
      <vt:lpstr>Совмещение изображений </vt:lpstr>
      <vt:lpstr>Построение панорамы (мозаики)</vt:lpstr>
      <vt:lpstr>Геоинформатика </vt:lpstr>
      <vt:lpstr>Трехмерная реконструкция по изображениям </vt:lpstr>
      <vt:lpstr>Медицинские изображения </vt:lpstr>
      <vt:lpstr>Поиск и распознавание </vt:lpstr>
      <vt:lpstr>2D преобразования изображений</vt:lpstr>
      <vt:lpstr>2D преобразования изображений </vt:lpstr>
      <vt:lpstr>Гомография </vt:lpstr>
      <vt:lpstr>Примеры склейки панорам</vt:lpstr>
      <vt:lpstr>Метрики попиксельного сравнения</vt:lpstr>
      <vt:lpstr>Вводный пример </vt:lpstr>
      <vt:lpstr>Особенности (features) </vt:lpstr>
      <vt:lpstr>Локальные особенности</vt:lpstr>
      <vt:lpstr>Два основных класса особенностей </vt:lpstr>
      <vt:lpstr>Локальные особенности </vt:lpstr>
      <vt:lpstr>Детектор Харриса </vt:lpstr>
      <vt:lpstr>Устройство метода </vt:lpstr>
      <vt:lpstr>Устройство метода </vt:lpstr>
      <vt:lpstr>Интерпретация матрицы моментов </vt:lpstr>
      <vt:lpstr>Общий случай </vt:lpstr>
      <vt:lpstr>Зависимость E от λ </vt:lpstr>
      <vt:lpstr>Функции отклика углов </vt:lpstr>
      <vt:lpstr>Функции отклика углов </vt:lpstr>
      <vt:lpstr>Демонстрация по шагам</vt:lpstr>
      <vt:lpstr>Демонстрация по шагам </vt:lpstr>
      <vt:lpstr>Демонстрация по шагам </vt:lpstr>
      <vt:lpstr>Демонстрация по шагам </vt:lpstr>
      <vt:lpstr>Демонстрация по шагам</vt:lpstr>
      <vt:lpstr>Алгоритм детектора Харриса </vt:lpstr>
      <vt:lpstr>Результат работы детектора </vt:lpstr>
      <vt:lpstr>Инвариантность </vt:lpstr>
      <vt:lpstr>Инвариантность</vt:lpstr>
      <vt:lpstr>Инвариантность к масштабированию</vt:lpstr>
      <vt:lpstr>Блобы</vt:lpstr>
      <vt:lpstr>Поиск краев</vt:lpstr>
      <vt:lpstr>Вторая производная</vt:lpstr>
      <vt:lpstr>От краев к блобам  (в идеале)</vt:lpstr>
      <vt:lpstr>От краев к блобам  (в реальности)</vt:lpstr>
      <vt:lpstr>Характеристический размер</vt:lpstr>
      <vt:lpstr>Характеристический размер</vt:lpstr>
      <vt:lpstr>Детектор Harris-Laplacian</vt:lpstr>
      <vt:lpstr>Детектор Harris-Laplacian</vt:lpstr>
      <vt:lpstr>Сравнение</vt:lpstr>
      <vt:lpstr>Эффективная реализация (DoG) </vt:lpstr>
      <vt:lpstr>Эффективная реализация (DoG) </vt:lpstr>
      <vt:lpstr>Дескрипторы </vt:lpstr>
      <vt:lpstr>Простейший подход </vt:lpstr>
      <vt:lpstr>Метод SIFT </vt:lpstr>
      <vt:lpstr>Гистограмма ориентаций градиентов </vt:lpstr>
      <vt:lpstr>Окрестность особенности </vt:lpstr>
      <vt:lpstr>Пример локальных особенностей</vt:lpstr>
      <vt:lpstr>Построение дескриптора </vt:lpstr>
      <vt:lpstr>Сопоставление</vt:lpstr>
      <vt:lpstr>Практическая часть</vt:lpstr>
      <vt:lpstr>Лабораторная работа №2</vt:lpstr>
      <vt:lpstr>Алгоритм</vt:lpstr>
      <vt:lpstr>Полезные ссылки</vt:lpstr>
      <vt:lpstr>Благодарю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ТЕХНОЛОГИИ РАЗРАБОТКИ ПРОГРАММНОГО ОБЕСПЕЧЕНИЯ</dc:title>
  <dc:creator>Madstayler</dc:creator>
  <cp:lastModifiedBy>Тигра</cp:lastModifiedBy>
  <cp:revision>181</cp:revision>
  <dcterms:created xsi:type="dcterms:W3CDTF">2020-01-20T13:17:51Z</dcterms:created>
  <dcterms:modified xsi:type="dcterms:W3CDTF">2021-03-15T15:22:43Z</dcterms:modified>
</cp:coreProperties>
</file>