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1"/>
  </p:notesMasterIdLst>
  <p:sldIdLst>
    <p:sldId id="256" r:id="rId2"/>
    <p:sldId id="326" r:id="rId3"/>
    <p:sldId id="327" r:id="rId4"/>
    <p:sldId id="328" r:id="rId5"/>
    <p:sldId id="329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  <p:sldId id="348" r:id="rId25"/>
    <p:sldId id="349" r:id="rId26"/>
    <p:sldId id="350" r:id="rId27"/>
    <p:sldId id="351" r:id="rId28"/>
    <p:sldId id="352" r:id="rId29"/>
    <p:sldId id="353" r:id="rId30"/>
    <p:sldId id="357" r:id="rId31"/>
    <p:sldId id="354" r:id="rId32"/>
    <p:sldId id="355" r:id="rId33"/>
    <p:sldId id="356" r:id="rId34"/>
    <p:sldId id="358" r:id="rId35"/>
    <p:sldId id="359" r:id="rId36"/>
    <p:sldId id="360" r:id="rId37"/>
    <p:sldId id="361" r:id="rId38"/>
    <p:sldId id="362" r:id="rId39"/>
    <p:sldId id="363" r:id="rId40"/>
    <p:sldId id="364" r:id="rId41"/>
    <p:sldId id="365" r:id="rId42"/>
    <p:sldId id="366" r:id="rId43"/>
    <p:sldId id="367" r:id="rId44"/>
    <p:sldId id="368" r:id="rId45"/>
    <p:sldId id="369" r:id="rId46"/>
    <p:sldId id="370" r:id="rId47"/>
    <p:sldId id="371" r:id="rId48"/>
    <p:sldId id="372" r:id="rId49"/>
    <p:sldId id="373" r:id="rId50"/>
    <p:sldId id="374" r:id="rId51"/>
    <p:sldId id="375" r:id="rId52"/>
    <p:sldId id="376" r:id="rId53"/>
    <p:sldId id="377" r:id="rId54"/>
    <p:sldId id="378" r:id="rId55"/>
    <p:sldId id="379" r:id="rId56"/>
    <p:sldId id="380" r:id="rId57"/>
    <p:sldId id="381" r:id="rId58"/>
    <p:sldId id="382" r:id="rId59"/>
    <p:sldId id="383" r:id="rId60"/>
    <p:sldId id="384" r:id="rId61"/>
    <p:sldId id="385" r:id="rId62"/>
    <p:sldId id="386" r:id="rId63"/>
    <p:sldId id="387" r:id="rId64"/>
    <p:sldId id="388" r:id="rId65"/>
    <p:sldId id="389" r:id="rId66"/>
    <p:sldId id="390" r:id="rId67"/>
    <p:sldId id="391" r:id="rId68"/>
    <p:sldId id="392" r:id="rId69"/>
    <p:sldId id="393" r:id="rId70"/>
    <p:sldId id="394" r:id="rId71"/>
    <p:sldId id="395" r:id="rId72"/>
    <p:sldId id="396" r:id="rId73"/>
    <p:sldId id="397" r:id="rId74"/>
    <p:sldId id="398" r:id="rId75"/>
    <p:sldId id="399" r:id="rId76"/>
    <p:sldId id="400" r:id="rId77"/>
    <p:sldId id="401" r:id="rId78"/>
    <p:sldId id="402" r:id="rId79"/>
    <p:sldId id="403" r:id="rId80"/>
    <p:sldId id="404" r:id="rId81"/>
    <p:sldId id="405" r:id="rId82"/>
    <p:sldId id="406" r:id="rId83"/>
    <p:sldId id="407" r:id="rId84"/>
    <p:sldId id="408" r:id="rId85"/>
    <p:sldId id="409" r:id="rId86"/>
    <p:sldId id="410" r:id="rId87"/>
    <p:sldId id="411" r:id="rId88"/>
    <p:sldId id="325" r:id="rId89"/>
    <p:sldId id="271" r:id="rId9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png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image" Target="../media/image89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70A38-CCD1-4D8F-93A0-9D391E477828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9CA87-F791-4059-9E36-75975B460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974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cket.cc/files/mach-per-3D-solids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30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29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28.png"/><Relationship Id="rId5" Type="http://schemas.openxmlformats.org/officeDocument/2006/relationships/tags" Target="../tags/tag5.xml"/><Relationship Id="rId10" Type="http://schemas.openxmlformats.org/officeDocument/2006/relationships/image" Target="../media/image27.png"/><Relationship Id="rId4" Type="http://schemas.openxmlformats.org/officeDocument/2006/relationships/tags" Target="../tags/tag4.xml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9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59.png"/><Relationship Id="rId7" Type="http://schemas.openxmlformats.org/officeDocument/2006/relationships/image" Target="../media/image5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56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58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0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89.e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91.wmf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7" Type="http://schemas.openxmlformats.org/officeDocument/2006/relationships/image" Target="../media/image9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5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91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97.wmf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Простой анализ изображений</a:t>
            </a:r>
            <a:endParaRPr lang="ru-RU" sz="2000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900" dirty="0" smtClean="0"/>
              <a:t> Компьютерное зрение</a:t>
            </a:r>
            <a:endParaRPr lang="ru-RU" sz="2900" dirty="0"/>
          </a:p>
        </p:txBody>
      </p:sp>
      <p:sp>
        <p:nvSpPr>
          <p:cNvPr id="4" name="TextBox 3"/>
          <p:cNvSpPr txBox="1"/>
          <p:nvPr/>
        </p:nvSpPr>
        <p:spPr>
          <a:xfrm>
            <a:off x="2555776" y="332656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Толстихин Антон </a:t>
            </a:r>
            <a:r>
              <a:rPr lang="ru-RU" sz="2000" b="1" dirty="0" smtClean="0"/>
              <a:t>Артемович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madstayler93@gmail.com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793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Изменчивость изображений</a:t>
            </a:r>
            <a:endParaRPr lang="ru-RU" dirty="0"/>
          </a:p>
        </p:txBody>
      </p:sp>
      <p:pic>
        <p:nvPicPr>
          <p:cNvPr id="47" name="Объект 4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7145" y="1700808"/>
            <a:ext cx="6458637" cy="3094347"/>
          </a:xfrm>
          <a:prstGeom prst="rect">
            <a:avLst/>
          </a:prstGeom>
        </p:spPr>
      </p:pic>
      <p:sp>
        <p:nvSpPr>
          <p:cNvPr id="48" name="Text Box 24"/>
          <p:cNvSpPr txBox="1">
            <a:spLocks noChangeArrowheads="1"/>
          </p:cNvSpPr>
          <p:nvPr/>
        </p:nvSpPr>
        <p:spPr bwMode="auto">
          <a:xfrm>
            <a:off x="4363446" y="6170416"/>
            <a:ext cx="364506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</a:rPr>
              <a:t>Внутриклассовая изменчивость</a:t>
            </a:r>
            <a:endParaRPr lang="en-US" sz="1600" dirty="0">
              <a:latin typeface="Times New Roman" pitchFamily="18" charset="0"/>
            </a:endParaRP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>
            <a:off x="1115616" y="4951168"/>
            <a:ext cx="225003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</a:rPr>
              <a:t>Внешние факторы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:</a:t>
            </a:r>
            <a:endParaRPr lang="en-US" sz="160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>
            <a:off x="4464062" y="4957978"/>
            <a:ext cx="38395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</a:rPr>
              <a:t>Положение камеры</a:t>
            </a:r>
            <a:endParaRPr lang="en-US" sz="1600" dirty="0">
              <a:latin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</a:rPr>
              <a:t>Освещение</a:t>
            </a:r>
            <a:endParaRPr lang="en-US" sz="1600" dirty="0">
              <a:latin typeface="Times New Roman" pitchFamily="18" charset="0"/>
            </a:endParaRPr>
          </a:p>
        </p:txBody>
      </p:sp>
      <p:sp>
        <p:nvSpPr>
          <p:cNvPr id="51" name="Text Box 22"/>
          <p:cNvSpPr txBox="1">
            <a:spLocks noChangeArrowheads="1"/>
          </p:cNvSpPr>
          <p:nvPr/>
        </p:nvSpPr>
        <p:spPr bwMode="auto">
          <a:xfrm>
            <a:off x="1099674" y="6170368"/>
            <a:ext cx="256385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</a:rPr>
              <a:t>Внутренние факторы</a:t>
            </a:r>
            <a:r>
              <a:rPr lang="en-US" sz="1600" dirty="0" smtClean="0">
                <a:solidFill>
                  <a:schemeClr val="tx2"/>
                </a:solidFill>
                <a:latin typeface="Times New Roman" pitchFamily="18" charset="0"/>
              </a:rPr>
              <a:t>:</a:t>
            </a:r>
            <a:endParaRPr lang="en-US" sz="1600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47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utoUpdateAnimBg="0"/>
      <p:bldP spid="48" grpId="1"/>
      <p:bldP spid="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Внутриклассовая изменчивость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5780" y="1752600"/>
            <a:ext cx="7172439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50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Сопоставление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2628" y="1700808"/>
            <a:ext cx="6547671" cy="30299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6128" y="5085184"/>
            <a:ext cx="857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Фиксируем форму объекта, оставляя другие параметры изменчивыми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96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Сопоставление</a:t>
            </a: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128" y="1916832"/>
            <a:ext cx="3513853" cy="443996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56464" y="3006824"/>
            <a:ext cx="4130336" cy="163121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en-US" sz="2000" dirty="0"/>
              <a:t>L. G. Roberts, </a:t>
            </a:r>
            <a:r>
              <a:rPr lang="en-US" sz="2000" i="1" dirty="0">
                <a:hlinkClick r:id="rId3"/>
              </a:rPr>
              <a:t>Machine Perception of Three Dimensional Solids</a:t>
            </a:r>
            <a:r>
              <a:rPr lang="en-US" sz="2000" i="1" dirty="0"/>
              <a:t>,</a:t>
            </a:r>
            <a:r>
              <a:rPr lang="en-US" sz="2000" dirty="0"/>
              <a:t> Ph.D. thesis, MIT Department of Electrical Engineering, 1963.</a:t>
            </a:r>
            <a:r>
              <a:rPr lang="en-US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9752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Сопоставление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4385" y="1700808"/>
            <a:ext cx="6604158" cy="4034237"/>
          </a:xfrm>
          <a:prstGeom prst="rect">
            <a:avLst/>
          </a:prstGeom>
        </p:spPr>
      </p:pic>
      <p:sp>
        <p:nvSpPr>
          <p:cNvPr id="7" name="Rectangle 74"/>
          <p:cNvSpPr/>
          <p:nvPr/>
        </p:nvSpPr>
        <p:spPr>
          <a:xfrm>
            <a:off x="2915816" y="5988054"/>
            <a:ext cx="42434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tx2"/>
                </a:solidFill>
                <a:latin typeface="+mn-lt"/>
              </a:rPr>
              <a:t>Huttenlocher</a:t>
            </a:r>
            <a:r>
              <a:rPr lang="en-US" dirty="0" smtClean="0">
                <a:solidFill>
                  <a:schemeClr val="tx2"/>
                </a:solidFill>
                <a:latin typeface="+mn-lt"/>
              </a:rPr>
              <a:t> &amp; </a:t>
            </a:r>
            <a:r>
              <a:rPr lang="en-US" dirty="0" err="1" smtClean="0">
                <a:solidFill>
                  <a:schemeClr val="tx2"/>
                </a:solidFill>
                <a:latin typeface="+mn-lt"/>
              </a:rPr>
              <a:t>Ullman</a:t>
            </a:r>
            <a:r>
              <a:rPr lang="en-US" dirty="0" smtClean="0">
                <a:solidFill>
                  <a:schemeClr val="tx2"/>
                </a:solidFill>
                <a:latin typeface="+mn-lt"/>
              </a:rPr>
              <a:t> (1987)</a:t>
            </a:r>
            <a:endParaRPr lang="en-US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897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Сопоставление шаблонов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752600"/>
            <a:ext cx="6059488" cy="44196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Фиксируем объект</a:t>
            </a:r>
          </a:p>
          <a:p>
            <a:r>
              <a:rPr lang="ru-RU" dirty="0" smtClean="0"/>
              <a:t>Опишем объект его изображением – шаблоном (</a:t>
            </a:r>
            <a:r>
              <a:rPr lang="en-US" dirty="0" smtClean="0"/>
              <a:t>pattern)</a:t>
            </a:r>
          </a:p>
          <a:p>
            <a:r>
              <a:rPr lang="ru-RU" dirty="0" smtClean="0"/>
              <a:t>Хотим найти объект в изображении</a:t>
            </a:r>
          </a:p>
          <a:p>
            <a:r>
              <a:rPr lang="ru-RU" dirty="0" smtClean="0"/>
              <a:t>Ограничим возможные преобразования (внешние факторы)</a:t>
            </a:r>
          </a:p>
          <a:p>
            <a:pPr lvl="1"/>
            <a:r>
              <a:rPr lang="ru-RU" dirty="0" smtClean="0"/>
              <a:t>Сдвиг, размер, поворот</a:t>
            </a:r>
            <a:endParaRPr lang="en-US" dirty="0" smtClean="0"/>
          </a:p>
          <a:p>
            <a:pPr lvl="1"/>
            <a:r>
              <a:rPr lang="ru-RU" dirty="0" smtClean="0"/>
              <a:t>Освещение?</a:t>
            </a:r>
          </a:p>
          <a:p>
            <a:r>
              <a:rPr lang="ru-RU" dirty="0" smtClean="0"/>
              <a:t>Будем искать объект в изображении путём </a:t>
            </a:r>
            <a:r>
              <a:rPr lang="ru-RU" dirty="0" err="1" smtClean="0"/>
              <a:t>попиксельного</a:t>
            </a:r>
            <a:r>
              <a:rPr lang="ru-RU" dirty="0" smtClean="0"/>
              <a:t> сравнения шаблона и всех фрагментов изображения</a:t>
            </a:r>
          </a:p>
          <a:p>
            <a:r>
              <a:rPr lang="ru-RU" dirty="0" smtClean="0"/>
              <a:t>«</a:t>
            </a:r>
            <a:r>
              <a:rPr lang="en-US" dirty="0" smtClean="0"/>
              <a:t>Pattern matching</a:t>
            </a:r>
            <a:r>
              <a:rPr lang="ru-RU" dirty="0" smtClean="0"/>
              <a:t>»</a:t>
            </a:r>
          </a:p>
          <a:p>
            <a:endParaRPr lang="ru-RU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5825" y="5325581"/>
            <a:ext cx="638175" cy="6656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1992144"/>
            <a:ext cx="2286000" cy="30037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5011" y="1992144"/>
            <a:ext cx="342015" cy="35673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793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5.20814E-6 L 0.19375 -5.20814E-6 L 0.19375 0.06729 L -0.00121 0.06567 L -0.00121 0.12141 L 0.15573 0.12303 " pathEditMode="relative" ptsTypes="AAAA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Метрики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9981" y="1772816"/>
            <a:ext cx="3467100" cy="771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9981" y="2701504"/>
            <a:ext cx="3619500" cy="790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4294" y="3630191"/>
            <a:ext cx="2886075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013294" y="1915691"/>
            <a:ext cx="5072062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2000" kern="0" dirty="0">
                <a:latin typeface="+mn-lt"/>
              </a:rPr>
              <a:t>(SAD) Sum of absolute differences</a:t>
            </a:r>
            <a:endParaRPr lang="ru-RU" sz="20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084731" y="2772941"/>
            <a:ext cx="5072063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ru-RU" sz="2000" kern="0" dirty="0"/>
              <a:t>(</a:t>
            </a:r>
            <a:r>
              <a:rPr lang="en-US" sz="2000" kern="0" dirty="0" smtClean="0"/>
              <a:t>SSD</a:t>
            </a:r>
            <a:r>
              <a:rPr lang="en-US" sz="2000" kern="0" dirty="0"/>
              <a:t>) Sum of squared differences</a:t>
            </a:r>
            <a:endParaRPr lang="ru-RU" sz="2000" kern="0" dirty="0"/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084731" y="3630191"/>
            <a:ext cx="5072063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2000" kern="0" dirty="0">
                <a:latin typeface="+mn-lt"/>
              </a:rPr>
              <a:t>(CC) Cross-correlation</a:t>
            </a:r>
            <a:endParaRPr lang="ru-RU" sz="2000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69981" y="4592216"/>
            <a:ext cx="8572500" cy="99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2400" kern="0" dirty="0" smtClean="0">
                <a:latin typeface="+mn-lt"/>
              </a:rPr>
              <a:t>SAD</a:t>
            </a:r>
            <a:r>
              <a:rPr lang="en-US" sz="2400" kern="0" dirty="0">
                <a:latin typeface="+mn-lt"/>
              </a:rPr>
              <a:t>, SSD</a:t>
            </a:r>
            <a:r>
              <a:rPr lang="ru-RU" sz="2400" kern="0" dirty="0">
                <a:latin typeface="+mn-lt"/>
              </a:rPr>
              <a:t> – минимизируются (0 – точное совпадение)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2400" kern="0" dirty="0" smtClean="0">
                <a:latin typeface="+mn-lt"/>
              </a:rPr>
              <a:t>CC</a:t>
            </a:r>
            <a:r>
              <a:rPr lang="ru-RU" sz="2400" kern="0" dirty="0" smtClean="0">
                <a:latin typeface="+mn-lt"/>
              </a:rPr>
              <a:t> </a:t>
            </a:r>
            <a:r>
              <a:rPr lang="ru-RU" sz="2400" kern="0" dirty="0">
                <a:latin typeface="+mn-lt"/>
              </a:rPr>
              <a:t>– </a:t>
            </a:r>
            <a:r>
              <a:rPr lang="ru-RU" sz="2400" kern="0" dirty="0" err="1">
                <a:latin typeface="+mn-lt"/>
              </a:rPr>
              <a:t>максимизируется</a:t>
            </a:r>
            <a:r>
              <a:rPr lang="ru-RU" sz="2400" kern="0" dirty="0">
                <a:latin typeface="+mn-lt"/>
              </a:rPr>
              <a:t> (</a:t>
            </a:r>
            <a:r>
              <a:rPr lang="en-US" sz="2400" kern="0" dirty="0">
                <a:latin typeface="+mn-lt"/>
              </a:rPr>
              <a:t>1 – </a:t>
            </a:r>
            <a:r>
              <a:rPr lang="ru-RU" sz="2400" kern="0" dirty="0">
                <a:latin typeface="+mn-lt"/>
              </a:rPr>
              <a:t>точное совпадение)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ru-RU" sz="3200" kern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7126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Сопоставление шаблонов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4088" y="2348880"/>
            <a:ext cx="3322712" cy="3384376"/>
          </a:xfrm>
        </p:spPr>
        <p:txBody>
          <a:bodyPr>
            <a:normAutofit/>
          </a:bodyPr>
          <a:lstStyle/>
          <a:p>
            <a:pPr algn="just"/>
            <a:r>
              <a:rPr lang="ru-RU" sz="1800" dirty="0"/>
              <a:t>Шаблон (слева), изображение (в центре), карта нормализованной корреляции (справа)</a:t>
            </a:r>
          </a:p>
          <a:p>
            <a:pPr algn="just"/>
            <a:r>
              <a:rPr lang="ru-RU" sz="1800" dirty="0"/>
              <a:t> Пик яркости (максимум корреляции) соответствует положению руки (искомого шаблона)</a:t>
            </a:r>
          </a:p>
          <a:p>
            <a:pPr algn="just"/>
            <a:endParaRPr lang="ru-RU" sz="18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683568" y="2521979"/>
            <a:ext cx="4402660" cy="2809766"/>
            <a:chOff x="899592" y="1727559"/>
            <a:chExt cx="4402660" cy="2809766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99592" y="2924944"/>
              <a:ext cx="344764" cy="41165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03648" y="1727559"/>
              <a:ext cx="1865769" cy="28064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28709" y="1730898"/>
              <a:ext cx="1873543" cy="28064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979369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ТВ-пульт (Пример)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2132856"/>
            <a:ext cx="4500562" cy="3303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38403" y="2132856"/>
            <a:ext cx="3783012" cy="29289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8021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ТВ-пульт (Пример)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2060848"/>
            <a:ext cx="4552950" cy="3357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6965" y="2060848"/>
            <a:ext cx="4032250" cy="3143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5852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ТВ-пульт (Пример)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2204864"/>
            <a:ext cx="4552950" cy="3357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19353" y="2204864"/>
            <a:ext cx="3860800" cy="3000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4640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ТВ-пульт (Пример)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2276872"/>
            <a:ext cx="4533900" cy="336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6966" y="2276872"/>
            <a:ext cx="3933825" cy="304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965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Ограничения и проблемы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Ищем конкретный объект, а не класс / категорию объектов</a:t>
            </a:r>
          </a:p>
          <a:p>
            <a:pPr lvl="1" algn="just"/>
            <a:r>
              <a:rPr lang="ru-RU" dirty="0"/>
              <a:t>Не «символ», а конкретную букву в конкретном шрифте</a:t>
            </a:r>
          </a:p>
          <a:p>
            <a:pPr algn="just"/>
            <a:r>
              <a:rPr lang="ru-RU" dirty="0"/>
              <a:t>Трудоёмкость </a:t>
            </a:r>
          </a:p>
          <a:p>
            <a:pPr lvl="1" algn="just"/>
            <a:r>
              <a:rPr lang="ru-RU" dirty="0"/>
              <a:t>Полный перебор параметров</a:t>
            </a:r>
          </a:p>
          <a:p>
            <a:pPr algn="just"/>
            <a:r>
              <a:rPr lang="ru-RU" dirty="0"/>
              <a:t>Модель преобразования</a:t>
            </a:r>
          </a:p>
          <a:p>
            <a:pPr lvl="1" algn="just"/>
            <a:r>
              <a:rPr lang="ru-RU" dirty="0"/>
              <a:t>В простом варианте неизвестно только положение, размер и ориентация фиксированы</a:t>
            </a:r>
          </a:p>
          <a:p>
            <a:pPr lvl="1" algn="just"/>
            <a:r>
              <a:rPr lang="ru-RU" dirty="0"/>
              <a:t>Чтобы учесть поворот и ориентацию придётся перебрать все возможные параметры</a:t>
            </a:r>
          </a:p>
          <a:p>
            <a:pPr algn="just"/>
            <a:r>
              <a:rPr lang="ru-RU" dirty="0"/>
              <a:t>Шаблонов может быть много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916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краев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546848" cy="4373563"/>
          </a:xfrm>
        </p:spPr>
        <p:txBody>
          <a:bodyPr>
            <a:normAutofit fontScale="92500"/>
          </a:bodyPr>
          <a:lstStyle/>
          <a:p>
            <a:r>
              <a:rPr lang="ru-RU" dirty="0"/>
              <a:t>Интуитивно понятно, что основная информация в картинке содержится как раз в границах (краях)</a:t>
            </a:r>
            <a:endParaRPr lang="en-US" dirty="0"/>
          </a:p>
          <a:p>
            <a:pPr lvl="1"/>
            <a:r>
              <a:rPr lang="ru-RU" dirty="0"/>
              <a:t>Компактное представление</a:t>
            </a:r>
          </a:p>
          <a:p>
            <a:pPr lvl="1"/>
            <a:r>
              <a:rPr lang="ru-RU" dirty="0"/>
              <a:t>Соответствует устройству мозга</a:t>
            </a:r>
          </a:p>
          <a:p>
            <a:endParaRPr lang="ru-RU" b="1" dirty="0"/>
          </a:p>
          <a:p>
            <a:r>
              <a:rPr lang="ru-RU" b="1" dirty="0"/>
              <a:t>Задача</a:t>
            </a:r>
            <a:r>
              <a:rPr lang="en-US" b="1" dirty="0"/>
              <a:t>:  </a:t>
            </a:r>
            <a:r>
              <a:rPr lang="ru-RU" dirty="0"/>
              <a:t>Выделить резкие изменения (разрывы) изображения </a:t>
            </a:r>
          </a:p>
          <a:p>
            <a:r>
              <a:rPr lang="ru-RU" b="1" dirty="0"/>
              <a:t>Идеал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ru-RU" dirty="0"/>
              <a:t>рисунок художника </a:t>
            </a:r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065662"/>
              </p:ext>
            </p:extLst>
          </p:nvPr>
        </p:nvGraphicFramePr>
        <p:xfrm>
          <a:off x="5148064" y="2060848"/>
          <a:ext cx="3332162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Bitmap Image" r:id="rId3" imgW="2161905" imgH="2324424" progId="PBrush">
                  <p:embed/>
                </p:oleObj>
              </mc:Choice>
              <mc:Fallback>
                <p:oleObj name="Bitmap Image" r:id="rId3" imgW="2161905" imgH="2324424" progId="PBrush">
                  <p:embed/>
                  <p:pic>
                    <p:nvPicPr>
                      <p:cNvPr id="1843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2060848"/>
                        <a:ext cx="3332162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3020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Края для сопоставления шаблонов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6269" y="1844824"/>
            <a:ext cx="6340390" cy="293243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270464" y="486916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Будем учитывать только часть, но очень важную, для распознавания шаблонов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Даже </a:t>
            </a:r>
            <a:r>
              <a:rPr lang="ru-RU" dirty="0"/>
              <a:t>улучшим обобщающую способность</a:t>
            </a:r>
          </a:p>
        </p:txBody>
      </p:sp>
    </p:spTree>
    <p:extLst>
      <p:ext uri="{BB962C8B-B14F-4D97-AF65-F5344CB8AC3E}">
        <p14:creationId xmlns:p14="http://schemas.microsoft.com/office/powerpoint/2010/main" val="2301698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Откуда берутся границы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7571" y="2241498"/>
            <a:ext cx="6748857" cy="339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88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«края»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884312"/>
          </a:xfrm>
        </p:spPr>
        <p:txBody>
          <a:bodyPr/>
          <a:lstStyle/>
          <a:p>
            <a:r>
              <a:rPr lang="ru-RU" dirty="0"/>
              <a:t>Край – это точка резкого изменения значений функции интенсивности изображения</a:t>
            </a:r>
            <a:endParaRPr lang="en-US" dirty="0"/>
          </a:p>
          <a:p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496" y="2941715"/>
            <a:ext cx="6473936" cy="321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84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Градиент изображения</a:t>
            </a:r>
          </a:p>
        </p:txBody>
      </p:sp>
      <p:sp>
        <p:nvSpPr>
          <p:cNvPr id="4" name="Rectangle 29"/>
          <p:cNvSpPr>
            <a:spLocks noChangeArrowheads="1"/>
          </p:cNvSpPr>
          <p:nvPr/>
        </p:nvSpPr>
        <p:spPr bwMode="auto">
          <a:xfrm>
            <a:off x="685800" y="3727830"/>
            <a:ext cx="8077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000" dirty="0">
                <a:latin typeface="+mn-lt"/>
              </a:rPr>
              <a:t>Градиент направлен в сторону наибольшего изменения интенсивности</a:t>
            </a:r>
            <a:r>
              <a:rPr lang="en-US" sz="2000" dirty="0">
                <a:latin typeface="+mn-lt"/>
              </a:rPr>
              <a:t/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/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/>
            </a:r>
            <a:br>
              <a:rPr lang="en-US" sz="2000" dirty="0">
                <a:latin typeface="+mn-lt"/>
              </a:rPr>
            </a:br>
            <a:endParaRPr lang="en-US" sz="2000" dirty="0">
              <a:latin typeface="+mn-lt"/>
            </a:endParaRPr>
          </a:p>
        </p:txBody>
      </p:sp>
      <p:sp>
        <p:nvSpPr>
          <p:cNvPr id="12" name="Rectangle 10"/>
          <p:cNvSpPr txBox="1">
            <a:spLocks noChangeArrowheads="1"/>
          </p:cNvSpPr>
          <p:nvPr/>
        </p:nvSpPr>
        <p:spPr>
          <a:xfrm>
            <a:off x="971600" y="1808704"/>
            <a:ext cx="80772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 dirty="0" smtClean="0"/>
              <a:t>Градиент изображения</a:t>
            </a:r>
            <a:r>
              <a:rPr lang="en-US" sz="2000" dirty="0" smtClean="0"/>
              <a:t>: </a:t>
            </a:r>
          </a:p>
          <a:p>
            <a:pPr>
              <a:defRPr/>
            </a:pPr>
            <a:endParaRPr lang="en-US" dirty="0" smtClean="0"/>
          </a:p>
          <a:p>
            <a:pPr marL="114300" indent="0">
              <a:buNone/>
              <a:defRPr/>
            </a:pPr>
            <a:r>
              <a:rPr lang="en-US" dirty="0" smtClean="0"/>
              <a:t> </a:t>
            </a:r>
            <a:endParaRPr lang="en-US" dirty="0" smtClean="0"/>
          </a:p>
        </p:txBody>
      </p:sp>
      <p:pic>
        <p:nvPicPr>
          <p:cNvPr id="13" name="Picture 11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5289848" y="1732504"/>
            <a:ext cx="2036515" cy="522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" name="Группа 30"/>
          <p:cNvGrpSpPr/>
          <p:nvPr/>
        </p:nvGrpSpPr>
        <p:grpSpPr>
          <a:xfrm>
            <a:off x="1384300" y="2414444"/>
            <a:ext cx="6680200" cy="1014556"/>
            <a:chOff x="1066800" y="2209800"/>
            <a:chExt cx="7620000" cy="1157288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>
              <a:off x="6096000" y="2209800"/>
              <a:ext cx="2590800" cy="990600"/>
              <a:chOff x="3840" y="1776"/>
              <a:chExt cx="1632" cy="624"/>
            </a:xfrm>
          </p:grpSpPr>
          <p:grpSp>
            <p:nvGrpSpPr>
              <p:cNvPr id="6" name="Group 3"/>
              <p:cNvGrpSpPr>
                <a:grpSpLocks/>
              </p:cNvGrpSpPr>
              <p:nvPr/>
            </p:nvGrpSpPr>
            <p:grpSpPr bwMode="auto">
              <a:xfrm>
                <a:off x="3840" y="1776"/>
                <a:ext cx="1632" cy="624"/>
                <a:chOff x="3840" y="1776"/>
                <a:chExt cx="1632" cy="624"/>
              </a:xfrm>
            </p:grpSpPr>
            <p:grpSp>
              <p:nvGrpSpPr>
                <p:cNvPr id="8" name="Group 4"/>
                <p:cNvGrpSpPr>
                  <a:grpSpLocks/>
                </p:cNvGrpSpPr>
                <p:nvPr/>
              </p:nvGrpSpPr>
              <p:grpSpPr bwMode="auto">
                <a:xfrm>
                  <a:off x="3840" y="1776"/>
                  <a:ext cx="624" cy="624"/>
                  <a:chOff x="3840" y="1776"/>
                  <a:chExt cx="624" cy="624"/>
                </a:xfrm>
              </p:grpSpPr>
              <p:sp>
                <p:nvSpPr>
                  <p:cNvPr id="10" name="Rectangle 5"/>
                  <p:cNvSpPr>
                    <a:spLocks noChangeArrowheads="1"/>
                  </p:cNvSpPr>
                  <p:nvPr/>
                </p:nvSpPr>
                <p:spPr bwMode="auto">
                  <a:xfrm>
                    <a:off x="3840" y="1776"/>
                    <a:ext cx="624" cy="62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tx1"/>
                      </a:gs>
                      <a:gs pos="100000">
                        <a:schemeClr val="tx1">
                          <a:gamma/>
                          <a:tint val="0"/>
                          <a:invGamma/>
                        </a:schemeClr>
                      </a:gs>
                    </a:gsLst>
                    <a:lin ang="18900000" scaled="1"/>
                  </a:gra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latin typeface="+mn-lt"/>
                    </a:endParaRPr>
                  </a:p>
                </p:txBody>
              </p:sp>
              <p:sp>
                <p:nvSpPr>
                  <p:cNvPr id="11" name="Line 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61" y="1872"/>
                    <a:ext cx="207" cy="207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pic>
              <p:nvPicPr>
                <p:cNvPr id="9" name="Picture 7" descr="Edittex"/>
                <p:cNvPicPr>
                  <a:picLocks noChangeAspect="1" noChangeArrowheads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9"/>
                <a:srcRect/>
                <a:stretch>
                  <a:fillRect/>
                </a:stretch>
              </p:blipFill>
              <p:spPr bwMode="auto">
                <a:xfrm>
                  <a:off x="4505" y="1824"/>
                  <a:ext cx="967" cy="24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7" name="Oval 8"/>
              <p:cNvSpPr>
                <a:spLocks noChangeArrowheads="1"/>
              </p:cNvSpPr>
              <p:nvPr/>
            </p:nvSpPr>
            <p:spPr bwMode="auto">
              <a:xfrm>
                <a:off x="4128" y="206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066800" y="2209800"/>
              <a:ext cx="304800" cy="990600"/>
            </a:xfrm>
            <a:prstGeom prst="rect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tint val="0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1219200" y="2743200"/>
              <a:ext cx="53340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1162050" y="270510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>
                <a:latin typeface="Calibri" pitchFamily="34" charset="0"/>
              </a:endParaRPr>
            </a:p>
          </p:txBody>
        </p:sp>
        <p:pic>
          <p:nvPicPr>
            <p:cNvPr id="17" name="Picture 15" descr="Edittex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524000" y="2284413"/>
              <a:ext cx="1408113" cy="382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8" name="Group 16"/>
            <p:cNvGrpSpPr>
              <a:grpSpLocks/>
            </p:cNvGrpSpPr>
            <p:nvPr/>
          </p:nvGrpSpPr>
          <p:grpSpPr bwMode="auto">
            <a:xfrm>
              <a:off x="3802063" y="2209800"/>
              <a:ext cx="1882775" cy="1157288"/>
              <a:chOff x="2395" y="1776"/>
              <a:chExt cx="1186" cy="729"/>
            </a:xfrm>
          </p:grpSpPr>
          <p:pic>
            <p:nvPicPr>
              <p:cNvPr id="19" name="Picture 17" descr="Edittex"/>
              <p:cNvPicPr>
                <a:picLocks noChangeAspect="1" noChangeArrowheads="1"/>
              </p:cNvPicPr>
              <p:nvPr>
                <p:custDataLst>
                  <p:tags r:id="rId6"/>
                </p:custDataLst>
              </p:nvPr>
            </p:nvPicPr>
            <p:blipFill>
              <a:blip r:embed="rId11"/>
              <a:srcRect/>
              <a:stretch>
                <a:fillRect/>
              </a:stretch>
            </p:blipFill>
            <p:spPr bwMode="auto">
              <a:xfrm>
                <a:off x="2688" y="2256"/>
                <a:ext cx="893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Rectangle 18"/>
              <p:cNvSpPr>
                <a:spLocks noChangeArrowheads="1"/>
              </p:cNvSpPr>
              <p:nvPr/>
            </p:nvSpPr>
            <p:spPr bwMode="auto">
              <a:xfrm rot="5400000">
                <a:off x="2638" y="1533"/>
                <a:ext cx="192" cy="677"/>
              </a:xfrm>
              <a:prstGeom prst="rect">
                <a:avLst/>
              </a:prstGeom>
              <a:gradFill rotWithShape="0">
                <a:gsLst>
                  <a:gs pos="0">
                    <a:schemeClr val="tx1"/>
                  </a:gs>
                  <a:gs pos="100000">
                    <a:schemeClr val="tx1">
                      <a:gamma/>
                      <a:tint val="0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21" name="Line 19"/>
              <p:cNvSpPr>
                <a:spLocks noChangeShapeType="1"/>
              </p:cNvSpPr>
              <p:nvPr/>
            </p:nvSpPr>
            <p:spPr bwMode="auto">
              <a:xfrm rot="5400000">
                <a:off x="2568" y="2040"/>
                <a:ext cx="336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Oval 20"/>
              <p:cNvSpPr>
                <a:spLocks noChangeArrowheads="1"/>
              </p:cNvSpPr>
              <p:nvPr/>
            </p:nvSpPr>
            <p:spPr bwMode="auto">
              <a:xfrm>
                <a:off x="2712" y="1848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>
                  <a:latin typeface="Calibri" pitchFamily="34" charset="0"/>
                </a:endParaRPr>
              </a:p>
            </p:txBody>
          </p:sp>
        </p:grpSp>
        <p:grpSp>
          <p:nvGrpSpPr>
            <p:cNvPr id="23" name="Group 21"/>
            <p:cNvGrpSpPr>
              <a:grpSpLocks/>
            </p:cNvGrpSpPr>
            <p:nvPr/>
          </p:nvGrpSpPr>
          <p:grpSpPr bwMode="auto">
            <a:xfrm>
              <a:off x="6581775" y="2220913"/>
              <a:ext cx="485775" cy="509587"/>
              <a:chOff x="4152" y="1776"/>
              <a:chExt cx="306" cy="321"/>
            </a:xfrm>
          </p:grpSpPr>
          <p:sp>
            <p:nvSpPr>
              <p:cNvPr id="24" name="Line 22"/>
              <p:cNvSpPr>
                <a:spLocks noChangeShapeType="1"/>
              </p:cNvSpPr>
              <p:nvPr/>
            </p:nvSpPr>
            <p:spPr bwMode="auto">
              <a:xfrm>
                <a:off x="4155" y="2088"/>
                <a:ext cx="3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Line 23"/>
              <p:cNvSpPr>
                <a:spLocks noChangeShapeType="1"/>
              </p:cNvSpPr>
              <p:nvPr/>
            </p:nvSpPr>
            <p:spPr bwMode="auto">
              <a:xfrm flipV="1">
                <a:off x="4152" y="1776"/>
                <a:ext cx="0" cy="3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 flipV="1">
                <a:off x="4216" y="2032"/>
                <a:ext cx="27" cy="51"/>
              </a:xfrm>
              <a:custGeom>
                <a:avLst/>
                <a:gdLst>
                  <a:gd name="T0" fmla="*/ 18 w 27"/>
                  <a:gd name="T1" fmla="*/ 0 h 51"/>
                  <a:gd name="T2" fmla="*/ 24 w 27"/>
                  <a:gd name="T3" fmla="*/ 33 h 51"/>
                  <a:gd name="T4" fmla="*/ 0 w 27"/>
                  <a:gd name="T5" fmla="*/ 51 h 51"/>
                  <a:gd name="T6" fmla="*/ 0 60000 65536"/>
                  <a:gd name="T7" fmla="*/ 0 60000 65536"/>
                  <a:gd name="T8" fmla="*/ 0 60000 65536"/>
                  <a:gd name="T9" fmla="*/ 0 w 27"/>
                  <a:gd name="T10" fmla="*/ 0 h 51"/>
                  <a:gd name="T11" fmla="*/ 27 w 27"/>
                  <a:gd name="T12" fmla="*/ 51 h 5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7" h="51">
                    <a:moveTo>
                      <a:pt x="18" y="0"/>
                    </a:moveTo>
                    <a:cubicBezTo>
                      <a:pt x="22" y="12"/>
                      <a:pt x="27" y="25"/>
                      <a:pt x="24" y="33"/>
                    </a:cubicBezTo>
                    <a:cubicBezTo>
                      <a:pt x="21" y="41"/>
                      <a:pt x="10" y="46"/>
                      <a:pt x="0" y="51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latin typeface="Calibri" pitchFamily="34" charset="0"/>
                </a:endParaRPr>
              </a:p>
            </p:txBody>
          </p:sp>
          <p:pic>
            <p:nvPicPr>
              <p:cNvPr id="27" name="Picture 25" descr="Edittex"/>
              <p:cNvPicPr>
                <a:picLocks noChangeAspect="1" noChangeArrowheads="1"/>
              </p:cNvPicPr>
              <p:nvPr>
                <p:custDataLst>
                  <p:tags r:id="rId5"/>
                </p:custDataLst>
              </p:nvPr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299" y="1968"/>
                <a:ext cx="69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685800" y="4343400"/>
            <a:ext cx="8077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000" dirty="0">
                <a:latin typeface="+mn-lt"/>
              </a:rPr>
              <a:t>Направления градиента задается как:</a:t>
            </a:r>
            <a:endParaRPr lang="en-US" sz="2000" dirty="0">
              <a:latin typeface="+mn-lt"/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ru-RU" sz="2000" dirty="0">
                <a:latin typeface="+mn-lt"/>
              </a:rPr>
              <a:t>Как направление градиента соответствует направлению края</a:t>
            </a:r>
            <a:r>
              <a:rPr lang="en-US" sz="2000" dirty="0">
                <a:latin typeface="+mn-lt"/>
              </a:rPr>
              <a:t>?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ru-RU" sz="2000" i="1" dirty="0">
                <a:latin typeface="+mn-lt"/>
              </a:rPr>
              <a:t>Сила края </a:t>
            </a:r>
            <a:r>
              <a:rPr lang="ru-RU" sz="2000" dirty="0">
                <a:latin typeface="+mn-lt"/>
              </a:rPr>
              <a:t>задается величиной (нормой) градиента:</a:t>
            </a:r>
            <a:endParaRPr lang="en-US" sz="2000" dirty="0">
              <a:latin typeface="+mn-lt"/>
            </a:endParaRPr>
          </a:p>
        </p:txBody>
      </p:sp>
      <p:pic>
        <p:nvPicPr>
          <p:cNvPr id="29" name="Picture 27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6084168" y="4354514"/>
            <a:ext cx="2450232" cy="457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8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3156872" y="5805264"/>
            <a:ext cx="2799184" cy="50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19942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Дифференцирование и свёртка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11560" y="1844824"/>
            <a:ext cx="4038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ru-RU" sz="2000" smtClean="0"/>
              <a:t>Для функции 2х переменных</a:t>
            </a:r>
            <a:r>
              <a:rPr lang="en-US" sz="2000" smtClean="0"/>
              <a:t>, f(x,y):</a:t>
            </a:r>
          </a:p>
          <a:p>
            <a:pPr marL="0" indent="0"/>
            <a:endParaRPr lang="en-US" sz="2000" smtClean="0"/>
          </a:p>
          <a:p>
            <a:pPr marL="0" indent="0"/>
            <a:endParaRPr lang="en-US" sz="2000" smtClean="0"/>
          </a:p>
          <a:p>
            <a:pPr marL="0" indent="0"/>
            <a:endParaRPr lang="en-US" sz="2000" smtClean="0"/>
          </a:p>
          <a:p>
            <a:pPr marL="0" indent="0"/>
            <a:endParaRPr lang="ru-RU" sz="2000" smtClean="0"/>
          </a:p>
          <a:p>
            <a:pPr marL="0" indent="0"/>
            <a:r>
              <a:rPr lang="ru-RU" sz="2000" smtClean="0"/>
              <a:t>Линейная и инвариантная к переносу, поэтому м.б. Результатом свертки</a:t>
            </a:r>
            <a:endParaRPr lang="en-US" sz="2000" dirty="0" smtClean="0"/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954960" y="1801962"/>
            <a:ext cx="4038600" cy="4114800"/>
          </a:xfrm>
          <a:prstGeom prst="rect">
            <a:avLst/>
          </a:prstGeom>
        </p:spPr>
        <p:txBody>
          <a:bodyPr/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ru-RU" sz="2000" smtClean="0"/>
              <a:t> Разностная производная:</a:t>
            </a:r>
            <a:endParaRPr lang="en-US" sz="2000" smtClean="0"/>
          </a:p>
          <a:p>
            <a:pPr marL="0" indent="0"/>
            <a:endParaRPr lang="en-US" sz="2000" smtClean="0"/>
          </a:p>
          <a:p>
            <a:pPr marL="0" indent="0"/>
            <a:endParaRPr lang="en-US" sz="2000" smtClean="0"/>
          </a:p>
          <a:p>
            <a:pPr marL="0" indent="0"/>
            <a:endParaRPr lang="en-US" sz="2000" smtClean="0"/>
          </a:p>
          <a:p>
            <a:pPr marL="0" indent="0"/>
            <a:endParaRPr lang="ru-RU" sz="2000" smtClean="0"/>
          </a:p>
          <a:p>
            <a:pPr marL="0" indent="0"/>
            <a:endParaRPr lang="ru-RU" sz="2000" smtClean="0"/>
          </a:p>
          <a:p>
            <a:pPr marL="0" indent="0"/>
            <a:r>
              <a:rPr lang="ru-RU" sz="2000" smtClean="0"/>
              <a:t> Свёртка!</a:t>
            </a:r>
            <a:endParaRPr lang="en-US" sz="2000" dirty="0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6360" y="3059262"/>
            <a:ext cx="37338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2160" y="3037037"/>
            <a:ext cx="29845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491246"/>
              </p:ext>
            </p:extLst>
          </p:nvPr>
        </p:nvGraphicFramePr>
        <p:xfrm>
          <a:off x="6250360" y="5283349"/>
          <a:ext cx="1447800" cy="762000"/>
        </p:xfrm>
        <a:graphic>
          <a:graphicData uri="http://schemas.openxmlformats.org/drawingml/2006/table">
            <a:tbl>
              <a:tblPr/>
              <a:tblGrid>
                <a:gridCol w="72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-1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1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939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Вычисление градиента</a:t>
            </a:r>
          </a:p>
        </p:txBody>
      </p:sp>
      <p:sp>
        <p:nvSpPr>
          <p:cNvPr id="4" name="Text Box 11"/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1752600"/>
            <a:ext cx="8229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Clr>
                <a:schemeClr val="folHlink"/>
              </a:buClr>
              <a:buSzPct val="60000"/>
            </a:pPr>
            <a:r>
              <a:rPr lang="ru-RU" sz="2000" dirty="0">
                <a:latin typeface="+mn-lt"/>
              </a:rPr>
              <a:t>Семейство методов основано на приближенном вычисление градиента, анализе его направления и абсолютной величины. Свертка по функциям:</a:t>
            </a:r>
            <a:endParaRPr lang="ru-RU" sz="1400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448" y="2924944"/>
            <a:ext cx="6444031" cy="128636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7200" y="4367992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dirty="0"/>
              <a:t>Математический смысл – приближенное вычисление производных по направлению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025073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карты силы краев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848" y="1752600"/>
            <a:ext cx="7200303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709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Влияние шума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316360"/>
          </a:xfrm>
        </p:spPr>
        <p:txBody>
          <a:bodyPr/>
          <a:lstStyle/>
          <a:p>
            <a:pPr>
              <a:defRPr/>
            </a:pPr>
            <a:r>
              <a:rPr lang="ru-RU" dirty="0"/>
              <a:t>Рассмотрим строку или столбец изображения</a:t>
            </a:r>
            <a:endParaRPr lang="en-US" dirty="0"/>
          </a:p>
          <a:p>
            <a:pPr lvl="1">
              <a:defRPr/>
            </a:pPr>
            <a:r>
              <a:rPr lang="ru-RU" dirty="0"/>
              <a:t>Интенсивность от положения можно рассматривать как сигнал</a:t>
            </a:r>
            <a:endParaRPr lang="en-US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043" y="3193372"/>
            <a:ext cx="3897914" cy="293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51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Влияние шума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Разностные производные очень чувствительны к шуму</a:t>
            </a:r>
            <a:endParaRPr lang="en-US" dirty="0"/>
          </a:p>
          <a:p>
            <a:pPr lvl="1"/>
            <a:r>
              <a:rPr lang="ru-RU" dirty="0"/>
              <a:t>Зашумленные пиксели отличаются от соседей</a:t>
            </a:r>
            <a:endParaRPr lang="en-US" dirty="0"/>
          </a:p>
          <a:p>
            <a:pPr lvl="1"/>
            <a:r>
              <a:rPr lang="ru-RU" dirty="0"/>
              <a:t>Чем сильнее шум, тем выше отклик</a:t>
            </a:r>
            <a:endParaRPr lang="en-US" dirty="0"/>
          </a:p>
          <a:p>
            <a:r>
              <a:rPr lang="ru-RU" dirty="0"/>
              <a:t>Сглаживание</a:t>
            </a:r>
          </a:p>
          <a:p>
            <a:pPr lvl="1"/>
            <a:r>
              <a:rPr lang="ru-RU" dirty="0"/>
              <a:t>Сглаживание делает все пиксели (зашумленные?) чуть более похожими на соседей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449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Предобработка (сглаживание)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7783" y="1752600"/>
            <a:ext cx="5768434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035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Свойства свертки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59628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Операции свертки и дифференцирования ассоциативны:</a:t>
            </a:r>
            <a:endParaRPr lang="en-US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7542217"/>
              </p:ext>
            </p:extLst>
          </p:nvPr>
        </p:nvGraphicFramePr>
        <p:xfrm>
          <a:off x="3593174" y="2182397"/>
          <a:ext cx="1957652" cy="693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2" name="Equation" r:id="rId3" imgW="1320480" imgH="393480" progId="Equation.3">
                  <p:embed/>
                </p:oleObj>
              </mc:Choice>
              <mc:Fallback>
                <p:oleObj name="Equation" r:id="rId3" imgW="1320480" imgH="393480" progId="Equation.3">
                  <p:embed/>
                  <p:pic>
                    <p:nvPicPr>
                      <p:cNvPr id="2355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3174" y="2182397"/>
                        <a:ext cx="1957652" cy="69333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2027803" y="3215071"/>
            <a:ext cx="5057321" cy="3160826"/>
            <a:chOff x="720" y="1317"/>
            <a:chExt cx="4474" cy="2907"/>
          </a:xfrm>
        </p:grpSpPr>
        <p:graphicFrame>
          <p:nvGraphicFramePr>
            <p:cNvPr id="6" name="Object 8"/>
            <p:cNvGraphicFramePr>
              <a:graphicFrameLocks noChangeAspect="1"/>
            </p:cNvGraphicFramePr>
            <p:nvPr/>
          </p:nvGraphicFramePr>
          <p:xfrm>
            <a:off x="1595" y="1317"/>
            <a:ext cx="3599" cy="29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3" name="Photo Editor Photo" r:id="rId5" imgW="6001588" imgH="4847619" progId="">
                    <p:embed/>
                  </p:oleObj>
                </mc:Choice>
                <mc:Fallback>
                  <p:oleObj name="Photo Editor Photo" r:id="rId5" imgW="6001588" imgH="4847619" progId="">
                    <p:embed/>
                    <p:pic>
                      <p:nvPicPr>
                        <p:cNvPr id="23555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5" y="1317"/>
                          <a:ext cx="3599" cy="29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9"/>
            <p:cNvGraphicFramePr>
              <a:graphicFrameLocks noChangeAspect="1"/>
            </p:cNvGraphicFramePr>
            <p:nvPr/>
          </p:nvGraphicFramePr>
          <p:xfrm>
            <a:off x="720" y="3408"/>
            <a:ext cx="720" cy="5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4" name="Equation" r:id="rId7" imgW="558720" imgH="393480" progId="Equation.3">
                    <p:embed/>
                  </p:oleObj>
                </mc:Choice>
                <mc:Fallback>
                  <p:oleObj name="Equation" r:id="rId7" imgW="558720" imgH="393480" progId="Equation.3">
                    <p:embed/>
                    <p:pic>
                      <p:nvPicPr>
                        <p:cNvPr id="23556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" y="3408"/>
                          <a:ext cx="720" cy="50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1079" y="1680"/>
              <a:ext cx="197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>
                  <a:latin typeface="Times New Roman" pitchFamily="18" charset="0"/>
                </a:rPr>
                <a:t>f</a:t>
              </a:r>
            </a:p>
          </p:txBody>
        </p:sp>
        <p:graphicFrame>
          <p:nvGraphicFramePr>
            <p:cNvPr id="9" name="Object 11"/>
            <p:cNvGraphicFramePr>
              <a:graphicFrameLocks noChangeAspect="1"/>
            </p:cNvGraphicFramePr>
            <p:nvPr/>
          </p:nvGraphicFramePr>
          <p:xfrm>
            <a:off x="997" y="2496"/>
            <a:ext cx="443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5" name="Equation" r:id="rId9" imgW="330120" imgH="393480" progId="Equation.3">
                    <p:embed/>
                  </p:oleObj>
                </mc:Choice>
                <mc:Fallback>
                  <p:oleObj name="Equation" r:id="rId9" imgW="330120" imgH="393480" progId="Equation.3">
                    <p:embed/>
                    <p:pic>
                      <p:nvPicPr>
                        <p:cNvPr id="23557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7" y="2496"/>
                          <a:ext cx="443" cy="5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755208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Выделение краев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62000" y="1819275"/>
            <a:ext cx="754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000">
              <a:latin typeface="Tahoma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1819275"/>
            <a:ext cx="8229600" cy="399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Вычисление градиента – это еще не всё…</a:t>
            </a:r>
            <a:br>
              <a:rPr lang="ru-RU" sz="2000" dirty="0">
                <a:latin typeface="+mn-lt"/>
              </a:rPr>
            </a:br>
            <a:endParaRPr lang="ru-RU" sz="2000" dirty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ru-RU" sz="2000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ru-RU" sz="2000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ru-RU" sz="2000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ru-RU" sz="2000" dirty="0" smtClean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ru-RU" sz="2000" dirty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ru-RU" sz="2000" dirty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endParaRPr lang="ru-RU" sz="2000" dirty="0" smtClean="0">
              <a:latin typeface="+mn-lt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761331" y="2276872"/>
            <a:ext cx="5545138" cy="2579687"/>
            <a:chOff x="1187450" y="1890713"/>
            <a:chExt cx="5545138" cy="2579687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1187450" y="1890713"/>
              <a:ext cx="3024188" cy="2568575"/>
              <a:chOff x="748" y="1389"/>
              <a:chExt cx="1905" cy="1618"/>
            </a:xfrm>
          </p:grpSpPr>
          <p:pic>
            <p:nvPicPr>
              <p:cNvPr id="7" name="Picture 6" descr="lena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021" y="1389"/>
                <a:ext cx="1315" cy="13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748" y="2795"/>
                <a:ext cx="1905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None/>
                </a:pPr>
                <a:r>
                  <a:rPr lang="ru-RU" sz="1600" dirty="0">
                    <a:latin typeface="Tahoma" pitchFamily="34" charset="0"/>
                  </a:rPr>
                  <a:t>Исходное изображение</a:t>
                </a:r>
                <a:endParaRPr lang="ru-RU" sz="1000" dirty="0">
                  <a:latin typeface="Tahoma" pitchFamily="34" charset="0"/>
                </a:endParaRPr>
              </a:p>
            </p:txBody>
          </p:sp>
        </p:grpSp>
        <p:pic>
          <p:nvPicPr>
            <p:cNvPr id="9" name="Picture 9" descr="canny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00563" y="1890713"/>
              <a:ext cx="2232025" cy="2166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4500563" y="4133850"/>
              <a:ext cx="223202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ru-RU" sz="1600">
                  <a:latin typeface="Tahoma" pitchFamily="34" charset="0"/>
                </a:rPr>
                <a:t>Карта силы краев</a:t>
              </a:r>
              <a:endParaRPr lang="ru-RU" sz="1000">
                <a:latin typeface="Tahoma" pitchFamily="34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464767" y="506524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Чего не хватает?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 smtClean="0"/>
              <a:t>Точности </a:t>
            </a:r>
            <a:r>
              <a:rPr lang="ru-RU" dirty="0"/>
              <a:t>– края «толстые» и размытые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Информации о связности </a:t>
            </a:r>
          </a:p>
        </p:txBody>
      </p:sp>
    </p:spTree>
    <p:extLst>
      <p:ext uri="{BB962C8B-B14F-4D97-AF65-F5344CB8AC3E}">
        <p14:creationId xmlns:p14="http://schemas.microsoft.com/office/powerpoint/2010/main" val="97477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Разработка детектора краев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2324471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Критерии качества детектора</a:t>
            </a:r>
            <a:r>
              <a:rPr lang="en-US" dirty="0"/>
              <a:t>:</a:t>
            </a:r>
          </a:p>
          <a:p>
            <a:pPr lvl="1"/>
            <a:r>
              <a:rPr lang="ru-RU" sz="1800" b="1" dirty="0"/>
              <a:t>Надежность</a:t>
            </a:r>
            <a:r>
              <a:rPr lang="en-US" sz="1800" b="1" dirty="0"/>
              <a:t>:</a:t>
            </a:r>
            <a:r>
              <a:rPr lang="en-US" sz="1800" dirty="0"/>
              <a:t> </a:t>
            </a:r>
            <a:r>
              <a:rPr lang="ru-RU" sz="1800" dirty="0"/>
              <a:t>оптимальный детектор должен редко ошибаться (ложные края и пропущенные края) </a:t>
            </a:r>
          </a:p>
          <a:p>
            <a:pPr lvl="1"/>
            <a:r>
              <a:rPr lang="ru-RU" sz="1800" b="1" dirty="0"/>
              <a:t>Точная локализация</a:t>
            </a:r>
            <a:r>
              <a:rPr lang="en-US" sz="1800" b="1" dirty="0"/>
              <a:t>:</a:t>
            </a:r>
            <a:r>
              <a:rPr lang="en-US" sz="1800" dirty="0"/>
              <a:t> </a:t>
            </a:r>
            <a:r>
              <a:rPr lang="ru-RU" sz="1800" dirty="0"/>
              <a:t>найденный край должен быть как можно ближе к истинному краю</a:t>
            </a:r>
            <a:endParaRPr lang="en-US" sz="1800" dirty="0"/>
          </a:p>
          <a:p>
            <a:pPr lvl="1"/>
            <a:r>
              <a:rPr lang="ru-RU" sz="1800" b="1" dirty="0"/>
              <a:t>Единственный отклик</a:t>
            </a:r>
            <a:r>
              <a:rPr lang="en-US" sz="1800" b="1" dirty="0"/>
              <a:t>:</a:t>
            </a:r>
            <a:r>
              <a:rPr lang="en-US" sz="1800" dirty="0"/>
              <a:t> </a:t>
            </a:r>
            <a:r>
              <a:rPr lang="ru-RU" sz="1800" dirty="0"/>
              <a:t>детектор должен выдавать одну точку для одной точки истинного края, т.е. локальных максимум вокруг края должно быть как можно меньше</a:t>
            </a:r>
          </a:p>
          <a:p>
            <a:pPr lvl="1"/>
            <a:r>
              <a:rPr lang="ru-RU" sz="1800" b="1" dirty="0"/>
              <a:t>Связанность: </a:t>
            </a:r>
            <a:r>
              <a:rPr lang="ru-RU" sz="1800" dirty="0"/>
              <a:t>хотим знать, какие пиксели принадлежат одной линии края</a:t>
            </a:r>
            <a:endParaRPr lang="en-US" sz="1800" dirty="0"/>
          </a:p>
          <a:p>
            <a:endParaRPr lang="ru-RU" dirty="0"/>
          </a:p>
        </p:txBody>
      </p:sp>
      <p:pic>
        <p:nvPicPr>
          <p:cNvPr id="4" name="Picture 4" descr="edge_dete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712" y="4149080"/>
            <a:ext cx="5395912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73748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Детектор </a:t>
            </a:r>
            <a:r>
              <a:rPr lang="en-US" dirty="0"/>
              <a:t>Canny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ru-RU" sz="2000" dirty="0"/>
              <a:t>Свертка изображения с ядром – производной от фильтра гаусса</a:t>
            </a:r>
            <a:endParaRPr lang="en-US" sz="2000" dirty="0"/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ru-RU" sz="2000" dirty="0"/>
              <a:t>Поиск нормы и направления градиента</a:t>
            </a:r>
            <a:endParaRPr lang="en-US" sz="2000" dirty="0"/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ru-RU" sz="2000" dirty="0"/>
              <a:t>Выделение локальных максимумов (</a:t>
            </a:r>
            <a:r>
              <a:rPr lang="en-US" sz="2000" dirty="0"/>
              <a:t>Non-maximum suppression</a:t>
            </a:r>
            <a:r>
              <a:rPr lang="ru-RU" sz="2000" dirty="0"/>
              <a:t>)</a:t>
            </a:r>
            <a:endParaRPr lang="en-US" sz="2000" dirty="0"/>
          </a:p>
          <a:p>
            <a:pPr marL="838200" lvl="1" indent="-381000">
              <a:lnSpc>
                <a:spcPct val="90000"/>
              </a:lnSpc>
            </a:pPr>
            <a:r>
              <a:rPr lang="ru-RU" dirty="0" err="1"/>
              <a:t>Утоньшение</a:t>
            </a:r>
            <a:r>
              <a:rPr lang="ru-RU" dirty="0"/>
              <a:t> полос в несколько пикселей до одного пикселя 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</a:pPr>
            <a:r>
              <a:rPr lang="ru-RU" sz="2000" dirty="0"/>
              <a:t>Связывание краев и обрезание по порогу (гистерезис)</a:t>
            </a:r>
            <a:r>
              <a:rPr lang="en-US" sz="2000" dirty="0"/>
              <a:t> :</a:t>
            </a:r>
          </a:p>
          <a:p>
            <a:pPr marL="838200" lvl="1" indent="-381000">
              <a:lnSpc>
                <a:spcPct val="90000"/>
              </a:lnSpc>
            </a:pPr>
            <a:r>
              <a:rPr lang="ru-RU" dirty="0"/>
              <a:t>Определяем два порога: нижний и верхний</a:t>
            </a:r>
            <a:endParaRPr lang="en-US" dirty="0"/>
          </a:p>
          <a:p>
            <a:pPr marL="838200" lvl="1" indent="-381000">
              <a:lnSpc>
                <a:spcPct val="90000"/>
              </a:lnSpc>
            </a:pPr>
            <a:r>
              <a:rPr lang="ru-RU" dirty="0"/>
              <a:t>Верхний порог используем для инициализации кривых</a:t>
            </a:r>
          </a:p>
          <a:p>
            <a:pPr marL="838200" lvl="1" indent="-381000">
              <a:lnSpc>
                <a:spcPct val="90000"/>
              </a:lnSpc>
            </a:pPr>
            <a:r>
              <a:rPr lang="ru-RU" dirty="0"/>
              <a:t>Нижний порог используем для продолжения кривых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65303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418" y="1752600"/>
            <a:ext cx="6599163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966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418" y="1752600"/>
            <a:ext cx="6599163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058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2418" y="1752600"/>
            <a:ext cx="6599163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108" y="1752600"/>
            <a:ext cx="6293784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4008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Поиск локальных максимумов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2440" y="1752600"/>
            <a:ext cx="4379119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654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Связывание точек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6893" y="1752600"/>
            <a:ext cx="4390213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81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Отсечение по порогу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2036440"/>
          </a:xfrm>
        </p:spPr>
        <p:txBody>
          <a:bodyPr/>
          <a:lstStyle/>
          <a:p>
            <a:r>
              <a:rPr lang="ru-RU" dirty="0"/>
              <a:t>Проверяем точку, чтобы значение градиента было выше порога</a:t>
            </a:r>
            <a:endParaRPr lang="en-US" dirty="0"/>
          </a:p>
          <a:p>
            <a:pPr lvl="1"/>
            <a:r>
              <a:rPr lang="ru-RU" dirty="0"/>
              <a:t>Используем </a:t>
            </a:r>
            <a:r>
              <a:rPr lang="ru-RU" b="1" dirty="0"/>
              <a:t>гистерезис</a:t>
            </a:r>
            <a:endParaRPr lang="en-US" b="1" dirty="0"/>
          </a:p>
          <a:p>
            <a:pPr lvl="2"/>
            <a:r>
              <a:rPr lang="ru-RU" dirty="0"/>
              <a:t>Большой порог для начала построения кривой и низкий порог для продолжения края (связывания)</a:t>
            </a:r>
            <a:endParaRPr lang="en-US" b="1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28" y="4093843"/>
            <a:ext cx="8138865" cy="151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155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Эффект гистерезиса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0341" y="1752600"/>
            <a:ext cx="6703317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924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Влияние </a:t>
            </a:r>
            <a:r>
              <a:rPr lang="ru-RU" dirty="0" smtClean="0">
                <a:sym typeface="Symbol" pitchFamily="18" charset="2"/>
              </a:rPr>
              <a:t>ядра размытия</a:t>
            </a: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10430"/>
            <a:ext cx="8229600" cy="325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6201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Ограничения детектора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7670" y="1752600"/>
            <a:ext cx="4888660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8558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Поиск краев – это только начало…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61139"/>
            <a:ext cx="8229600" cy="415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2704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Края для сопоставления шаблонов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6269" y="1772816"/>
            <a:ext cx="6340390" cy="2932430"/>
          </a:xfrm>
          <a:prstGeom prst="rect">
            <a:avLst/>
          </a:prstGeom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539552" y="4884003"/>
            <a:ext cx="8147248" cy="1163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Получили </a:t>
            </a:r>
            <a:r>
              <a:rPr lang="ru-RU" sz="2000" dirty="0" smtClean="0">
                <a:latin typeface="+mn-lt"/>
              </a:rPr>
              <a:t>карту краёв шаблона и изображения</a:t>
            </a:r>
          </a:p>
          <a:p>
            <a:pPr marL="285750" indent="-28575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+mn-lt"/>
              </a:rPr>
              <a:t>Как </a:t>
            </a:r>
            <a:r>
              <a:rPr lang="ru-RU" sz="2000" dirty="0" smtClean="0">
                <a:latin typeface="+mn-lt"/>
              </a:rPr>
              <a:t>их сравнить друг с другом?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Arial" panose="020B0604020202020204" pitchFamily="34" charset="0"/>
              <a:buChar char="•"/>
            </a:pPr>
            <a:r>
              <a:rPr lang="ru-RU" sz="2000" dirty="0">
                <a:latin typeface="+mn-lt"/>
              </a:rPr>
              <a:t> </a:t>
            </a:r>
            <a:r>
              <a:rPr lang="ru-RU" sz="2000" dirty="0" smtClean="0">
                <a:latin typeface="+mn-lt"/>
              </a:rPr>
              <a:t> Просто попиксельно явно не оптимально</a:t>
            </a:r>
          </a:p>
        </p:txBody>
      </p:sp>
    </p:spTree>
    <p:extLst>
      <p:ext uri="{BB962C8B-B14F-4D97-AF65-F5344CB8AC3E}">
        <p14:creationId xmlns:p14="http://schemas.microsoft.com/office/powerpoint/2010/main" val="9399681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Метрики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1752600"/>
            <a:ext cx="6275040" cy="4782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Arial" pitchFamily="34" charset="0"/>
              <a:buChar char="•"/>
            </a:pPr>
            <a:r>
              <a:rPr lang="ru-RU" sz="2000" dirty="0">
                <a:latin typeface="+mn-lt"/>
              </a:rPr>
              <a:t> </a:t>
            </a:r>
            <a:r>
              <a:rPr lang="ru-RU" sz="2000" dirty="0" smtClean="0">
                <a:latin typeface="+mn-lt"/>
              </a:rPr>
              <a:t>С</a:t>
            </a:r>
            <a:r>
              <a:rPr lang="en-US" sz="2000" dirty="0" err="1" smtClean="0">
                <a:latin typeface="+mn-lt"/>
              </a:rPr>
              <a:t>hamfer</a:t>
            </a:r>
            <a:r>
              <a:rPr lang="en-US" sz="2000" dirty="0" smtClean="0">
                <a:latin typeface="+mn-lt"/>
              </a:rPr>
              <a:t> Distance</a:t>
            </a:r>
          </a:p>
          <a:p>
            <a:pPr lvl="1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Arial" pitchFamily="34" charset="0"/>
              <a:buChar char="•"/>
            </a:pPr>
            <a:r>
              <a:rPr lang="en-US" dirty="0">
                <a:latin typeface="+mn-lt"/>
              </a:rPr>
              <a:t> </a:t>
            </a:r>
            <a:r>
              <a:rPr lang="ru-RU" dirty="0" smtClean="0">
                <a:latin typeface="+mn-lt"/>
              </a:rPr>
              <a:t>Для каждого пикселя </a:t>
            </a:r>
            <a:r>
              <a:rPr lang="en-US" i="1" dirty="0" smtClean="0">
                <a:latin typeface="+mn-lt"/>
              </a:rPr>
              <a:t>a</a:t>
            </a:r>
            <a:r>
              <a:rPr lang="en-US" dirty="0" smtClean="0">
                <a:latin typeface="+mn-lt"/>
              </a:rPr>
              <a:t> </a:t>
            </a:r>
            <a:r>
              <a:rPr lang="ru-RU" dirty="0" smtClean="0">
                <a:latin typeface="+mn-lt"/>
              </a:rPr>
              <a:t>края шаблона </a:t>
            </a:r>
            <a:r>
              <a:rPr lang="en-US" dirty="0" smtClean="0">
                <a:latin typeface="+mn-lt"/>
              </a:rPr>
              <a:t>A </a:t>
            </a:r>
            <a:r>
              <a:rPr lang="ru-RU" dirty="0" smtClean="0">
                <a:latin typeface="+mn-lt"/>
              </a:rPr>
              <a:t>вычисляем расстояние до ближайшего пикселя</a:t>
            </a:r>
            <a:r>
              <a:rPr lang="en-US" dirty="0" smtClean="0">
                <a:latin typeface="+mn-lt"/>
              </a:rPr>
              <a:t> </a:t>
            </a:r>
            <a:r>
              <a:rPr lang="en-US" i="1" dirty="0" smtClean="0">
                <a:latin typeface="+mn-lt"/>
              </a:rPr>
              <a:t>b</a:t>
            </a:r>
            <a:r>
              <a:rPr lang="ru-RU" dirty="0" smtClean="0">
                <a:latin typeface="+mn-lt"/>
              </a:rPr>
              <a:t> края изображения</a:t>
            </a:r>
            <a:r>
              <a:rPr lang="en-US" dirty="0" smtClean="0">
                <a:latin typeface="+mn-lt"/>
              </a:rPr>
              <a:t> B</a:t>
            </a:r>
          </a:p>
          <a:p>
            <a:pPr lvl="1" eaLnBrk="1" hangingPunct="1">
              <a:spcBef>
                <a:spcPct val="20000"/>
              </a:spcBef>
              <a:buClr>
                <a:schemeClr val="folHlink"/>
              </a:buClr>
              <a:buSzPct val="60000"/>
            </a:pPr>
            <a:endParaRPr lang="en-US" dirty="0" smtClean="0">
              <a:latin typeface="+mn-lt"/>
            </a:endParaRPr>
          </a:p>
          <a:p>
            <a:pPr lvl="1" eaLnBrk="1" hangingPunct="1">
              <a:spcBef>
                <a:spcPct val="20000"/>
              </a:spcBef>
              <a:buClr>
                <a:schemeClr val="folHlink"/>
              </a:buClr>
              <a:buSzPct val="60000"/>
            </a:pPr>
            <a:endParaRPr lang="en-US" dirty="0" smtClean="0">
              <a:latin typeface="+mn-lt"/>
            </a:endParaRPr>
          </a:p>
          <a:p>
            <a:pPr lvl="1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Arial" pitchFamily="34" charset="0"/>
              <a:buChar char="•"/>
            </a:pPr>
            <a:r>
              <a:rPr lang="ru-RU" dirty="0" smtClean="0">
                <a:latin typeface="+mn-lt"/>
              </a:rPr>
              <a:t>Суммируем все найденные расстояния</a:t>
            </a:r>
            <a:endParaRPr lang="en-US" dirty="0" smtClean="0">
              <a:latin typeface="+mn-lt"/>
            </a:endParaRPr>
          </a:p>
          <a:p>
            <a:pPr lvl="1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Arial" pitchFamily="34" charset="0"/>
              <a:buChar char="•"/>
            </a:pPr>
            <a:endParaRPr lang="en-US" dirty="0">
              <a:latin typeface="+mn-lt"/>
            </a:endParaRPr>
          </a:p>
          <a:p>
            <a:pPr lvl="1" eaLnBrk="1" hangingPunct="1">
              <a:spcBef>
                <a:spcPct val="20000"/>
              </a:spcBef>
              <a:buClr>
                <a:schemeClr val="folHlink"/>
              </a:buClr>
              <a:buSzPct val="60000"/>
            </a:pPr>
            <a:endParaRPr lang="en-US" dirty="0" smtClean="0">
              <a:latin typeface="+mn-lt"/>
            </a:endParaRP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Arial" pitchFamily="34" charset="0"/>
              <a:buChar char="•"/>
            </a:pPr>
            <a:r>
              <a:rPr lang="en-US" sz="2000" dirty="0">
                <a:latin typeface="+mn-lt"/>
              </a:rPr>
              <a:t> </a:t>
            </a:r>
            <a:r>
              <a:rPr lang="en-US" sz="2000" dirty="0" err="1" smtClean="0">
                <a:latin typeface="+mn-lt"/>
              </a:rPr>
              <a:t>Hausdorff</a:t>
            </a:r>
            <a:r>
              <a:rPr lang="en-US" sz="2000" dirty="0" smtClean="0">
                <a:latin typeface="+mn-lt"/>
              </a:rPr>
              <a:t> Distance</a:t>
            </a:r>
            <a:endParaRPr lang="ru-RU" sz="2000" dirty="0" smtClean="0">
              <a:latin typeface="+mn-lt"/>
            </a:endParaRPr>
          </a:p>
          <a:p>
            <a:pPr lvl="1"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Arial" pitchFamily="34" charset="0"/>
              <a:buChar char="•"/>
            </a:pPr>
            <a:r>
              <a:rPr lang="en-US" dirty="0" smtClean="0">
                <a:latin typeface="+mn-lt"/>
              </a:rPr>
              <a:t> </a:t>
            </a:r>
            <a:r>
              <a:rPr lang="ru-RU" dirty="0" smtClean="0">
                <a:latin typeface="+mn-lt"/>
              </a:rPr>
              <a:t>Почти то же самое, но берём не сумму, а максимальное расстояния </a:t>
            </a:r>
            <a:endParaRPr lang="ru-RU" dirty="0">
              <a:latin typeface="+mn-lt"/>
            </a:endParaRP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</a:pPr>
            <a:endParaRPr lang="ru-RU" sz="2000" dirty="0">
              <a:latin typeface="+mn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0272" y="2996952"/>
            <a:ext cx="1571625" cy="15357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8958487"/>
              </p:ext>
            </p:extLst>
          </p:nvPr>
        </p:nvGraphicFramePr>
        <p:xfrm>
          <a:off x="2426320" y="3155247"/>
          <a:ext cx="25701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Формула" r:id="rId4" imgW="1231560" imgH="291960" progId="Equation.3">
                  <p:embed/>
                </p:oleObj>
              </mc:Choice>
              <mc:Fallback>
                <p:oleObj name="Формула" r:id="rId4" imgW="1231560" imgH="291960" progId="Equation.3">
                  <p:embed/>
                  <p:pic>
                    <p:nvPicPr>
                      <p:cNvPr id="14029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6320" y="3155247"/>
                        <a:ext cx="2570163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6413256"/>
              </p:ext>
            </p:extLst>
          </p:nvPr>
        </p:nvGraphicFramePr>
        <p:xfrm>
          <a:off x="1829419" y="4356840"/>
          <a:ext cx="3763963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Уравнение" r:id="rId6" imgW="1803240" imgH="342720" progId="Equation.3">
                  <p:embed/>
                </p:oleObj>
              </mc:Choice>
              <mc:Fallback>
                <p:oleObj name="Уравнение" r:id="rId6" imgW="1803240" imgH="342720" progId="Equation.3">
                  <p:embed/>
                  <p:pic>
                    <p:nvPicPr>
                      <p:cNvPr id="14029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9419" y="4356840"/>
                        <a:ext cx="3763963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640649"/>
              </p:ext>
            </p:extLst>
          </p:nvPr>
        </p:nvGraphicFramePr>
        <p:xfrm>
          <a:off x="1979712" y="5948668"/>
          <a:ext cx="432117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6" name="Формула" r:id="rId8" imgW="2070000" imgH="291960" progId="Equation.3">
                  <p:embed/>
                </p:oleObj>
              </mc:Choice>
              <mc:Fallback>
                <p:oleObj name="Формула" r:id="rId8" imgW="2070000" imgH="291960" progId="Equation.3">
                  <p:embed/>
                  <p:pic>
                    <p:nvPicPr>
                      <p:cNvPr id="14029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5948668"/>
                        <a:ext cx="4321175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091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1401" y="1752600"/>
            <a:ext cx="7261197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192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270" y="2476214"/>
            <a:ext cx="7797460" cy="292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833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kern="0" cap="none" dirty="0">
                <a:solidFill>
                  <a:schemeClr val="tx2"/>
                </a:solidFill>
              </a:rPr>
              <a:t>Инвариантность</a:t>
            </a:r>
            <a:endParaRPr lang="ru-RU" dirty="0"/>
          </a:p>
        </p:txBody>
      </p:sp>
      <p:pic>
        <p:nvPicPr>
          <p:cNvPr id="33" name="Объект 3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2450" y="1700808"/>
            <a:ext cx="7328027" cy="2938527"/>
          </a:xfrm>
          <a:prstGeom prst="rect">
            <a:avLst/>
          </a:prstGeom>
        </p:spPr>
      </p:pic>
      <p:sp>
        <p:nvSpPr>
          <p:cNvPr id="39" name="Text Box 21"/>
          <p:cNvSpPr txBox="1">
            <a:spLocks noChangeArrowheads="1"/>
          </p:cNvSpPr>
          <p:nvPr/>
        </p:nvSpPr>
        <p:spPr bwMode="auto">
          <a:xfrm>
            <a:off x="625624" y="5198951"/>
            <a:ext cx="20605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Изменчивость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40" name="Line 34"/>
          <p:cNvSpPr>
            <a:spLocks noChangeShapeType="1"/>
          </p:cNvSpPr>
          <p:nvPr/>
        </p:nvSpPr>
        <p:spPr bwMode="auto">
          <a:xfrm flipH="1">
            <a:off x="854224" y="5051313"/>
            <a:ext cx="17653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1" name="Line 35"/>
          <p:cNvSpPr>
            <a:spLocks noChangeShapeType="1"/>
          </p:cNvSpPr>
          <p:nvPr/>
        </p:nvSpPr>
        <p:spPr bwMode="auto">
          <a:xfrm>
            <a:off x="714524" y="5064013"/>
            <a:ext cx="1866900" cy="685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2" name="Text Box 36"/>
          <p:cNvSpPr txBox="1">
            <a:spLocks noChangeArrowheads="1"/>
          </p:cNvSpPr>
          <p:nvPr/>
        </p:nvSpPr>
        <p:spPr bwMode="auto">
          <a:xfrm>
            <a:off x="2987824" y="5105288"/>
            <a:ext cx="25368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Инвариантность</a:t>
            </a:r>
          </a:p>
          <a:p>
            <a:pPr algn="ctr"/>
            <a:r>
              <a:rPr 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43" name="Text Box 22"/>
          <p:cNvSpPr txBox="1">
            <a:spLocks noChangeArrowheads="1"/>
          </p:cNvSpPr>
          <p:nvPr/>
        </p:nvSpPr>
        <p:spPr bwMode="auto">
          <a:xfrm>
            <a:off x="5627837" y="4898913"/>
            <a:ext cx="32686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itchFamily="18" charset="0"/>
              </a:rPr>
              <a:t>Положение камеры</a:t>
            </a:r>
            <a:endParaRPr lang="en-US" sz="2400" dirty="0">
              <a:latin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</a:rPr>
              <a:t>Освещение</a:t>
            </a:r>
            <a:endParaRPr lang="en-US" sz="2400" dirty="0">
              <a:latin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</a:rPr>
              <a:t>Внутренние параметры</a:t>
            </a:r>
            <a:endParaRPr lang="en-US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2235" y="1752600"/>
            <a:ext cx="6139529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7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Схема простого алгоритма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Предобработка изображения для упрощения анализа (например – шумоподавление</a:t>
            </a:r>
            <a:r>
              <a:rPr lang="ru-RU" dirty="0" smtClean="0"/>
              <a:t>)</a:t>
            </a:r>
            <a:endParaRPr lang="ru-RU" dirty="0"/>
          </a:p>
          <a:p>
            <a:pPr algn="just"/>
            <a:r>
              <a:rPr lang="ru-RU" dirty="0"/>
              <a:t> Выделение на изображении контрастных областей-кандидатов в которых может находится искомый объект </a:t>
            </a:r>
          </a:p>
          <a:p>
            <a:pPr algn="just"/>
            <a:r>
              <a:rPr lang="ru-RU" dirty="0"/>
              <a:t> Вычисление признаков (инвариантов) по выделенным </a:t>
            </a:r>
            <a:r>
              <a:rPr lang="ru-RU" dirty="0" smtClean="0"/>
              <a:t>фрагментам</a:t>
            </a:r>
            <a:endParaRPr lang="ru-RU" dirty="0"/>
          </a:p>
          <a:p>
            <a:pPr algn="just"/>
            <a:r>
              <a:rPr lang="ru-RU" dirty="0"/>
              <a:t> Проверка – является ли фрагмент изображения изображением нужного нам объекта по измеренным параметрам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0271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Бинаризация изображений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093" y="1844824"/>
            <a:ext cx="8004742" cy="2420322"/>
          </a:xfrm>
          <a:prstGeom prst="rect">
            <a:avLst/>
          </a:prstGeom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554093" y="4365104"/>
            <a:ext cx="8004742" cy="176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Arial" charset="0"/>
              <a:buChar char="•"/>
            </a:pPr>
            <a:r>
              <a:rPr lang="ru-RU" sz="1600" dirty="0"/>
              <a:t>  </a:t>
            </a:r>
            <a:r>
              <a:rPr lang="ru-RU" sz="1600" dirty="0" smtClean="0"/>
              <a:t>Пиксель </a:t>
            </a:r>
            <a:r>
              <a:rPr lang="ru-RU" sz="1600" dirty="0"/>
              <a:t>бинарного изображения может принимать только значения 0 и 1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Arial" charset="0"/>
              <a:buChar char="•"/>
            </a:pPr>
            <a:r>
              <a:rPr lang="ru-RU" sz="1600" dirty="0"/>
              <a:t>  Бинаризация – построение бинарного изображения по полутоновому / цветному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Arial" charset="0"/>
              <a:buChar char="•"/>
            </a:pPr>
            <a:r>
              <a:rPr lang="ru-RU" sz="1600" dirty="0"/>
              <a:t>  Смысл?</a:t>
            </a:r>
          </a:p>
          <a:p>
            <a:pPr lvl="1">
              <a:spcBef>
                <a:spcPct val="20000"/>
              </a:spcBef>
              <a:buClr>
                <a:schemeClr val="folHlink"/>
              </a:buClr>
              <a:buSzPct val="60000"/>
              <a:buFont typeface="Arial" charset="0"/>
              <a:buChar char="•"/>
            </a:pPr>
            <a:r>
              <a:rPr lang="ru-RU" sz="1600" dirty="0"/>
              <a:t>  Разделить изображение на фон и контрастные объекты</a:t>
            </a:r>
          </a:p>
          <a:p>
            <a:pPr lvl="1">
              <a:spcBef>
                <a:spcPct val="20000"/>
              </a:spcBef>
              <a:buClr>
                <a:schemeClr val="folHlink"/>
              </a:buClr>
              <a:buSzPct val="60000"/>
              <a:buFont typeface="Arial" charset="0"/>
              <a:buChar char="•"/>
            </a:pPr>
            <a:r>
              <a:rPr lang="ru-RU" sz="1600" dirty="0"/>
              <a:t>  Объекты помечены 1, фон 0</a:t>
            </a:r>
          </a:p>
        </p:txBody>
      </p:sp>
    </p:spTree>
    <p:extLst>
      <p:ext uri="{BB962C8B-B14F-4D97-AF65-F5344CB8AC3E}">
        <p14:creationId xmlns:p14="http://schemas.microsoft.com/office/powerpoint/2010/main" val="22957973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Пороговая фильтрация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532384"/>
          </a:xfrm>
        </p:spPr>
        <p:txBody>
          <a:bodyPr/>
          <a:lstStyle/>
          <a:p>
            <a:r>
              <a:rPr lang="ru-RU" dirty="0"/>
              <a:t>Простейший вариант - пороговая фильтрация (</a:t>
            </a:r>
            <a:r>
              <a:rPr lang="ru-RU" dirty="0" err="1"/>
              <a:t>thresholding</a:t>
            </a:r>
            <a:r>
              <a:rPr lang="ru-RU" dirty="0"/>
              <a:t>)</a:t>
            </a:r>
          </a:p>
          <a:p>
            <a:pPr lvl="1"/>
            <a:r>
              <a:rPr lang="ru-RU" dirty="0" smtClean="0"/>
              <a:t>Выделение </a:t>
            </a:r>
            <a:r>
              <a:rPr lang="ru-RU" dirty="0"/>
              <a:t>областей, яркость которых выше/ниже некоторого порога, заданного «извне»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77" y="3582220"/>
            <a:ext cx="7998645" cy="242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948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Пороговая фильтрация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316360"/>
          </a:xfrm>
        </p:spPr>
        <p:txBody>
          <a:bodyPr/>
          <a:lstStyle/>
          <a:p>
            <a:r>
              <a:rPr lang="ru-RU" dirty="0"/>
              <a:t>Более интересный способ – определение порога автоматически, по характеристикам изображения</a:t>
            </a:r>
            <a:endParaRPr lang="en-US" dirty="0"/>
          </a:p>
          <a:p>
            <a:endParaRPr lang="ru-RU" dirty="0"/>
          </a:p>
        </p:txBody>
      </p:sp>
      <p:pic>
        <p:nvPicPr>
          <p:cNvPr id="4" name="Picture 5" descr="fip3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732213"/>
            <a:ext cx="2362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fip35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3732213"/>
            <a:ext cx="3733800" cy="232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32104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Адаптивная бинаризация</a:t>
            </a:r>
          </a:p>
        </p:txBody>
      </p:sp>
      <p:sp>
        <p:nvSpPr>
          <p:cNvPr id="5" name="Text Box 1028"/>
          <p:cNvSpPr txBox="1"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sz="1800" dirty="0"/>
              <a:t>	Необходима в случае неравномерной яркости фона</a:t>
            </a:r>
            <a:r>
              <a:rPr lang="en-US" sz="1800" dirty="0"/>
              <a:t>/</a:t>
            </a:r>
            <a:r>
              <a:rPr lang="ru-RU" sz="1800" dirty="0"/>
              <a:t>объекта.</a:t>
            </a:r>
            <a:br>
              <a:rPr lang="ru-RU" sz="1800" dirty="0"/>
            </a:br>
            <a:endParaRPr lang="ru-RU" sz="1800" dirty="0"/>
          </a:p>
          <a:p>
            <a:pPr marL="457200" indent="-4572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AutoNum type="arabicPeriod"/>
            </a:pPr>
            <a:r>
              <a:rPr lang="ru-RU" sz="1600" dirty="0"/>
              <a:t>Для каждого пикселя изображения </a:t>
            </a:r>
            <a:r>
              <a:rPr lang="en-US" sz="1600" i="1" dirty="0"/>
              <a:t>I(x, y)</a:t>
            </a:r>
            <a:r>
              <a:rPr lang="en-US" sz="1600" dirty="0"/>
              <a:t>:</a:t>
            </a:r>
          </a:p>
          <a:p>
            <a:pPr marL="914400" lvl="1" indent="-4572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AutoNum type="arabicPeriod"/>
            </a:pPr>
            <a:r>
              <a:rPr lang="ru-RU" sz="1600" dirty="0"/>
              <a:t>В окрестности пикселя радиуса </a:t>
            </a:r>
            <a:r>
              <a:rPr lang="en-US" sz="1600" i="1" dirty="0"/>
              <a:t>r</a:t>
            </a:r>
            <a:r>
              <a:rPr lang="en-US" sz="1600" dirty="0"/>
              <a:t> </a:t>
            </a:r>
            <a:r>
              <a:rPr lang="ru-RU" sz="1600" dirty="0"/>
              <a:t>высчитывается индивидуальный для данного пикселя</a:t>
            </a:r>
            <a:r>
              <a:rPr lang="en-US" sz="1600" dirty="0"/>
              <a:t> </a:t>
            </a:r>
            <a:r>
              <a:rPr lang="ru-RU" sz="1600" dirty="0"/>
              <a:t>порог </a:t>
            </a:r>
            <a:r>
              <a:rPr lang="en-US" sz="1600" i="1" dirty="0"/>
              <a:t>T</a:t>
            </a:r>
            <a:r>
              <a:rPr lang="en-US" sz="1600" dirty="0"/>
              <a:t>;</a:t>
            </a:r>
            <a:endParaRPr lang="ru-RU" sz="1600" dirty="0"/>
          </a:p>
          <a:p>
            <a:pPr marL="914400" lvl="1" indent="-4572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AutoNum type="arabicPeriod"/>
            </a:pPr>
            <a:r>
              <a:rPr lang="ru-RU" sz="1600" dirty="0"/>
              <a:t>Если </a:t>
            </a:r>
            <a:r>
              <a:rPr lang="en-US" sz="1600" i="1" dirty="0"/>
              <a:t>I(x, y) &gt; T + C </a:t>
            </a:r>
            <a:r>
              <a:rPr lang="en-US" sz="1600" dirty="0"/>
              <a:t>, </a:t>
            </a:r>
            <a:r>
              <a:rPr lang="ru-RU" sz="1600" dirty="0"/>
              <a:t>результат</a:t>
            </a:r>
            <a:r>
              <a:rPr lang="en-US" sz="1600" dirty="0"/>
              <a:t> 1, </a:t>
            </a:r>
            <a:r>
              <a:rPr lang="ru-RU" sz="1600" dirty="0"/>
              <a:t>иначе 0</a:t>
            </a:r>
            <a:r>
              <a:rPr lang="en-US" sz="1600" dirty="0"/>
              <a:t>;</a:t>
            </a:r>
          </a:p>
          <a:p>
            <a:pPr marL="914400" lvl="1" indent="-4572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AutoNum type="arabicPeriod"/>
            </a:pPr>
            <a:endParaRPr lang="en-US" sz="1600" dirty="0"/>
          </a:p>
          <a:p>
            <a:pPr marL="914400" lvl="1" indent="-4572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AutoNum type="arabicPeriod"/>
            </a:pPr>
            <a:endParaRPr lang="en-US" sz="1600" dirty="0"/>
          </a:p>
          <a:p>
            <a:pPr marL="914400" lvl="1" indent="-4572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sz="1600" dirty="0"/>
              <a:t>Варианты выбора </a:t>
            </a:r>
            <a:r>
              <a:rPr lang="en-US" sz="1600" dirty="0"/>
              <a:t>T:</a:t>
            </a:r>
          </a:p>
          <a:p>
            <a:pPr marL="914400" lvl="1" indent="-4572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sz="1600" i="1" dirty="0"/>
              <a:t>T = mean</a:t>
            </a:r>
          </a:p>
          <a:p>
            <a:pPr marL="914400" lvl="1" indent="-4572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sz="1600" i="1" dirty="0"/>
              <a:t>T = median</a:t>
            </a:r>
          </a:p>
          <a:p>
            <a:pPr marL="914400" lvl="1" indent="-45720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sz="1600" i="1" dirty="0"/>
              <a:t>T = (min + max) / 2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32520777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Адаптивная бинаризация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267300"/>
            <a:ext cx="8229600" cy="334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301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Шум в бинарных изображениях</a:t>
            </a:r>
          </a:p>
        </p:txBody>
      </p:sp>
      <p:pic>
        <p:nvPicPr>
          <p:cNvPr id="4" name="Picture 4" descr="H:\vvp\Lecture\New\Morph\noise2_crop.t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09" y="2132856"/>
            <a:ext cx="5541110" cy="3631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67842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Подавление и устранение шума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Широко известный способ - устранение шума с помощью операций математической морфологии:</a:t>
            </a:r>
          </a:p>
          <a:p>
            <a:pPr lvl="1"/>
            <a:r>
              <a:rPr lang="ru-RU" dirty="0"/>
              <a:t> Сужение (</a:t>
            </a:r>
            <a:r>
              <a:rPr lang="ru-RU" dirty="0" err="1"/>
              <a:t>erosion</a:t>
            </a:r>
            <a:r>
              <a:rPr lang="ru-RU" dirty="0"/>
              <a:t>)</a:t>
            </a:r>
          </a:p>
          <a:p>
            <a:pPr lvl="1"/>
            <a:r>
              <a:rPr lang="ru-RU" dirty="0"/>
              <a:t> Расширение (</a:t>
            </a:r>
            <a:r>
              <a:rPr lang="ru-RU" dirty="0" err="1"/>
              <a:t>dilation</a:t>
            </a:r>
            <a:r>
              <a:rPr lang="ru-RU" dirty="0"/>
              <a:t>)</a:t>
            </a:r>
          </a:p>
          <a:p>
            <a:pPr lvl="1"/>
            <a:r>
              <a:rPr lang="ru-RU" dirty="0"/>
              <a:t> Закрытие (</a:t>
            </a:r>
            <a:r>
              <a:rPr lang="ru-RU" dirty="0" err="1"/>
              <a:t>closing</a:t>
            </a:r>
            <a:r>
              <a:rPr lang="ru-RU" dirty="0"/>
              <a:t>)</a:t>
            </a:r>
          </a:p>
          <a:p>
            <a:pPr lvl="1"/>
            <a:r>
              <a:rPr lang="ru-RU" dirty="0"/>
              <a:t> Раскрытие (</a:t>
            </a:r>
            <a:r>
              <a:rPr lang="ru-RU" dirty="0" err="1"/>
              <a:t>opening</a:t>
            </a:r>
            <a:r>
              <a:rPr lang="ru-RU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97475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Математическая морфология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7387" y="1484784"/>
            <a:ext cx="6578154" cy="3603048"/>
          </a:xfrm>
          <a:prstGeom prst="rect">
            <a:avLst/>
          </a:prstGeom>
        </p:spPr>
      </p:pic>
      <p:sp>
        <p:nvSpPr>
          <p:cNvPr id="5" name="Rectangle 133"/>
          <p:cNvSpPr>
            <a:spLocks noChangeArrowheads="1"/>
          </p:cNvSpPr>
          <p:nvPr/>
        </p:nvSpPr>
        <p:spPr bwMode="auto">
          <a:xfrm>
            <a:off x="539552" y="5301208"/>
            <a:ext cx="82870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Множество </a:t>
            </a:r>
            <a:r>
              <a:rPr lang="en-US" dirty="0"/>
              <a:t>A </a:t>
            </a:r>
            <a:r>
              <a:rPr lang="ru-RU" dirty="0"/>
              <a:t>обычно является объектом обработки, а множество</a:t>
            </a:r>
            <a:br>
              <a:rPr lang="ru-RU" dirty="0"/>
            </a:br>
            <a:r>
              <a:rPr lang="en-US" dirty="0"/>
              <a:t>B </a:t>
            </a:r>
            <a:r>
              <a:rPr lang="ru-RU" dirty="0"/>
              <a:t>(называемое структурным элементом) – инструментом.</a:t>
            </a:r>
          </a:p>
        </p:txBody>
      </p:sp>
    </p:spTree>
    <p:extLst>
      <p:ext uri="{BB962C8B-B14F-4D97-AF65-F5344CB8AC3E}">
        <p14:creationId xmlns:p14="http://schemas.microsoft.com/office/powerpoint/2010/main" val="32129862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Расширение в дискретном случае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261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309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0357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405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6453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501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2549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5597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8645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1693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261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7309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0357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13405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6453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9501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2549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5597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8645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31693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26128" y="3102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30928" y="3102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1035728" y="3102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340528" y="3102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645328" y="3102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1950128" y="3102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2254928" y="3102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2559728" y="3102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2864528" y="3102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3169328" y="3102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426128" y="3407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730928" y="3407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1035728" y="3407296"/>
            <a:ext cx="304800" cy="304800"/>
          </a:xfrm>
          <a:prstGeom prst="rect">
            <a:avLst/>
          </a:prstGeom>
          <a:solidFill>
            <a:srgbClr val="00BA8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1340528" y="3407296"/>
            <a:ext cx="304800" cy="304800"/>
          </a:xfrm>
          <a:prstGeom prst="rect">
            <a:avLst/>
          </a:prstGeom>
          <a:solidFill>
            <a:srgbClr val="00BA8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1645328" y="3407296"/>
            <a:ext cx="304800" cy="304800"/>
          </a:xfrm>
          <a:prstGeom prst="rect">
            <a:avLst/>
          </a:prstGeom>
          <a:solidFill>
            <a:srgbClr val="00BA8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950128" y="3407296"/>
            <a:ext cx="304800" cy="304800"/>
          </a:xfrm>
          <a:prstGeom prst="rect">
            <a:avLst/>
          </a:prstGeom>
          <a:solidFill>
            <a:srgbClr val="00BA8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2254928" y="3407296"/>
            <a:ext cx="304800" cy="304800"/>
          </a:xfrm>
          <a:prstGeom prst="rect">
            <a:avLst/>
          </a:prstGeom>
          <a:solidFill>
            <a:srgbClr val="00BA8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2559728" y="3407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2864528" y="3407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3169328" y="3407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426128" y="3712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730928" y="3712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1035728" y="3712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1340528" y="3712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1645328" y="3712096"/>
            <a:ext cx="304800" cy="304800"/>
          </a:xfrm>
          <a:prstGeom prst="rect">
            <a:avLst/>
          </a:prstGeom>
          <a:solidFill>
            <a:srgbClr val="00BA8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1950128" y="3712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2254928" y="3712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2559728" y="3712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2864528" y="3712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3169328" y="3712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4261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7309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10357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13405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1645328" y="4016896"/>
            <a:ext cx="304800" cy="304800"/>
          </a:xfrm>
          <a:prstGeom prst="rect">
            <a:avLst/>
          </a:prstGeom>
          <a:solidFill>
            <a:srgbClr val="00BA8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19501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22549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25597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28645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31693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4261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7309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6" name="Rectangle 65"/>
          <p:cNvSpPr>
            <a:spLocks noChangeArrowheads="1"/>
          </p:cNvSpPr>
          <p:nvPr/>
        </p:nvSpPr>
        <p:spPr bwMode="auto">
          <a:xfrm>
            <a:off x="10357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7" name="Rectangle 66"/>
          <p:cNvSpPr>
            <a:spLocks noChangeArrowheads="1"/>
          </p:cNvSpPr>
          <p:nvPr/>
        </p:nvSpPr>
        <p:spPr bwMode="auto">
          <a:xfrm>
            <a:off x="13405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1645328" y="4321696"/>
            <a:ext cx="304800" cy="304800"/>
          </a:xfrm>
          <a:prstGeom prst="rect">
            <a:avLst/>
          </a:prstGeom>
          <a:solidFill>
            <a:srgbClr val="00BA8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19501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0" name="Rectangle 69"/>
          <p:cNvSpPr>
            <a:spLocks noChangeArrowheads="1"/>
          </p:cNvSpPr>
          <p:nvPr/>
        </p:nvSpPr>
        <p:spPr bwMode="auto">
          <a:xfrm>
            <a:off x="22549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" name="Rectangle 70"/>
          <p:cNvSpPr>
            <a:spLocks noChangeArrowheads="1"/>
          </p:cNvSpPr>
          <p:nvPr/>
        </p:nvSpPr>
        <p:spPr bwMode="auto">
          <a:xfrm>
            <a:off x="25597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28645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3" name="Rectangle 72"/>
          <p:cNvSpPr>
            <a:spLocks noChangeArrowheads="1"/>
          </p:cNvSpPr>
          <p:nvPr/>
        </p:nvSpPr>
        <p:spPr bwMode="auto">
          <a:xfrm>
            <a:off x="31693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4" name="Rectangle 73"/>
          <p:cNvSpPr>
            <a:spLocks noChangeArrowheads="1"/>
          </p:cNvSpPr>
          <p:nvPr/>
        </p:nvSpPr>
        <p:spPr bwMode="auto">
          <a:xfrm>
            <a:off x="4261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5" name="Rectangle 74"/>
          <p:cNvSpPr>
            <a:spLocks noChangeArrowheads="1"/>
          </p:cNvSpPr>
          <p:nvPr/>
        </p:nvSpPr>
        <p:spPr bwMode="auto">
          <a:xfrm>
            <a:off x="7309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6" name="Rectangle 75"/>
          <p:cNvSpPr>
            <a:spLocks noChangeArrowheads="1"/>
          </p:cNvSpPr>
          <p:nvPr/>
        </p:nvSpPr>
        <p:spPr bwMode="auto">
          <a:xfrm>
            <a:off x="10357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7" name="Rectangle 76"/>
          <p:cNvSpPr>
            <a:spLocks noChangeArrowheads="1"/>
          </p:cNvSpPr>
          <p:nvPr/>
        </p:nvSpPr>
        <p:spPr bwMode="auto">
          <a:xfrm>
            <a:off x="13405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8" name="Rectangle 77"/>
          <p:cNvSpPr>
            <a:spLocks noChangeArrowheads="1"/>
          </p:cNvSpPr>
          <p:nvPr/>
        </p:nvSpPr>
        <p:spPr bwMode="auto">
          <a:xfrm>
            <a:off x="1645328" y="4626496"/>
            <a:ext cx="304800" cy="304800"/>
          </a:xfrm>
          <a:prstGeom prst="rect">
            <a:avLst/>
          </a:prstGeom>
          <a:solidFill>
            <a:srgbClr val="00BA8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9" name="Rectangle 78"/>
          <p:cNvSpPr>
            <a:spLocks noChangeArrowheads="1"/>
          </p:cNvSpPr>
          <p:nvPr/>
        </p:nvSpPr>
        <p:spPr bwMode="auto">
          <a:xfrm>
            <a:off x="19501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0" name="Rectangle 79"/>
          <p:cNvSpPr>
            <a:spLocks noChangeArrowheads="1"/>
          </p:cNvSpPr>
          <p:nvPr/>
        </p:nvSpPr>
        <p:spPr bwMode="auto">
          <a:xfrm>
            <a:off x="22549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" name="Rectangle 80"/>
          <p:cNvSpPr>
            <a:spLocks noChangeArrowheads="1"/>
          </p:cNvSpPr>
          <p:nvPr/>
        </p:nvSpPr>
        <p:spPr bwMode="auto">
          <a:xfrm>
            <a:off x="25597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" name="Rectangle 81"/>
          <p:cNvSpPr>
            <a:spLocks noChangeArrowheads="1"/>
          </p:cNvSpPr>
          <p:nvPr/>
        </p:nvSpPr>
        <p:spPr bwMode="auto">
          <a:xfrm>
            <a:off x="28645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3" name="Rectangle 82"/>
          <p:cNvSpPr>
            <a:spLocks noChangeArrowheads="1"/>
          </p:cNvSpPr>
          <p:nvPr/>
        </p:nvSpPr>
        <p:spPr bwMode="auto">
          <a:xfrm>
            <a:off x="31693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4" name="Rectangle 83"/>
          <p:cNvSpPr>
            <a:spLocks noChangeArrowheads="1"/>
          </p:cNvSpPr>
          <p:nvPr/>
        </p:nvSpPr>
        <p:spPr bwMode="auto">
          <a:xfrm>
            <a:off x="4261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5" name="Rectangle 84"/>
          <p:cNvSpPr>
            <a:spLocks noChangeArrowheads="1"/>
          </p:cNvSpPr>
          <p:nvPr/>
        </p:nvSpPr>
        <p:spPr bwMode="auto">
          <a:xfrm>
            <a:off x="7309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6" name="Rectangle 85"/>
          <p:cNvSpPr>
            <a:spLocks noChangeArrowheads="1"/>
          </p:cNvSpPr>
          <p:nvPr/>
        </p:nvSpPr>
        <p:spPr bwMode="auto">
          <a:xfrm>
            <a:off x="10357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7" name="Rectangle 86"/>
          <p:cNvSpPr>
            <a:spLocks noChangeArrowheads="1"/>
          </p:cNvSpPr>
          <p:nvPr/>
        </p:nvSpPr>
        <p:spPr bwMode="auto">
          <a:xfrm>
            <a:off x="13405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8" name="Rectangle 87"/>
          <p:cNvSpPr>
            <a:spLocks noChangeArrowheads="1"/>
          </p:cNvSpPr>
          <p:nvPr/>
        </p:nvSpPr>
        <p:spPr bwMode="auto">
          <a:xfrm>
            <a:off x="16453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19501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0" name="Rectangle 89"/>
          <p:cNvSpPr>
            <a:spLocks noChangeArrowheads="1"/>
          </p:cNvSpPr>
          <p:nvPr/>
        </p:nvSpPr>
        <p:spPr bwMode="auto">
          <a:xfrm>
            <a:off x="22549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1" name="Rectangle 90"/>
          <p:cNvSpPr>
            <a:spLocks noChangeArrowheads="1"/>
          </p:cNvSpPr>
          <p:nvPr/>
        </p:nvSpPr>
        <p:spPr bwMode="auto">
          <a:xfrm>
            <a:off x="25597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" name="Rectangle 91"/>
          <p:cNvSpPr>
            <a:spLocks noChangeArrowheads="1"/>
          </p:cNvSpPr>
          <p:nvPr/>
        </p:nvSpPr>
        <p:spPr bwMode="auto">
          <a:xfrm>
            <a:off x="28645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3" name="Rectangle 92"/>
          <p:cNvSpPr>
            <a:spLocks noChangeArrowheads="1"/>
          </p:cNvSpPr>
          <p:nvPr/>
        </p:nvSpPr>
        <p:spPr bwMode="auto">
          <a:xfrm>
            <a:off x="31693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4" name="Rectangle 93"/>
          <p:cNvSpPr>
            <a:spLocks noChangeArrowheads="1"/>
          </p:cNvSpPr>
          <p:nvPr/>
        </p:nvSpPr>
        <p:spPr bwMode="auto">
          <a:xfrm>
            <a:off x="4261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5" name="Rectangle 94"/>
          <p:cNvSpPr>
            <a:spLocks noChangeArrowheads="1"/>
          </p:cNvSpPr>
          <p:nvPr/>
        </p:nvSpPr>
        <p:spPr bwMode="auto">
          <a:xfrm>
            <a:off x="7309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6" name="Rectangle 95"/>
          <p:cNvSpPr>
            <a:spLocks noChangeArrowheads="1"/>
          </p:cNvSpPr>
          <p:nvPr/>
        </p:nvSpPr>
        <p:spPr bwMode="auto">
          <a:xfrm>
            <a:off x="10357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7" name="Rectangle 96"/>
          <p:cNvSpPr>
            <a:spLocks noChangeArrowheads="1"/>
          </p:cNvSpPr>
          <p:nvPr/>
        </p:nvSpPr>
        <p:spPr bwMode="auto">
          <a:xfrm>
            <a:off x="13405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8" name="Rectangle 97"/>
          <p:cNvSpPr>
            <a:spLocks noChangeArrowheads="1"/>
          </p:cNvSpPr>
          <p:nvPr/>
        </p:nvSpPr>
        <p:spPr bwMode="auto">
          <a:xfrm>
            <a:off x="16453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9" name="Rectangle 98"/>
          <p:cNvSpPr>
            <a:spLocks noChangeArrowheads="1"/>
          </p:cNvSpPr>
          <p:nvPr/>
        </p:nvSpPr>
        <p:spPr bwMode="auto">
          <a:xfrm>
            <a:off x="19501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0" name="Rectangle 99"/>
          <p:cNvSpPr>
            <a:spLocks noChangeArrowheads="1"/>
          </p:cNvSpPr>
          <p:nvPr/>
        </p:nvSpPr>
        <p:spPr bwMode="auto">
          <a:xfrm>
            <a:off x="22549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1" name="Rectangle 100"/>
          <p:cNvSpPr>
            <a:spLocks noChangeArrowheads="1"/>
          </p:cNvSpPr>
          <p:nvPr/>
        </p:nvSpPr>
        <p:spPr bwMode="auto">
          <a:xfrm>
            <a:off x="25597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" name="Rectangle 101"/>
          <p:cNvSpPr>
            <a:spLocks noChangeArrowheads="1"/>
          </p:cNvSpPr>
          <p:nvPr/>
        </p:nvSpPr>
        <p:spPr bwMode="auto">
          <a:xfrm>
            <a:off x="28645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3" name="Rectangle 102"/>
          <p:cNvSpPr>
            <a:spLocks noChangeArrowheads="1"/>
          </p:cNvSpPr>
          <p:nvPr/>
        </p:nvSpPr>
        <p:spPr bwMode="auto">
          <a:xfrm>
            <a:off x="31693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4" name="Group 233"/>
          <p:cNvGrpSpPr>
            <a:grpSpLocks/>
          </p:cNvGrpSpPr>
          <p:nvPr/>
        </p:nvGrpSpPr>
        <p:grpSpPr bwMode="auto">
          <a:xfrm>
            <a:off x="3855128" y="3331096"/>
            <a:ext cx="1524000" cy="1524000"/>
            <a:chOff x="2400" y="2304"/>
            <a:chExt cx="960" cy="960"/>
          </a:xfrm>
        </p:grpSpPr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2976" y="230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3168" y="230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2976" y="2496"/>
              <a:ext cx="192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3168" y="249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2976" y="2688"/>
              <a:ext cx="192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3168" y="268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2400" y="288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1" name="Rectangle 119"/>
            <p:cNvSpPr>
              <a:spLocks noChangeArrowheads="1"/>
            </p:cNvSpPr>
            <p:nvPr/>
          </p:nvSpPr>
          <p:spPr bwMode="auto">
            <a:xfrm>
              <a:off x="2592" y="2880"/>
              <a:ext cx="192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" name="Rectangle 120"/>
            <p:cNvSpPr>
              <a:spLocks noChangeArrowheads="1"/>
            </p:cNvSpPr>
            <p:nvPr/>
          </p:nvSpPr>
          <p:spPr bwMode="auto">
            <a:xfrm>
              <a:off x="2784" y="2880"/>
              <a:ext cx="192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" name="Rectangle 121"/>
            <p:cNvSpPr>
              <a:spLocks noChangeArrowheads="1"/>
            </p:cNvSpPr>
            <p:nvPr/>
          </p:nvSpPr>
          <p:spPr bwMode="auto">
            <a:xfrm>
              <a:off x="2976" y="2880"/>
              <a:ext cx="192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4" name="Rectangle 122"/>
            <p:cNvSpPr>
              <a:spLocks noChangeArrowheads="1"/>
            </p:cNvSpPr>
            <p:nvPr/>
          </p:nvSpPr>
          <p:spPr bwMode="auto">
            <a:xfrm>
              <a:off x="3168" y="288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5" name="Rectangle 123"/>
            <p:cNvSpPr>
              <a:spLocks noChangeArrowheads="1"/>
            </p:cNvSpPr>
            <p:nvPr/>
          </p:nvSpPr>
          <p:spPr bwMode="auto">
            <a:xfrm>
              <a:off x="2400" y="307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6" name="Rectangle 124"/>
            <p:cNvSpPr>
              <a:spLocks noChangeArrowheads="1"/>
            </p:cNvSpPr>
            <p:nvPr/>
          </p:nvSpPr>
          <p:spPr bwMode="auto">
            <a:xfrm>
              <a:off x="2592" y="307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7" name="Rectangle 125"/>
            <p:cNvSpPr>
              <a:spLocks noChangeArrowheads="1"/>
            </p:cNvSpPr>
            <p:nvPr/>
          </p:nvSpPr>
          <p:spPr bwMode="auto">
            <a:xfrm>
              <a:off x="2784" y="307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8" name="Rectangle 126"/>
            <p:cNvSpPr>
              <a:spLocks noChangeArrowheads="1"/>
            </p:cNvSpPr>
            <p:nvPr/>
          </p:nvSpPr>
          <p:spPr bwMode="auto">
            <a:xfrm>
              <a:off x="2976" y="307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9" name="Rectangle 127"/>
            <p:cNvSpPr>
              <a:spLocks noChangeArrowheads="1"/>
            </p:cNvSpPr>
            <p:nvPr/>
          </p:nvSpPr>
          <p:spPr bwMode="auto">
            <a:xfrm>
              <a:off x="3168" y="307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0" name="Rectangle 128"/>
          <p:cNvSpPr>
            <a:spLocks noChangeArrowheads="1"/>
          </p:cNvSpPr>
          <p:nvPr/>
        </p:nvSpPr>
        <p:spPr bwMode="auto">
          <a:xfrm>
            <a:off x="57601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1" name="Rectangle 129"/>
          <p:cNvSpPr>
            <a:spLocks noChangeArrowheads="1"/>
          </p:cNvSpPr>
          <p:nvPr/>
        </p:nvSpPr>
        <p:spPr bwMode="auto">
          <a:xfrm>
            <a:off x="60649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2" name="Rectangle 130"/>
          <p:cNvSpPr>
            <a:spLocks noChangeArrowheads="1"/>
          </p:cNvSpPr>
          <p:nvPr/>
        </p:nvSpPr>
        <p:spPr bwMode="auto">
          <a:xfrm>
            <a:off x="63697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" name="Rectangle 131"/>
          <p:cNvSpPr>
            <a:spLocks noChangeArrowheads="1"/>
          </p:cNvSpPr>
          <p:nvPr/>
        </p:nvSpPr>
        <p:spPr bwMode="auto">
          <a:xfrm>
            <a:off x="66745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4" name="Rectangle 132"/>
          <p:cNvSpPr>
            <a:spLocks noChangeArrowheads="1"/>
          </p:cNvSpPr>
          <p:nvPr/>
        </p:nvSpPr>
        <p:spPr bwMode="auto">
          <a:xfrm>
            <a:off x="69793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5" name="Rectangle 133"/>
          <p:cNvSpPr>
            <a:spLocks noChangeArrowheads="1"/>
          </p:cNvSpPr>
          <p:nvPr/>
        </p:nvSpPr>
        <p:spPr bwMode="auto">
          <a:xfrm>
            <a:off x="72841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6" name="Rectangle 134"/>
          <p:cNvSpPr>
            <a:spLocks noChangeArrowheads="1"/>
          </p:cNvSpPr>
          <p:nvPr/>
        </p:nvSpPr>
        <p:spPr bwMode="auto">
          <a:xfrm>
            <a:off x="75889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7" name="Rectangle 135"/>
          <p:cNvSpPr>
            <a:spLocks noChangeArrowheads="1"/>
          </p:cNvSpPr>
          <p:nvPr/>
        </p:nvSpPr>
        <p:spPr bwMode="auto">
          <a:xfrm>
            <a:off x="78937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8" name="Rectangle 136"/>
          <p:cNvSpPr>
            <a:spLocks noChangeArrowheads="1"/>
          </p:cNvSpPr>
          <p:nvPr/>
        </p:nvSpPr>
        <p:spPr bwMode="auto">
          <a:xfrm>
            <a:off x="81985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9" name="Rectangle 137"/>
          <p:cNvSpPr>
            <a:spLocks noChangeArrowheads="1"/>
          </p:cNvSpPr>
          <p:nvPr/>
        </p:nvSpPr>
        <p:spPr bwMode="auto">
          <a:xfrm>
            <a:off x="8503328" y="2492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0" name="Rectangle 138"/>
          <p:cNvSpPr>
            <a:spLocks noChangeArrowheads="1"/>
          </p:cNvSpPr>
          <p:nvPr/>
        </p:nvSpPr>
        <p:spPr bwMode="auto">
          <a:xfrm>
            <a:off x="57601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1" name="Rectangle 139"/>
          <p:cNvSpPr>
            <a:spLocks noChangeArrowheads="1"/>
          </p:cNvSpPr>
          <p:nvPr/>
        </p:nvSpPr>
        <p:spPr bwMode="auto">
          <a:xfrm>
            <a:off x="60649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2" name="Rectangle 140"/>
          <p:cNvSpPr>
            <a:spLocks noChangeArrowheads="1"/>
          </p:cNvSpPr>
          <p:nvPr/>
        </p:nvSpPr>
        <p:spPr bwMode="auto">
          <a:xfrm>
            <a:off x="63697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" name="Rectangle 141"/>
          <p:cNvSpPr>
            <a:spLocks noChangeArrowheads="1"/>
          </p:cNvSpPr>
          <p:nvPr/>
        </p:nvSpPr>
        <p:spPr bwMode="auto">
          <a:xfrm>
            <a:off x="66745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4" name="Rectangle 142"/>
          <p:cNvSpPr>
            <a:spLocks noChangeArrowheads="1"/>
          </p:cNvSpPr>
          <p:nvPr/>
        </p:nvSpPr>
        <p:spPr bwMode="auto">
          <a:xfrm>
            <a:off x="69793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5" name="Rectangle 143"/>
          <p:cNvSpPr>
            <a:spLocks noChangeArrowheads="1"/>
          </p:cNvSpPr>
          <p:nvPr/>
        </p:nvSpPr>
        <p:spPr bwMode="auto">
          <a:xfrm>
            <a:off x="72841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6" name="Rectangle 144"/>
          <p:cNvSpPr>
            <a:spLocks noChangeArrowheads="1"/>
          </p:cNvSpPr>
          <p:nvPr/>
        </p:nvSpPr>
        <p:spPr bwMode="auto">
          <a:xfrm>
            <a:off x="75889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7" name="Rectangle 145"/>
          <p:cNvSpPr>
            <a:spLocks noChangeArrowheads="1"/>
          </p:cNvSpPr>
          <p:nvPr/>
        </p:nvSpPr>
        <p:spPr bwMode="auto">
          <a:xfrm>
            <a:off x="78937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8" name="Rectangle 146"/>
          <p:cNvSpPr>
            <a:spLocks noChangeArrowheads="1"/>
          </p:cNvSpPr>
          <p:nvPr/>
        </p:nvSpPr>
        <p:spPr bwMode="auto">
          <a:xfrm>
            <a:off x="81985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9" name="Rectangle 147"/>
          <p:cNvSpPr>
            <a:spLocks noChangeArrowheads="1"/>
          </p:cNvSpPr>
          <p:nvPr/>
        </p:nvSpPr>
        <p:spPr bwMode="auto">
          <a:xfrm>
            <a:off x="8503328" y="2797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0" name="Rectangle 148"/>
          <p:cNvSpPr>
            <a:spLocks noChangeArrowheads="1"/>
          </p:cNvSpPr>
          <p:nvPr/>
        </p:nvSpPr>
        <p:spPr bwMode="auto">
          <a:xfrm>
            <a:off x="5760128" y="3102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1" name="Rectangle 149"/>
          <p:cNvSpPr>
            <a:spLocks noChangeArrowheads="1"/>
          </p:cNvSpPr>
          <p:nvPr/>
        </p:nvSpPr>
        <p:spPr bwMode="auto">
          <a:xfrm>
            <a:off x="6064928" y="31024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2" name="Rectangle 150"/>
          <p:cNvSpPr>
            <a:spLocks noChangeArrowheads="1"/>
          </p:cNvSpPr>
          <p:nvPr/>
        </p:nvSpPr>
        <p:spPr bwMode="auto">
          <a:xfrm>
            <a:off x="6369728" y="31024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" name="Rectangle 151"/>
          <p:cNvSpPr>
            <a:spLocks noChangeArrowheads="1"/>
          </p:cNvSpPr>
          <p:nvPr/>
        </p:nvSpPr>
        <p:spPr bwMode="auto">
          <a:xfrm>
            <a:off x="6674528" y="3102496"/>
            <a:ext cx="304800" cy="304800"/>
          </a:xfrm>
          <a:prstGeom prst="rect">
            <a:avLst/>
          </a:prstGeom>
          <a:solidFill>
            <a:srgbClr val="BC98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4" name="Rectangle 152"/>
          <p:cNvSpPr>
            <a:spLocks noChangeArrowheads="1"/>
          </p:cNvSpPr>
          <p:nvPr/>
        </p:nvSpPr>
        <p:spPr bwMode="auto">
          <a:xfrm>
            <a:off x="6979328" y="31024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5" name="Rectangle 153"/>
          <p:cNvSpPr>
            <a:spLocks noChangeArrowheads="1"/>
          </p:cNvSpPr>
          <p:nvPr/>
        </p:nvSpPr>
        <p:spPr bwMode="auto">
          <a:xfrm>
            <a:off x="7284128" y="31024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6" name="Rectangle 154"/>
          <p:cNvSpPr>
            <a:spLocks noChangeArrowheads="1"/>
          </p:cNvSpPr>
          <p:nvPr/>
        </p:nvSpPr>
        <p:spPr bwMode="auto">
          <a:xfrm>
            <a:off x="7588928" y="31024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7" name="Rectangle 155"/>
          <p:cNvSpPr>
            <a:spLocks noChangeArrowheads="1"/>
          </p:cNvSpPr>
          <p:nvPr/>
        </p:nvSpPr>
        <p:spPr bwMode="auto">
          <a:xfrm>
            <a:off x="7893728" y="31024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8" name="Rectangle 156"/>
          <p:cNvSpPr>
            <a:spLocks noChangeArrowheads="1"/>
          </p:cNvSpPr>
          <p:nvPr/>
        </p:nvSpPr>
        <p:spPr bwMode="auto">
          <a:xfrm>
            <a:off x="8198528" y="3102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9" name="Rectangle 157"/>
          <p:cNvSpPr>
            <a:spLocks noChangeArrowheads="1"/>
          </p:cNvSpPr>
          <p:nvPr/>
        </p:nvSpPr>
        <p:spPr bwMode="auto">
          <a:xfrm>
            <a:off x="8503328" y="3102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0" name="Rectangle 158"/>
          <p:cNvSpPr>
            <a:spLocks noChangeArrowheads="1"/>
          </p:cNvSpPr>
          <p:nvPr/>
        </p:nvSpPr>
        <p:spPr bwMode="auto">
          <a:xfrm>
            <a:off x="5760128" y="3407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1" name="Rectangle 159"/>
          <p:cNvSpPr>
            <a:spLocks noChangeArrowheads="1"/>
          </p:cNvSpPr>
          <p:nvPr/>
        </p:nvSpPr>
        <p:spPr bwMode="auto">
          <a:xfrm>
            <a:off x="6064928" y="3407296"/>
            <a:ext cx="304800" cy="304800"/>
          </a:xfrm>
          <a:prstGeom prst="rect">
            <a:avLst/>
          </a:prstGeom>
          <a:solidFill>
            <a:srgbClr val="BC98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2" name="Rectangle 160"/>
          <p:cNvSpPr>
            <a:spLocks noChangeArrowheads="1"/>
          </p:cNvSpPr>
          <p:nvPr/>
        </p:nvSpPr>
        <p:spPr bwMode="auto">
          <a:xfrm>
            <a:off x="6369728" y="3407296"/>
            <a:ext cx="304800" cy="304800"/>
          </a:xfrm>
          <a:prstGeom prst="rect">
            <a:avLst/>
          </a:prstGeom>
          <a:solidFill>
            <a:srgbClr val="BC98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" name="Rectangle 161"/>
          <p:cNvSpPr>
            <a:spLocks noChangeArrowheads="1"/>
          </p:cNvSpPr>
          <p:nvPr/>
        </p:nvSpPr>
        <p:spPr bwMode="auto">
          <a:xfrm>
            <a:off x="6674528" y="3407296"/>
            <a:ext cx="304800" cy="304800"/>
          </a:xfrm>
          <a:prstGeom prst="rect">
            <a:avLst/>
          </a:prstGeom>
          <a:solidFill>
            <a:srgbClr val="BC98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" name="Rectangle 162"/>
          <p:cNvSpPr>
            <a:spLocks noChangeArrowheads="1"/>
          </p:cNvSpPr>
          <p:nvPr/>
        </p:nvSpPr>
        <p:spPr bwMode="auto">
          <a:xfrm>
            <a:off x="6979328" y="3407296"/>
            <a:ext cx="304800" cy="304800"/>
          </a:xfrm>
          <a:prstGeom prst="rect">
            <a:avLst/>
          </a:prstGeom>
          <a:solidFill>
            <a:srgbClr val="BC98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5" name="Rectangle 163"/>
          <p:cNvSpPr>
            <a:spLocks noChangeArrowheads="1"/>
          </p:cNvSpPr>
          <p:nvPr/>
        </p:nvSpPr>
        <p:spPr bwMode="auto">
          <a:xfrm>
            <a:off x="7284128" y="3407296"/>
            <a:ext cx="304800" cy="304800"/>
          </a:xfrm>
          <a:prstGeom prst="rect">
            <a:avLst/>
          </a:prstGeom>
          <a:solidFill>
            <a:srgbClr val="BC98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6" name="Rectangle 164"/>
          <p:cNvSpPr>
            <a:spLocks noChangeArrowheads="1"/>
          </p:cNvSpPr>
          <p:nvPr/>
        </p:nvSpPr>
        <p:spPr bwMode="auto">
          <a:xfrm>
            <a:off x="7588928" y="3407296"/>
            <a:ext cx="304800" cy="304800"/>
          </a:xfrm>
          <a:prstGeom prst="rect">
            <a:avLst/>
          </a:prstGeom>
          <a:solidFill>
            <a:srgbClr val="BC98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7" name="Rectangle 165"/>
          <p:cNvSpPr>
            <a:spLocks noChangeArrowheads="1"/>
          </p:cNvSpPr>
          <p:nvPr/>
        </p:nvSpPr>
        <p:spPr bwMode="auto">
          <a:xfrm>
            <a:off x="7893728" y="34072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8" name="Rectangle 166"/>
          <p:cNvSpPr>
            <a:spLocks noChangeArrowheads="1"/>
          </p:cNvSpPr>
          <p:nvPr/>
        </p:nvSpPr>
        <p:spPr bwMode="auto">
          <a:xfrm>
            <a:off x="8198528" y="3407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9" name="Rectangle 167"/>
          <p:cNvSpPr>
            <a:spLocks noChangeArrowheads="1"/>
          </p:cNvSpPr>
          <p:nvPr/>
        </p:nvSpPr>
        <p:spPr bwMode="auto">
          <a:xfrm>
            <a:off x="8503328" y="3407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0" name="Rectangle 168"/>
          <p:cNvSpPr>
            <a:spLocks noChangeArrowheads="1"/>
          </p:cNvSpPr>
          <p:nvPr/>
        </p:nvSpPr>
        <p:spPr bwMode="auto">
          <a:xfrm>
            <a:off x="5760128" y="3712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1" name="Rectangle 169"/>
          <p:cNvSpPr>
            <a:spLocks noChangeArrowheads="1"/>
          </p:cNvSpPr>
          <p:nvPr/>
        </p:nvSpPr>
        <p:spPr bwMode="auto">
          <a:xfrm>
            <a:off x="6064928" y="3712096"/>
            <a:ext cx="304800" cy="304800"/>
          </a:xfrm>
          <a:prstGeom prst="rect">
            <a:avLst/>
          </a:prstGeom>
          <a:solidFill>
            <a:srgbClr val="BC98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2" name="Rectangle 170"/>
          <p:cNvSpPr>
            <a:spLocks noChangeArrowheads="1"/>
          </p:cNvSpPr>
          <p:nvPr/>
        </p:nvSpPr>
        <p:spPr bwMode="auto">
          <a:xfrm>
            <a:off x="6369728" y="3712096"/>
            <a:ext cx="304800" cy="304800"/>
          </a:xfrm>
          <a:prstGeom prst="rect">
            <a:avLst/>
          </a:prstGeom>
          <a:solidFill>
            <a:srgbClr val="BC98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3" name="Rectangle 171"/>
          <p:cNvSpPr>
            <a:spLocks noChangeArrowheads="1"/>
          </p:cNvSpPr>
          <p:nvPr/>
        </p:nvSpPr>
        <p:spPr bwMode="auto">
          <a:xfrm>
            <a:off x="6674528" y="37120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" name="Rectangle 172"/>
          <p:cNvSpPr>
            <a:spLocks noChangeArrowheads="1"/>
          </p:cNvSpPr>
          <p:nvPr/>
        </p:nvSpPr>
        <p:spPr bwMode="auto">
          <a:xfrm>
            <a:off x="6979328" y="3712096"/>
            <a:ext cx="304800" cy="304800"/>
          </a:xfrm>
          <a:prstGeom prst="rect">
            <a:avLst/>
          </a:prstGeom>
          <a:solidFill>
            <a:srgbClr val="BC98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5" name="Rectangle 173"/>
          <p:cNvSpPr>
            <a:spLocks noChangeArrowheads="1"/>
          </p:cNvSpPr>
          <p:nvPr/>
        </p:nvSpPr>
        <p:spPr bwMode="auto">
          <a:xfrm>
            <a:off x="7284128" y="37120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6" name="Rectangle 174"/>
          <p:cNvSpPr>
            <a:spLocks noChangeArrowheads="1"/>
          </p:cNvSpPr>
          <p:nvPr/>
        </p:nvSpPr>
        <p:spPr bwMode="auto">
          <a:xfrm>
            <a:off x="7588928" y="37120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7" name="Rectangle 175"/>
          <p:cNvSpPr>
            <a:spLocks noChangeArrowheads="1"/>
          </p:cNvSpPr>
          <p:nvPr/>
        </p:nvSpPr>
        <p:spPr bwMode="auto">
          <a:xfrm>
            <a:off x="7893728" y="37120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8" name="Rectangle 176"/>
          <p:cNvSpPr>
            <a:spLocks noChangeArrowheads="1"/>
          </p:cNvSpPr>
          <p:nvPr/>
        </p:nvSpPr>
        <p:spPr bwMode="auto">
          <a:xfrm>
            <a:off x="8198528" y="3712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9" name="Rectangle 177"/>
          <p:cNvSpPr>
            <a:spLocks noChangeArrowheads="1"/>
          </p:cNvSpPr>
          <p:nvPr/>
        </p:nvSpPr>
        <p:spPr bwMode="auto">
          <a:xfrm>
            <a:off x="8503328" y="3712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0" name="Rectangle 178"/>
          <p:cNvSpPr>
            <a:spLocks noChangeArrowheads="1"/>
          </p:cNvSpPr>
          <p:nvPr/>
        </p:nvSpPr>
        <p:spPr bwMode="auto">
          <a:xfrm>
            <a:off x="57601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1" name="Rectangle 179"/>
          <p:cNvSpPr>
            <a:spLocks noChangeArrowheads="1"/>
          </p:cNvSpPr>
          <p:nvPr/>
        </p:nvSpPr>
        <p:spPr bwMode="auto">
          <a:xfrm>
            <a:off x="60649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2" name="Rectangle 180"/>
          <p:cNvSpPr>
            <a:spLocks noChangeArrowheads="1"/>
          </p:cNvSpPr>
          <p:nvPr/>
        </p:nvSpPr>
        <p:spPr bwMode="auto">
          <a:xfrm>
            <a:off x="63697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3" name="Rectangle 181"/>
          <p:cNvSpPr>
            <a:spLocks noChangeArrowheads="1"/>
          </p:cNvSpPr>
          <p:nvPr/>
        </p:nvSpPr>
        <p:spPr bwMode="auto">
          <a:xfrm>
            <a:off x="6674528" y="40168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" name="Rectangle 182"/>
          <p:cNvSpPr>
            <a:spLocks noChangeArrowheads="1"/>
          </p:cNvSpPr>
          <p:nvPr/>
        </p:nvSpPr>
        <p:spPr bwMode="auto">
          <a:xfrm>
            <a:off x="6979328" y="4016896"/>
            <a:ext cx="304800" cy="304800"/>
          </a:xfrm>
          <a:prstGeom prst="rect">
            <a:avLst/>
          </a:prstGeom>
          <a:solidFill>
            <a:srgbClr val="BC98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5" name="Rectangle 183"/>
          <p:cNvSpPr>
            <a:spLocks noChangeArrowheads="1"/>
          </p:cNvSpPr>
          <p:nvPr/>
        </p:nvSpPr>
        <p:spPr bwMode="auto">
          <a:xfrm>
            <a:off x="7284128" y="40168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6" name="Rectangle 184"/>
          <p:cNvSpPr>
            <a:spLocks noChangeArrowheads="1"/>
          </p:cNvSpPr>
          <p:nvPr/>
        </p:nvSpPr>
        <p:spPr bwMode="auto">
          <a:xfrm>
            <a:off x="75889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7" name="Rectangle 185"/>
          <p:cNvSpPr>
            <a:spLocks noChangeArrowheads="1"/>
          </p:cNvSpPr>
          <p:nvPr/>
        </p:nvSpPr>
        <p:spPr bwMode="auto">
          <a:xfrm>
            <a:off x="78937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8" name="Rectangle 186"/>
          <p:cNvSpPr>
            <a:spLocks noChangeArrowheads="1"/>
          </p:cNvSpPr>
          <p:nvPr/>
        </p:nvSpPr>
        <p:spPr bwMode="auto">
          <a:xfrm>
            <a:off x="81985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9" name="Rectangle 187"/>
          <p:cNvSpPr>
            <a:spLocks noChangeArrowheads="1"/>
          </p:cNvSpPr>
          <p:nvPr/>
        </p:nvSpPr>
        <p:spPr bwMode="auto">
          <a:xfrm>
            <a:off x="8503328" y="40168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0" name="Rectangle 188"/>
          <p:cNvSpPr>
            <a:spLocks noChangeArrowheads="1"/>
          </p:cNvSpPr>
          <p:nvPr/>
        </p:nvSpPr>
        <p:spPr bwMode="auto">
          <a:xfrm>
            <a:off x="57601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1" name="Rectangle 189"/>
          <p:cNvSpPr>
            <a:spLocks noChangeArrowheads="1"/>
          </p:cNvSpPr>
          <p:nvPr/>
        </p:nvSpPr>
        <p:spPr bwMode="auto">
          <a:xfrm>
            <a:off x="60649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2" name="Rectangle 190"/>
          <p:cNvSpPr>
            <a:spLocks noChangeArrowheads="1"/>
          </p:cNvSpPr>
          <p:nvPr/>
        </p:nvSpPr>
        <p:spPr bwMode="auto">
          <a:xfrm>
            <a:off x="63697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3" name="Rectangle 191"/>
          <p:cNvSpPr>
            <a:spLocks noChangeArrowheads="1"/>
          </p:cNvSpPr>
          <p:nvPr/>
        </p:nvSpPr>
        <p:spPr bwMode="auto">
          <a:xfrm>
            <a:off x="6674528" y="43216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" name="Rectangle 192"/>
          <p:cNvSpPr>
            <a:spLocks noChangeArrowheads="1"/>
          </p:cNvSpPr>
          <p:nvPr/>
        </p:nvSpPr>
        <p:spPr bwMode="auto">
          <a:xfrm>
            <a:off x="6979328" y="4321696"/>
            <a:ext cx="304800" cy="304800"/>
          </a:xfrm>
          <a:prstGeom prst="rect">
            <a:avLst/>
          </a:prstGeom>
          <a:solidFill>
            <a:srgbClr val="BC98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5" name="Rectangle 193"/>
          <p:cNvSpPr>
            <a:spLocks noChangeArrowheads="1"/>
          </p:cNvSpPr>
          <p:nvPr/>
        </p:nvSpPr>
        <p:spPr bwMode="auto">
          <a:xfrm>
            <a:off x="7284128" y="43216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6" name="Rectangle 194"/>
          <p:cNvSpPr>
            <a:spLocks noChangeArrowheads="1"/>
          </p:cNvSpPr>
          <p:nvPr/>
        </p:nvSpPr>
        <p:spPr bwMode="auto">
          <a:xfrm>
            <a:off x="75889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7" name="Rectangle 195"/>
          <p:cNvSpPr>
            <a:spLocks noChangeArrowheads="1"/>
          </p:cNvSpPr>
          <p:nvPr/>
        </p:nvSpPr>
        <p:spPr bwMode="auto">
          <a:xfrm>
            <a:off x="78937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8" name="Rectangle 196"/>
          <p:cNvSpPr>
            <a:spLocks noChangeArrowheads="1"/>
          </p:cNvSpPr>
          <p:nvPr/>
        </p:nvSpPr>
        <p:spPr bwMode="auto">
          <a:xfrm>
            <a:off x="81985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9" name="Rectangle 197"/>
          <p:cNvSpPr>
            <a:spLocks noChangeArrowheads="1"/>
          </p:cNvSpPr>
          <p:nvPr/>
        </p:nvSpPr>
        <p:spPr bwMode="auto">
          <a:xfrm>
            <a:off x="8503328" y="43216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0" name="Rectangle 198"/>
          <p:cNvSpPr>
            <a:spLocks noChangeArrowheads="1"/>
          </p:cNvSpPr>
          <p:nvPr/>
        </p:nvSpPr>
        <p:spPr bwMode="auto">
          <a:xfrm>
            <a:off x="57601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1" name="Rectangle 199"/>
          <p:cNvSpPr>
            <a:spLocks noChangeArrowheads="1"/>
          </p:cNvSpPr>
          <p:nvPr/>
        </p:nvSpPr>
        <p:spPr bwMode="auto">
          <a:xfrm>
            <a:off x="60649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2" name="Rectangle 200"/>
          <p:cNvSpPr>
            <a:spLocks noChangeArrowheads="1"/>
          </p:cNvSpPr>
          <p:nvPr/>
        </p:nvSpPr>
        <p:spPr bwMode="auto">
          <a:xfrm>
            <a:off x="63697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3" name="Rectangle 201"/>
          <p:cNvSpPr>
            <a:spLocks noChangeArrowheads="1"/>
          </p:cNvSpPr>
          <p:nvPr/>
        </p:nvSpPr>
        <p:spPr bwMode="auto">
          <a:xfrm>
            <a:off x="6674528" y="46264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" name="Rectangle 202"/>
          <p:cNvSpPr>
            <a:spLocks noChangeArrowheads="1"/>
          </p:cNvSpPr>
          <p:nvPr/>
        </p:nvSpPr>
        <p:spPr bwMode="auto">
          <a:xfrm>
            <a:off x="6979328" y="4626496"/>
            <a:ext cx="304800" cy="304800"/>
          </a:xfrm>
          <a:prstGeom prst="rect">
            <a:avLst/>
          </a:prstGeom>
          <a:solidFill>
            <a:srgbClr val="BC98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" name="Rectangle 203"/>
          <p:cNvSpPr>
            <a:spLocks noChangeArrowheads="1"/>
          </p:cNvSpPr>
          <p:nvPr/>
        </p:nvSpPr>
        <p:spPr bwMode="auto">
          <a:xfrm>
            <a:off x="7284128" y="46264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6" name="Rectangle 204"/>
          <p:cNvSpPr>
            <a:spLocks noChangeArrowheads="1"/>
          </p:cNvSpPr>
          <p:nvPr/>
        </p:nvSpPr>
        <p:spPr bwMode="auto">
          <a:xfrm>
            <a:off x="75889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7" name="Rectangle 205"/>
          <p:cNvSpPr>
            <a:spLocks noChangeArrowheads="1"/>
          </p:cNvSpPr>
          <p:nvPr/>
        </p:nvSpPr>
        <p:spPr bwMode="auto">
          <a:xfrm>
            <a:off x="78937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8" name="Rectangle 206"/>
          <p:cNvSpPr>
            <a:spLocks noChangeArrowheads="1"/>
          </p:cNvSpPr>
          <p:nvPr/>
        </p:nvSpPr>
        <p:spPr bwMode="auto">
          <a:xfrm>
            <a:off x="81985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9" name="Rectangle 207"/>
          <p:cNvSpPr>
            <a:spLocks noChangeArrowheads="1"/>
          </p:cNvSpPr>
          <p:nvPr/>
        </p:nvSpPr>
        <p:spPr bwMode="auto">
          <a:xfrm>
            <a:off x="8503328" y="46264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0" name="Rectangle 208"/>
          <p:cNvSpPr>
            <a:spLocks noChangeArrowheads="1"/>
          </p:cNvSpPr>
          <p:nvPr/>
        </p:nvSpPr>
        <p:spPr bwMode="auto">
          <a:xfrm>
            <a:off x="57601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1" name="Rectangle 209"/>
          <p:cNvSpPr>
            <a:spLocks noChangeArrowheads="1"/>
          </p:cNvSpPr>
          <p:nvPr/>
        </p:nvSpPr>
        <p:spPr bwMode="auto">
          <a:xfrm>
            <a:off x="60649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2" name="Rectangle 210"/>
          <p:cNvSpPr>
            <a:spLocks noChangeArrowheads="1"/>
          </p:cNvSpPr>
          <p:nvPr/>
        </p:nvSpPr>
        <p:spPr bwMode="auto">
          <a:xfrm>
            <a:off x="63697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3" name="Rectangle 211"/>
          <p:cNvSpPr>
            <a:spLocks noChangeArrowheads="1"/>
          </p:cNvSpPr>
          <p:nvPr/>
        </p:nvSpPr>
        <p:spPr bwMode="auto">
          <a:xfrm>
            <a:off x="6674528" y="49312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4" name="Rectangle 212"/>
          <p:cNvSpPr>
            <a:spLocks noChangeArrowheads="1"/>
          </p:cNvSpPr>
          <p:nvPr/>
        </p:nvSpPr>
        <p:spPr bwMode="auto">
          <a:xfrm>
            <a:off x="6979328" y="49312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" name="Rectangle 213"/>
          <p:cNvSpPr>
            <a:spLocks noChangeArrowheads="1"/>
          </p:cNvSpPr>
          <p:nvPr/>
        </p:nvSpPr>
        <p:spPr bwMode="auto">
          <a:xfrm>
            <a:off x="7284128" y="4931296"/>
            <a:ext cx="304800" cy="304800"/>
          </a:xfrm>
          <a:prstGeom prst="rect">
            <a:avLst/>
          </a:prstGeom>
          <a:solidFill>
            <a:srgbClr val="CC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6" name="Rectangle 214"/>
          <p:cNvSpPr>
            <a:spLocks noChangeArrowheads="1"/>
          </p:cNvSpPr>
          <p:nvPr/>
        </p:nvSpPr>
        <p:spPr bwMode="auto">
          <a:xfrm>
            <a:off x="75889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7" name="Rectangle 215"/>
          <p:cNvSpPr>
            <a:spLocks noChangeArrowheads="1"/>
          </p:cNvSpPr>
          <p:nvPr/>
        </p:nvSpPr>
        <p:spPr bwMode="auto">
          <a:xfrm>
            <a:off x="78937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8" name="Rectangle 216"/>
          <p:cNvSpPr>
            <a:spLocks noChangeArrowheads="1"/>
          </p:cNvSpPr>
          <p:nvPr/>
        </p:nvSpPr>
        <p:spPr bwMode="auto">
          <a:xfrm>
            <a:off x="81985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9" name="Rectangle 217"/>
          <p:cNvSpPr>
            <a:spLocks noChangeArrowheads="1"/>
          </p:cNvSpPr>
          <p:nvPr/>
        </p:nvSpPr>
        <p:spPr bwMode="auto">
          <a:xfrm>
            <a:off x="8503328" y="49312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0" name="Rectangle 218"/>
          <p:cNvSpPr>
            <a:spLocks noChangeArrowheads="1"/>
          </p:cNvSpPr>
          <p:nvPr/>
        </p:nvSpPr>
        <p:spPr bwMode="auto">
          <a:xfrm>
            <a:off x="57601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1" name="Rectangle 219"/>
          <p:cNvSpPr>
            <a:spLocks noChangeArrowheads="1"/>
          </p:cNvSpPr>
          <p:nvPr/>
        </p:nvSpPr>
        <p:spPr bwMode="auto">
          <a:xfrm>
            <a:off x="60649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2" name="Rectangle 220"/>
          <p:cNvSpPr>
            <a:spLocks noChangeArrowheads="1"/>
          </p:cNvSpPr>
          <p:nvPr/>
        </p:nvSpPr>
        <p:spPr bwMode="auto">
          <a:xfrm>
            <a:off x="63697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3" name="Rectangle 221"/>
          <p:cNvSpPr>
            <a:spLocks noChangeArrowheads="1"/>
          </p:cNvSpPr>
          <p:nvPr/>
        </p:nvSpPr>
        <p:spPr bwMode="auto">
          <a:xfrm>
            <a:off x="66745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4" name="Rectangle 222"/>
          <p:cNvSpPr>
            <a:spLocks noChangeArrowheads="1"/>
          </p:cNvSpPr>
          <p:nvPr/>
        </p:nvSpPr>
        <p:spPr bwMode="auto">
          <a:xfrm>
            <a:off x="69793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" name="Rectangle 223"/>
          <p:cNvSpPr>
            <a:spLocks noChangeArrowheads="1"/>
          </p:cNvSpPr>
          <p:nvPr/>
        </p:nvSpPr>
        <p:spPr bwMode="auto">
          <a:xfrm>
            <a:off x="72841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6" name="Rectangle 224"/>
          <p:cNvSpPr>
            <a:spLocks noChangeArrowheads="1"/>
          </p:cNvSpPr>
          <p:nvPr/>
        </p:nvSpPr>
        <p:spPr bwMode="auto">
          <a:xfrm>
            <a:off x="75889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7" name="Rectangle 225"/>
          <p:cNvSpPr>
            <a:spLocks noChangeArrowheads="1"/>
          </p:cNvSpPr>
          <p:nvPr/>
        </p:nvSpPr>
        <p:spPr bwMode="auto">
          <a:xfrm>
            <a:off x="78937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8" name="Rectangle 226"/>
          <p:cNvSpPr>
            <a:spLocks noChangeArrowheads="1"/>
          </p:cNvSpPr>
          <p:nvPr/>
        </p:nvSpPr>
        <p:spPr bwMode="auto">
          <a:xfrm>
            <a:off x="81985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9" name="Rectangle 227"/>
          <p:cNvSpPr>
            <a:spLocks noChangeArrowheads="1"/>
          </p:cNvSpPr>
          <p:nvPr/>
        </p:nvSpPr>
        <p:spPr bwMode="auto">
          <a:xfrm>
            <a:off x="8503328" y="5236096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0" name="Text Box 228"/>
          <p:cNvSpPr txBox="1">
            <a:spLocks noChangeArrowheads="1"/>
          </p:cNvSpPr>
          <p:nvPr/>
        </p:nvSpPr>
        <p:spPr bwMode="auto">
          <a:xfrm>
            <a:off x="1781853" y="1916633"/>
            <a:ext cx="392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231" name="Text Box 229"/>
          <p:cNvSpPr txBox="1">
            <a:spLocks noChangeArrowheads="1"/>
          </p:cNvSpPr>
          <p:nvPr/>
        </p:nvSpPr>
        <p:spPr bwMode="auto">
          <a:xfrm>
            <a:off x="4464728" y="1883296"/>
            <a:ext cx="392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232" name="Text Box 230"/>
          <p:cNvSpPr txBox="1">
            <a:spLocks noChangeArrowheads="1"/>
          </p:cNvSpPr>
          <p:nvPr/>
        </p:nvSpPr>
        <p:spPr bwMode="auto">
          <a:xfrm>
            <a:off x="6826928" y="1883296"/>
            <a:ext cx="1127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A(+)B</a:t>
            </a:r>
          </a:p>
        </p:txBody>
      </p:sp>
      <p:grpSp>
        <p:nvGrpSpPr>
          <p:cNvPr id="233" name="Group 234"/>
          <p:cNvGrpSpPr>
            <a:grpSpLocks/>
          </p:cNvGrpSpPr>
          <p:nvPr/>
        </p:nvGrpSpPr>
        <p:grpSpPr bwMode="auto">
          <a:xfrm>
            <a:off x="-183472" y="1878533"/>
            <a:ext cx="1524000" cy="1524000"/>
            <a:chOff x="2400" y="2304"/>
            <a:chExt cx="960" cy="960"/>
          </a:xfrm>
        </p:grpSpPr>
        <p:sp>
          <p:nvSpPr>
            <p:cNvPr id="234" name="Rectangle 103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" name="Rectangle 104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6" name="Rectangle 105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7" name="Rectangle 106"/>
            <p:cNvSpPr>
              <a:spLocks noChangeArrowheads="1"/>
            </p:cNvSpPr>
            <p:nvPr/>
          </p:nvSpPr>
          <p:spPr bwMode="auto">
            <a:xfrm>
              <a:off x="2976" y="2304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8" name="Rectangle 107"/>
            <p:cNvSpPr>
              <a:spLocks noChangeArrowheads="1"/>
            </p:cNvSpPr>
            <p:nvPr/>
          </p:nvSpPr>
          <p:spPr bwMode="auto">
            <a:xfrm>
              <a:off x="3168" y="2304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9" name="Rectangle 108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0" name="Rectangle 109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1" name="Rectangle 110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2" name="Rectangle 111"/>
            <p:cNvSpPr>
              <a:spLocks noChangeArrowheads="1"/>
            </p:cNvSpPr>
            <p:nvPr/>
          </p:nvSpPr>
          <p:spPr bwMode="auto">
            <a:xfrm>
              <a:off x="2976" y="2496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3" name="Rectangle 112"/>
            <p:cNvSpPr>
              <a:spLocks noChangeArrowheads="1"/>
            </p:cNvSpPr>
            <p:nvPr/>
          </p:nvSpPr>
          <p:spPr bwMode="auto">
            <a:xfrm>
              <a:off x="3168" y="2496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4" name="Rectangle 113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5" name="Rectangle 114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6" name="Rectangle 115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solidFill>
              <a:schemeClr val="tx2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7" name="Rectangle 116"/>
            <p:cNvSpPr>
              <a:spLocks noChangeArrowheads="1"/>
            </p:cNvSpPr>
            <p:nvPr/>
          </p:nvSpPr>
          <p:spPr bwMode="auto">
            <a:xfrm>
              <a:off x="2976" y="2688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8" name="Rectangle 117"/>
            <p:cNvSpPr>
              <a:spLocks noChangeArrowheads="1"/>
            </p:cNvSpPr>
            <p:nvPr/>
          </p:nvSpPr>
          <p:spPr bwMode="auto">
            <a:xfrm>
              <a:off x="3168" y="2688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9" name="Rectangle 118"/>
            <p:cNvSpPr>
              <a:spLocks noChangeArrowheads="1"/>
            </p:cNvSpPr>
            <p:nvPr/>
          </p:nvSpPr>
          <p:spPr bwMode="auto">
            <a:xfrm>
              <a:off x="2400" y="2880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0" name="Rectangle 119"/>
            <p:cNvSpPr>
              <a:spLocks noChangeArrowheads="1"/>
            </p:cNvSpPr>
            <p:nvPr/>
          </p:nvSpPr>
          <p:spPr bwMode="auto">
            <a:xfrm>
              <a:off x="2592" y="2880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1" name="Rectangle 120"/>
            <p:cNvSpPr>
              <a:spLocks noChangeArrowheads="1"/>
            </p:cNvSpPr>
            <p:nvPr/>
          </p:nvSpPr>
          <p:spPr bwMode="auto">
            <a:xfrm>
              <a:off x="2784" y="2880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2" name="Rectangle 121"/>
            <p:cNvSpPr>
              <a:spLocks noChangeArrowheads="1"/>
            </p:cNvSpPr>
            <p:nvPr/>
          </p:nvSpPr>
          <p:spPr bwMode="auto">
            <a:xfrm>
              <a:off x="2976" y="2880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3" name="Rectangle 122"/>
            <p:cNvSpPr>
              <a:spLocks noChangeArrowheads="1"/>
            </p:cNvSpPr>
            <p:nvPr/>
          </p:nvSpPr>
          <p:spPr bwMode="auto">
            <a:xfrm>
              <a:off x="3168" y="2880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4" name="Rectangle 123"/>
            <p:cNvSpPr>
              <a:spLocks noChangeArrowheads="1"/>
            </p:cNvSpPr>
            <p:nvPr/>
          </p:nvSpPr>
          <p:spPr bwMode="auto">
            <a:xfrm>
              <a:off x="2400" y="3072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5" name="Rectangle 124"/>
            <p:cNvSpPr>
              <a:spLocks noChangeArrowheads="1"/>
            </p:cNvSpPr>
            <p:nvPr/>
          </p:nvSpPr>
          <p:spPr bwMode="auto">
            <a:xfrm>
              <a:off x="2592" y="3072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" name="Rectangle 125"/>
            <p:cNvSpPr>
              <a:spLocks noChangeArrowheads="1"/>
            </p:cNvSpPr>
            <p:nvPr/>
          </p:nvSpPr>
          <p:spPr bwMode="auto">
            <a:xfrm>
              <a:off x="2784" y="3072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7" name="Rectangle 126"/>
            <p:cNvSpPr>
              <a:spLocks noChangeArrowheads="1"/>
            </p:cNvSpPr>
            <p:nvPr/>
          </p:nvSpPr>
          <p:spPr bwMode="auto">
            <a:xfrm>
              <a:off x="2976" y="3072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8" name="Rectangle 127"/>
            <p:cNvSpPr>
              <a:spLocks noChangeArrowheads="1"/>
            </p:cNvSpPr>
            <p:nvPr/>
          </p:nvSpPr>
          <p:spPr bwMode="auto">
            <a:xfrm>
              <a:off x="3168" y="3072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59" name="Group 260"/>
          <p:cNvGrpSpPr>
            <a:grpSpLocks/>
          </p:cNvGrpSpPr>
          <p:nvPr/>
        </p:nvGrpSpPr>
        <p:grpSpPr bwMode="auto">
          <a:xfrm>
            <a:off x="132441" y="2486546"/>
            <a:ext cx="1524000" cy="1524000"/>
            <a:chOff x="2400" y="2304"/>
            <a:chExt cx="960" cy="960"/>
          </a:xfrm>
        </p:grpSpPr>
        <p:sp>
          <p:nvSpPr>
            <p:cNvPr id="260" name="Rectangle 103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1" name="Rectangle 104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2" name="Rectangle 105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3" name="Rectangle 106"/>
            <p:cNvSpPr>
              <a:spLocks noChangeArrowheads="1"/>
            </p:cNvSpPr>
            <p:nvPr/>
          </p:nvSpPr>
          <p:spPr bwMode="auto">
            <a:xfrm>
              <a:off x="2976" y="2304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4" name="Rectangle 107"/>
            <p:cNvSpPr>
              <a:spLocks noChangeArrowheads="1"/>
            </p:cNvSpPr>
            <p:nvPr/>
          </p:nvSpPr>
          <p:spPr bwMode="auto">
            <a:xfrm>
              <a:off x="3168" y="2304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5" name="Rectangle 108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" name="Rectangle 109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" name="Rectangle 110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8" name="Rectangle 111"/>
            <p:cNvSpPr>
              <a:spLocks noChangeArrowheads="1"/>
            </p:cNvSpPr>
            <p:nvPr/>
          </p:nvSpPr>
          <p:spPr bwMode="auto">
            <a:xfrm>
              <a:off x="2976" y="2496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9" name="Rectangle 112"/>
            <p:cNvSpPr>
              <a:spLocks noChangeArrowheads="1"/>
            </p:cNvSpPr>
            <p:nvPr/>
          </p:nvSpPr>
          <p:spPr bwMode="auto">
            <a:xfrm>
              <a:off x="3168" y="2496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0" name="Rectangle 113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1" name="Rectangle 114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2" name="Rectangle 115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solidFill>
              <a:schemeClr val="tx2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3" name="Rectangle 116"/>
            <p:cNvSpPr>
              <a:spLocks noChangeArrowheads="1"/>
            </p:cNvSpPr>
            <p:nvPr/>
          </p:nvSpPr>
          <p:spPr bwMode="auto">
            <a:xfrm>
              <a:off x="2976" y="2688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4" name="Rectangle 117"/>
            <p:cNvSpPr>
              <a:spLocks noChangeArrowheads="1"/>
            </p:cNvSpPr>
            <p:nvPr/>
          </p:nvSpPr>
          <p:spPr bwMode="auto">
            <a:xfrm>
              <a:off x="3168" y="2688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5" name="Rectangle 118"/>
            <p:cNvSpPr>
              <a:spLocks noChangeArrowheads="1"/>
            </p:cNvSpPr>
            <p:nvPr/>
          </p:nvSpPr>
          <p:spPr bwMode="auto">
            <a:xfrm>
              <a:off x="2400" y="2880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6" name="Rectangle 119"/>
            <p:cNvSpPr>
              <a:spLocks noChangeArrowheads="1"/>
            </p:cNvSpPr>
            <p:nvPr/>
          </p:nvSpPr>
          <p:spPr bwMode="auto">
            <a:xfrm>
              <a:off x="2592" y="2880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7" name="Rectangle 120"/>
            <p:cNvSpPr>
              <a:spLocks noChangeArrowheads="1"/>
            </p:cNvSpPr>
            <p:nvPr/>
          </p:nvSpPr>
          <p:spPr bwMode="auto">
            <a:xfrm>
              <a:off x="2784" y="2880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8" name="Rectangle 121"/>
            <p:cNvSpPr>
              <a:spLocks noChangeArrowheads="1"/>
            </p:cNvSpPr>
            <p:nvPr/>
          </p:nvSpPr>
          <p:spPr bwMode="auto">
            <a:xfrm>
              <a:off x="2976" y="2880"/>
              <a:ext cx="192" cy="192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9" name="Rectangle 122"/>
            <p:cNvSpPr>
              <a:spLocks noChangeArrowheads="1"/>
            </p:cNvSpPr>
            <p:nvPr/>
          </p:nvSpPr>
          <p:spPr bwMode="auto">
            <a:xfrm>
              <a:off x="3168" y="2880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0" name="Rectangle 123"/>
            <p:cNvSpPr>
              <a:spLocks noChangeArrowheads="1"/>
            </p:cNvSpPr>
            <p:nvPr/>
          </p:nvSpPr>
          <p:spPr bwMode="auto">
            <a:xfrm>
              <a:off x="2400" y="3072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1" name="Rectangle 124"/>
            <p:cNvSpPr>
              <a:spLocks noChangeArrowheads="1"/>
            </p:cNvSpPr>
            <p:nvPr/>
          </p:nvSpPr>
          <p:spPr bwMode="auto">
            <a:xfrm>
              <a:off x="2592" y="3072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2" name="Rectangle 125"/>
            <p:cNvSpPr>
              <a:spLocks noChangeArrowheads="1"/>
            </p:cNvSpPr>
            <p:nvPr/>
          </p:nvSpPr>
          <p:spPr bwMode="auto">
            <a:xfrm>
              <a:off x="2784" y="3072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3" name="Rectangle 126"/>
            <p:cNvSpPr>
              <a:spLocks noChangeArrowheads="1"/>
            </p:cNvSpPr>
            <p:nvPr/>
          </p:nvSpPr>
          <p:spPr bwMode="auto">
            <a:xfrm>
              <a:off x="2976" y="3072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4" name="Rectangle 127"/>
            <p:cNvSpPr>
              <a:spLocks noChangeArrowheads="1"/>
            </p:cNvSpPr>
            <p:nvPr/>
          </p:nvSpPr>
          <p:spPr bwMode="auto">
            <a:xfrm>
              <a:off x="3168" y="3072"/>
              <a:ext cx="192" cy="192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85" name="Rectangle 115"/>
          <p:cNvSpPr>
            <a:spLocks noChangeArrowheads="1"/>
          </p:cNvSpPr>
          <p:nvPr/>
        </p:nvSpPr>
        <p:spPr bwMode="auto">
          <a:xfrm>
            <a:off x="5769653" y="2510358"/>
            <a:ext cx="304800" cy="304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" name="Rectangle 115"/>
          <p:cNvSpPr>
            <a:spLocks noChangeArrowheads="1"/>
          </p:cNvSpPr>
          <p:nvPr/>
        </p:nvSpPr>
        <p:spPr bwMode="auto">
          <a:xfrm>
            <a:off x="6056991" y="3102496"/>
            <a:ext cx="304800" cy="304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68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30191 1.11111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3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0.19775 3.7037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22222E-6 L 0.20347 -2.22222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" grpId="0" animBg="1"/>
      <p:bldP spid="285" grpId="1" animBg="1"/>
      <p:bldP spid="285" grpId="2" animBg="1"/>
      <p:bldP spid="286" grpId="0" animBg="1"/>
      <p:bldP spid="286" grpId="1" animBg="1"/>
      <p:bldP spid="286" grpId="2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Расширение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2330" y="2561566"/>
            <a:ext cx="6779340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356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ru-RU" dirty="0"/>
              <a:t>ужение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588385"/>
            <a:ext cx="8229600" cy="270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9541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Результат операции сужения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8841" y="1927527"/>
            <a:ext cx="7346317" cy="40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80970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Операции раскрытия и закрытия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Морфологическое раскрытие</a:t>
            </a:r>
            <a:r>
              <a:rPr lang="en-US" dirty="0" smtClean="0"/>
              <a:t> (opening)</a:t>
            </a:r>
          </a:p>
          <a:p>
            <a:pPr eaLnBrk="1" hangingPunct="1"/>
            <a:r>
              <a:rPr lang="en-US" b="1" dirty="0" smtClean="0">
                <a:cs typeface="Times New Roman" pitchFamily="18" charset="0"/>
              </a:rPr>
              <a:t>open(A, B) = (A </a:t>
            </a:r>
            <a:r>
              <a:rPr lang="ru-RU" b="1" dirty="0" smtClean="0">
                <a:cs typeface="Times New Roman" pitchFamily="18" charset="0"/>
              </a:rPr>
              <a:t>(</a:t>
            </a:r>
            <a:r>
              <a:rPr lang="en-US" b="1" dirty="0" smtClean="0">
                <a:cs typeface="Times New Roman" pitchFamily="18" charset="0"/>
              </a:rPr>
              <a:t>-</a:t>
            </a:r>
            <a:r>
              <a:rPr lang="ru-RU" b="1" dirty="0" smtClean="0">
                <a:cs typeface="Times New Roman" pitchFamily="18" charset="0"/>
              </a:rPr>
              <a:t>)</a:t>
            </a:r>
            <a:r>
              <a:rPr lang="en-US" b="1" dirty="0" smtClean="0">
                <a:cs typeface="Times New Roman" pitchFamily="18" charset="0"/>
              </a:rPr>
              <a:t> B) </a:t>
            </a:r>
            <a:r>
              <a:rPr lang="ru-RU" b="1" dirty="0" smtClean="0">
                <a:cs typeface="Times New Roman" pitchFamily="18" charset="0"/>
              </a:rPr>
              <a:t>(</a:t>
            </a:r>
            <a:r>
              <a:rPr lang="en-US" b="1" dirty="0" smtClean="0">
                <a:cs typeface="Times New Roman" pitchFamily="18" charset="0"/>
              </a:rPr>
              <a:t>+</a:t>
            </a:r>
            <a:r>
              <a:rPr lang="ru-RU" b="1" dirty="0" smtClean="0">
                <a:cs typeface="Times New Roman" pitchFamily="18" charset="0"/>
              </a:rPr>
              <a:t>) </a:t>
            </a:r>
            <a:r>
              <a:rPr lang="en-US" b="1" dirty="0" smtClean="0">
                <a:cs typeface="Times New Roman" pitchFamily="18" charset="0"/>
              </a:rPr>
              <a:t>B</a:t>
            </a:r>
            <a:endParaRPr lang="ru-RU" b="1" dirty="0" smtClean="0"/>
          </a:p>
          <a:p>
            <a:pPr eaLnBrk="1" hangingPunct="1">
              <a:buFont typeface="Wingdings" pitchFamily="2" charset="2"/>
              <a:buNone/>
            </a:pPr>
            <a:endParaRPr lang="ru-RU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Морфологическое закрытие</a:t>
            </a:r>
            <a:r>
              <a:rPr lang="en-US" dirty="0" smtClean="0"/>
              <a:t> (closing)</a:t>
            </a:r>
          </a:p>
          <a:p>
            <a:pPr eaLnBrk="1" hangingPunct="1"/>
            <a:r>
              <a:rPr lang="en-US" b="1" dirty="0" smtClean="0">
                <a:cs typeface="Times New Roman" pitchFamily="18" charset="0"/>
              </a:rPr>
              <a:t>close(A, B) = (A </a:t>
            </a:r>
            <a:r>
              <a:rPr lang="ru-RU" b="1" dirty="0" smtClean="0">
                <a:cs typeface="Times New Roman" pitchFamily="18" charset="0"/>
              </a:rPr>
              <a:t>(</a:t>
            </a:r>
            <a:r>
              <a:rPr lang="en-US" b="1" dirty="0" smtClean="0">
                <a:cs typeface="Times New Roman" pitchFamily="18" charset="0"/>
              </a:rPr>
              <a:t>+</a:t>
            </a:r>
            <a:r>
              <a:rPr lang="ru-RU" b="1" dirty="0" smtClean="0">
                <a:cs typeface="Times New Roman" pitchFamily="18" charset="0"/>
              </a:rPr>
              <a:t>)</a:t>
            </a:r>
            <a:r>
              <a:rPr lang="en-US" b="1" dirty="0" smtClean="0">
                <a:cs typeface="Times New Roman" pitchFamily="18" charset="0"/>
              </a:rPr>
              <a:t> B) </a:t>
            </a:r>
            <a:r>
              <a:rPr lang="ru-RU" b="1" dirty="0" smtClean="0">
                <a:cs typeface="Times New Roman" pitchFamily="18" charset="0"/>
              </a:rPr>
              <a:t>(</a:t>
            </a:r>
            <a:r>
              <a:rPr lang="en-US" b="1" dirty="0" smtClean="0">
                <a:cs typeface="Times New Roman" pitchFamily="18" charset="0"/>
              </a:rPr>
              <a:t>-</a:t>
            </a:r>
            <a:r>
              <a:rPr lang="ru-RU" b="1" dirty="0" smtClean="0">
                <a:cs typeface="Times New Roman" pitchFamily="18" charset="0"/>
              </a:rPr>
              <a:t>) </a:t>
            </a:r>
            <a:r>
              <a:rPr lang="en-US" b="1" dirty="0" smtClean="0">
                <a:cs typeface="Times New Roman" pitchFamily="18" charset="0"/>
              </a:rPr>
              <a:t>B</a:t>
            </a: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32398919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открытия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2745" y="1927527"/>
            <a:ext cx="7358510" cy="40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0605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Сужение </a:t>
            </a:r>
            <a:r>
              <a:rPr lang="en-US" dirty="0"/>
              <a:t>vs</a:t>
            </a:r>
            <a:r>
              <a:rPr lang="ru-RU" dirty="0"/>
              <a:t> Открытие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8189" y="1875706"/>
            <a:ext cx="5407621" cy="412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761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Дефекты бинаризации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0559" y="2276872"/>
            <a:ext cx="5171809" cy="339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710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закрытия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0924" y="1887899"/>
            <a:ext cx="7462151" cy="410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6164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 лучший пример для морфологии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5645" y="2060848"/>
            <a:ext cx="3841638" cy="402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951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Применения операции открытия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7546" y="2043361"/>
            <a:ext cx="7888908" cy="379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5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Медианный фильтр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7089" y="2567662"/>
            <a:ext cx="6809822" cy="27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068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Выделение связных областей	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ru-RU" dirty="0"/>
              <a:t>Определение связной области:</a:t>
            </a:r>
          </a:p>
          <a:p>
            <a:pPr lvl="1">
              <a:spcBef>
                <a:spcPct val="50000"/>
              </a:spcBef>
            </a:pPr>
            <a:r>
              <a:rPr lang="ru-RU" dirty="0"/>
              <a:t> Множество пикселей, у каждого пикселя которого есть хотя бы один сосед, принадлежащий данному множеству.</a:t>
            </a:r>
          </a:p>
          <a:p>
            <a:pPr>
              <a:spcBef>
                <a:spcPct val="50000"/>
              </a:spcBef>
            </a:pPr>
            <a:endParaRPr lang="ru-RU" dirty="0"/>
          </a:p>
          <a:p>
            <a:pPr>
              <a:spcBef>
                <a:spcPct val="50000"/>
              </a:spcBef>
            </a:pPr>
            <a:r>
              <a:rPr lang="ru-RU" dirty="0"/>
              <a:t>Соседи пикселей:</a:t>
            </a:r>
          </a:p>
          <a:p>
            <a:endParaRPr lang="ru-RU" dirty="0"/>
          </a:p>
        </p:txBody>
      </p:sp>
      <p:pic>
        <p:nvPicPr>
          <p:cNvPr id="4" name="Picture 5" descr="4conne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39952" y="4005064"/>
            <a:ext cx="104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8connec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5577" y="4005064"/>
            <a:ext cx="1041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987552" y="4919464"/>
            <a:ext cx="12874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/>
              <a:t>4-связность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813177" y="4919464"/>
            <a:ext cx="12874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/>
              <a:t>8-связность</a:t>
            </a:r>
          </a:p>
        </p:txBody>
      </p:sp>
    </p:spTree>
    <p:extLst>
      <p:ext uri="{BB962C8B-B14F-4D97-AF65-F5344CB8AC3E}">
        <p14:creationId xmlns:p14="http://schemas.microsoft.com/office/powerpoint/2010/main" val="392110521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Разметка связных областей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0772" y="2058602"/>
            <a:ext cx="7102456" cy="376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2590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Рекурсивный алгоритм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51520" y="1646883"/>
            <a:ext cx="441540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void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Labeling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(BIT*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img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[],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int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*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labels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[])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{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  //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labels</a:t>
            </a:r>
            <a:r>
              <a:rPr lang="ru-RU" sz="1200" dirty="0">
                <a:latin typeface="Courier New" pitchFamily="49" charset="0"/>
              </a:rPr>
              <a:t> должна быть обнулена</a:t>
            </a:r>
          </a:p>
          <a:p>
            <a:pPr indent="457200" algn="just"/>
            <a:r>
              <a:rPr lang="ru-RU" sz="1200" dirty="0">
                <a:latin typeface="Courier New" pitchFamily="49" charset="0"/>
              </a:rPr>
              <a:t>  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L = 1;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 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for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(y = 0; y &lt; H; y++)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   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for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(x = 0; x &lt; W; x++)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    {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     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Fill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(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img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labels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x, y, L++);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    }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}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699792" y="3743784"/>
            <a:ext cx="626469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void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Fill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(BIT*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img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[],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int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*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labels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[],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int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x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int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y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int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 L)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{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	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if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( (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labels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[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x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][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y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] = = 0) &amp;&amp; (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img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[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x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][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y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] = = 1) )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	{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		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labels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[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x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][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y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] = L;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		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if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(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x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 &gt; 0 ) 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           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Fill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(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img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labels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x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 – 1,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y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L);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		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if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(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x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 &lt; W - 1 ) 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           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Fill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(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img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labels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x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 + 1,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y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L);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		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if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(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y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 &gt; 0 ) 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           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Fill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(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img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labels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x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y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 - 1, L);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		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if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(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y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 &lt; H - 1 ) 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           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Fill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(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img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labels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x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Courier New" pitchFamily="49" charset="0"/>
                <a:cs typeface="Times New Roman" pitchFamily="18" charset="0"/>
              </a:rPr>
              <a:t>y</a:t>
            </a:r>
            <a:r>
              <a:rPr lang="ru-RU" sz="1200" dirty="0">
                <a:latin typeface="Courier New" pitchFamily="49" charset="0"/>
                <a:cs typeface="Times New Roman" pitchFamily="18" charset="0"/>
              </a:rPr>
              <a:t> + 1, L);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	}</a:t>
            </a:r>
          </a:p>
          <a:p>
            <a:pPr indent="457200" algn="just"/>
            <a:r>
              <a:rPr lang="ru-RU" sz="1200" dirty="0">
                <a:latin typeface="Courier New" pitchFamily="49" charset="0"/>
                <a:cs typeface="Times New Roman" pitchFamily="18" charset="0"/>
              </a:rPr>
              <a:t>}</a:t>
            </a:r>
            <a:endParaRPr lang="ru-RU" sz="12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0900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Последовательное сканирование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Последовательно, сканируем бинарное изображение сверху вниз, </a:t>
            </a:r>
            <a:r>
              <a:rPr lang="ru-RU" sz="2000" dirty="0" smtClean="0"/>
              <a:t>слева </a:t>
            </a:r>
            <a:r>
              <a:rPr lang="ru-RU" sz="2000" dirty="0"/>
              <a:t>направо:</a:t>
            </a:r>
          </a:p>
          <a:p>
            <a:endParaRPr lang="ru-RU" dirty="0"/>
          </a:p>
        </p:txBody>
      </p:sp>
      <p:pic>
        <p:nvPicPr>
          <p:cNvPr id="4" name="Picture 5" descr="img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2708920"/>
            <a:ext cx="13843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892102" y="2636912"/>
            <a:ext cx="4970463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 err="1">
                <a:latin typeface="Courier New" pitchFamily="49" charset="0"/>
              </a:rPr>
              <a:t>if</a:t>
            </a:r>
            <a:r>
              <a:rPr lang="ru-RU" sz="1400" dirty="0">
                <a:latin typeface="Courier New" pitchFamily="49" charset="0"/>
              </a:rPr>
              <a:t> A = O  </a:t>
            </a:r>
          </a:p>
          <a:p>
            <a:r>
              <a:rPr lang="ru-RU" sz="1400" dirty="0">
                <a:latin typeface="Courier New" pitchFamily="49" charset="0"/>
              </a:rPr>
              <a:t>     </a:t>
            </a:r>
            <a:r>
              <a:rPr lang="ru-RU" sz="1400" dirty="0" err="1">
                <a:latin typeface="Courier New" pitchFamily="49" charset="0"/>
              </a:rPr>
              <a:t>do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nothing</a:t>
            </a:r>
            <a:endParaRPr lang="ru-RU" sz="1400" dirty="0">
              <a:latin typeface="Courier New" pitchFamily="49" charset="0"/>
            </a:endParaRPr>
          </a:p>
          <a:p>
            <a:endParaRPr lang="ru-RU" sz="1400" dirty="0">
              <a:latin typeface="Courier New" pitchFamily="49" charset="0"/>
            </a:endParaRPr>
          </a:p>
          <a:p>
            <a:r>
              <a:rPr lang="ru-RU" sz="1400" dirty="0" err="1">
                <a:latin typeface="Courier New" pitchFamily="49" charset="0"/>
              </a:rPr>
              <a:t>else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if</a:t>
            </a:r>
            <a:r>
              <a:rPr lang="ru-RU" sz="1400" dirty="0">
                <a:latin typeface="Courier New" pitchFamily="49" charset="0"/>
              </a:rPr>
              <a:t> (</a:t>
            </a:r>
            <a:r>
              <a:rPr lang="ru-RU" sz="1400" dirty="0" err="1">
                <a:latin typeface="Courier New" pitchFamily="49" charset="0"/>
              </a:rPr>
              <a:t>not</a:t>
            </a:r>
            <a:r>
              <a:rPr lang="ru-RU" sz="1400" dirty="0">
                <a:latin typeface="Courier New" pitchFamily="49" charset="0"/>
              </a:rPr>
              <a:t> B </a:t>
            </a:r>
            <a:r>
              <a:rPr lang="ru-RU" sz="1400" dirty="0" err="1">
                <a:latin typeface="Courier New" pitchFamily="49" charset="0"/>
              </a:rPr>
              <a:t>labeled</a:t>
            </a:r>
            <a:r>
              <a:rPr lang="ru-RU" sz="1400" dirty="0">
                <a:latin typeface="Courier New" pitchFamily="49" charset="0"/>
              </a:rPr>
              <a:t>) </a:t>
            </a:r>
            <a:r>
              <a:rPr lang="ru-RU" sz="1400" dirty="0" err="1">
                <a:latin typeface="Courier New" pitchFamily="49" charset="0"/>
              </a:rPr>
              <a:t>and</a:t>
            </a:r>
            <a:r>
              <a:rPr lang="ru-RU" sz="1400" dirty="0">
                <a:latin typeface="Courier New" pitchFamily="49" charset="0"/>
              </a:rPr>
              <a:t> (</a:t>
            </a:r>
            <a:r>
              <a:rPr lang="ru-RU" sz="1400" dirty="0" err="1">
                <a:latin typeface="Courier New" pitchFamily="49" charset="0"/>
              </a:rPr>
              <a:t>not</a:t>
            </a:r>
            <a:r>
              <a:rPr lang="ru-RU" sz="1400" dirty="0">
                <a:latin typeface="Courier New" pitchFamily="49" charset="0"/>
              </a:rPr>
              <a:t> C </a:t>
            </a:r>
            <a:r>
              <a:rPr lang="ru-RU" sz="1400" dirty="0" err="1">
                <a:latin typeface="Courier New" pitchFamily="49" charset="0"/>
              </a:rPr>
              <a:t>labeled</a:t>
            </a:r>
            <a:r>
              <a:rPr lang="ru-RU" sz="1400" dirty="0">
                <a:latin typeface="Courier New" pitchFamily="49" charset="0"/>
              </a:rPr>
              <a:t>)</a:t>
            </a:r>
          </a:p>
          <a:p>
            <a:r>
              <a:rPr lang="ru-RU" sz="1400" dirty="0">
                <a:latin typeface="Courier New" pitchFamily="49" charset="0"/>
              </a:rPr>
              <a:t>     </a:t>
            </a:r>
            <a:r>
              <a:rPr lang="ru-RU" sz="1400" dirty="0" err="1">
                <a:latin typeface="Courier New" pitchFamily="49" charset="0"/>
              </a:rPr>
              <a:t>increment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label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numbering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and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label</a:t>
            </a:r>
            <a:r>
              <a:rPr lang="ru-RU" sz="1400" dirty="0">
                <a:latin typeface="Courier New" pitchFamily="49" charset="0"/>
              </a:rPr>
              <a:t> A</a:t>
            </a:r>
          </a:p>
          <a:p>
            <a:endParaRPr lang="ru-RU" sz="1400" dirty="0">
              <a:latin typeface="Courier New" pitchFamily="49" charset="0"/>
            </a:endParaRPr>
          </a:p>
          <a:p>
            <a:r>
              <a:rPr lang="ru-RU" sz="1400" dirty="0" err="1">
                <a:latin typeface="Courier New" pitchFamily="49" charset="0"/>
              </a:rPr>
              <a:t>else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if</a:t>
            </a:r>
            <a:r>
              <a:rPr lang="ru-RU" sz="1400" dirty="0">
                <a:latin typeface="Courier New" pitchFamily="49" charset="0"/>
              </a:rPr>
              <a:t> B </a:t>
            </a:r>
            <a:r>
              <a:rPr lang="ru-RU" sz="1400" dirty="0" err="1">
                <a:latin typeface="Courier New" pitchFamily="49" charset="0"/>
              </a:rPr>
              <a:t>xor</a:t>
            </a:r>
            <a:r>
              <a:rPr lang="ru-RU" sz="1400" dirty="0">
                <a:latin typeface="Courier New" pitchFamily="49" charset="0"/>
              </a:rPr>
              <a:t> C </a:t>
            </a:r>
            <a:r>
              <a:rPr lang="ru-RU" sz="1400" dirty="0" err="1">
                <a:latin typeface="Courier New" pitchFamily="49" charset="0"/>
              </a:rPr>
              <a:t>labeled</a:t>
            </a:r>
            <a:endParaRPr lang="ru-RU" sz="1400" dirty="0">
              <a:latin typeface="Courier New" pitchFamily="49" charset="0"/>
            </a:endParaRPr>
          </a:p>
          <a:p>
            <a:r>
              <a:rPr lang="ru-RU" sz="1400" dirty="0">
                <a:latin typeface="Courier New" pitchFamily="49" charset="0"/>
              </a:rPr>
              <a:t>     </a:t>
            </a:r>
            <a:r>
              <a:rPr lang="ru-RU" sz="1400" dirty="0" err="1">
                <a:latin typeface="Courier New" pitchFamily="49" charset="0"/>
              </a:rPr>
              <a:t>copy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label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to</a:t>
            </a:r>
            <a:r>
              <a:rPr lang="ru-RU" sz="1400" dirty="0">
                <a:latin typeface="Courier New" pitchFamily="49" charset="0"/>
              </a:rPr>
              <a:t> A</a:t>
            </a:r>
          </a:p>
          <a:p>
            <a:endParaRPr lang="ru-RU" sz="1400" dirty="0">
              <a:latin typeface="Courier New" pitchFamily="49" charset="0"/>
            </a:endParaRPr>
          </a:p>
          <a:p>
            <a:r>
              <a:rPr lang="ru-RU" sz="1400" dirty="0" err="1">
                <a:latin typeface="Courier New" pitchFamily="49" charset="0"/>
              </a:rPr>
              <a:t>else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if</a:t>
            </a:r>
            <a:r>
              <a:rPr lang="ru-RU" sz="1400" dirty="0">
                <a:latin typeface="Courier New" pitchFamily="49" charset="0"/>
              </a:rPr>
              <a:t> B </a:t>
            </a:r>
            <a:r>
              <a:rPr lang="ru-RU" sz="1400" dirty="0" err="1">
                <a:latin typeface="Courier New" pitchFamily="49" charset="0"/>
              </a:rPr>
              <a:t>and</a:t>
            </a:r>
            <a:r>
              <a:rPr lang="ru-RU" sz="1400" dirty="0">
                <a:latin typeface="Courier New" pitchFamily="49" charset="0"/>
              </a:rPr>
              <a:t> C </a:t>
            </a:r>
            <a:r>
              <a:rPr lang="ru-RU" sz="1400" dirty="0" err="1">
                <a:latin typeface="Courier New" pitchFamily="49" charset="0"/>
              </a:rPr>
              <a:t>labeled</a:t>
            </a:r>
            <a:endParaRPr lang="ru-RU" sz="1400" dirty="0">
              <a:latin typeface="Courier New" pitchFamily="49" charset="0"/>
            </a:endParaRPr>
          </a:p>
          <a:p>
            <a:r>
              <a:rPr lang="ru-RU" sz="1400" dirty="0">
                <a:latin typeface="Courier New" pitchFamily="49" charset="0"/>
              </a:rPr>
              <a:t>     </a:t>
            </a:r>
            <a:r>
              <a:rPr lang="ru-RU" sz="1400" dirty="0" err="1">
                <a:latin typeface="Courier New" pitchFamily="49" charset="0"/>
              </a:rPr>
              <a:t>if</a:t>
            </a:r>
            <a:r>
              <a:rPr lang="ru-RU" sz="1400" dirty="0">
                <a:latin typeface="Courier New" pitchFamily="49" charset="0"/>
              </a:rPr>
              <a:t> B </a:t>
            </a:r>
            <a:r>
              <a:rPr lang="ru-RU" sz="1400" dirty="0" err="1">
                <a:latin typeface="Courier New" pitchFamily="49" charset="0"/>
              </a:rPr>
              <a:t>label</a:t>
            </a:r>
            <a:r>
              <a:rPr lang="ru-RU" sz="1400" dirty="0">
                <a:latin typeface="Courier New" pitchFamily="49" charset="0"/>
              </a:rPr>
              <a:t> = C </a:t>
            </a:r>
            <a:r>
              <a:rPr lang="ru-RU" sz="1400" dirty="0" err="1">
                <a:latin typeface="Courier New" pitchFamily="49" charset="0"/>
              </a:rPr>
              <a:t>label</a:t>
            </a:r>
            <a:endParaRPr lang="ru-RU" sz="1400" dirty="0">
              <a:latin typeface="Courier New" pitchFamily="49" charset="0"/>
            </a:endParaRPr>
          </a:p>
          <a:p>
            <a:r>
              <a:rPr lang="ru-RU" sz="1400" dirty="0">
                <a:latin typeface="Courier New" pitchFamily="49" charset="0"/>
              </a:rPr>
              <a:t>          </a:t>
            </a:r>
            <a:r>
              <a:rPr lang="ru-RU" sz="1400" dirty="0" err="1">
                <a:latin typeface="Courier New" pitchFamily="49" charset="0"/>
              </a:rPr>
              <a:t>copy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label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to</a:t>
            </a:r>
            <a:r>
              <a:rPr lang="ru-RU" sz="1400" dirty="0">
                <a:latin typeface="Courier New" pitchFamily="49" charset="0"/>
              </a:rPr>
              <a:t> A</a:t>
            </a:r>
          </a:p>
          <a:p>
            <a:r>
              <a:rPr lang="ru-RU" sz="1400" dirty="0">
                <a:latin typeface="Courier New" pitchFamily="49" charset="0"/>
              </a:rPr>
              <a:t>     </a:t>
            </a:r>
            <a:r>
              <a:rPr lang="ru-RU" sz="1400" dirty="0" err="1">
                <a:latin typeface="Courier New" pitchFamily="49" charset="0"/>
              </a:rPr>
              <a:t>else</a:t>
            </a:r>
            <a:endParaRPr lang="ru-RU" sz="1400" dirty="0">
              <a:latin typeface="Courier New" pitchFamily="49" charset="0"/>
            </a:endParaRPr>
          </a:p>
          <a:p>
            <a:r>
              <a:rPr lang="ru-RU" sz="1400" dirty="0">
                <a:latin typeface="Courier New" pitchFamily="49" charset="0"/>
              </a:rPr>
              <a:t>          </a:t>
            </a:r>
            <a:r>
              <a:rPr lang="ru-RU" sz="1400" dirty="0" err="1">
                <a:latin typeface="Courier New" pitchFamily="49" charset="0"/>
              </a:rPr>
              <a:t>copy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either</a:t>
            </a:r>
            <a:r>
              <a:rPr lang="ru-RU" sz="1400" dirty="0">
                <a:latin typeface="Courier New" pitchFamily="49" charset="0"/>
              </a:rPr>
              <a:t> B </a:t>
            </a:r>
            <a:r>
              <a:rPr lang="ru-RU" sz="1400" dirty="0" err="1">
                <a:latin typeface="Courier New" pitchFamily="49" charset="0"/>
              </a:rPr>
              <a:t>label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or</a:t>
            </a:r>
            <a:r>
              <a:rPr lang="ru-RU" sz="1400" dirty="0">
                <a:latin typeface="Courier New" pitchFamily="49" charset="0"/>
              </a:rPr>
              <a:t> C </a:t>
            </a:r>
            <a:r>
              <a:rPr lang="ru-RU" sz="1400" dirty="0" err="1">
                <a:latin typeface="Courier New" pitchFamily="49" charset="0"/>
              </a:rPr>
              <a:t>label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to</a:t>
            </a:r>
            <a:r>
              <a:rPr lang="ru-RU" sz="1400" dirty="0">
                <a:latin typeface="Courier New" pitchFamily="49" charset="0"/>
              </a:rPr>
              <a:t> A</a:t>
            </a:r>
          </a:p>
          <a:p>
            <a:r>
              <a:rPr lang="ru-RU" sz="1400" dirty="0">
                <a:latin typeface="Courier New" pitchFamily="49" charset="0"/>
              </a:rPr>
              <a:t>          </a:t>
            </a:r>
            <a:r>
              <a:rPr lang="ru-RU" sz="1400" dirty="0" err="1">
                <a:latin typeface="Courier New" pitchFamily="49" charset="0"/>
              </a:rPr>
              <a:t>record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equivalence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of</a:t>
            </a:r>
            <a:r>
              <a:rPr lang="ru-RU" sz="1400" dirty="0">
                <a:latin typeface="Courier New" pitchFamily="49" charset="0"/>
              </a:rPr>
              <a:t> </a:t>
            </a:r>
            <a:r>
              <a:rPr lang="ru-RU" sz="1400" dirty="0" err="1">
                <a:latin typeface="Courier New" pitchFamily="49" charset="0"/>
              </a:rPr>
              <a:t>labels</a:t>
            </a:r>
            <a:endParaRPr lang="ru-RU" sz="14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5374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Последовательное сканирование</a:t>
            </a:r>
          </a:p>
        </p:txBody>
      </p:sp>
      <p:pic>
        <p:nvPicPr>
          <p:cNvPr id="4" name="Picture 6" descr="img2_white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50115" y="2132856"/>
            <a:ext cx="3212698" cy="229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4725144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dirty="0"/>
              <a:t>Постобработка - переразметка с учетом эквивалентностей </a:t>
            </a:r>
            <a:r>
              <a:rPr lang="ru-RU" dirty="0" smtClean="0"/>
              <a:t>областей(второй </a:t>
            </a:r>
            <a:r>
              <a:rPr lang="ru-RU" dirty="0"/>
              <a:t>проход в алгоритме)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5483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Выделенные связанные </a:t>
            </a:r>
            <a:r>
              <a:rPr lang="ru-RU" dirty="0" smtClean="0"/>
              <a:t>компоненты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1764" y="1752600"/>
            <a:ext cx="5840472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173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выделенных областей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762872" cy="4373563"/>
          </a:xfrm>
        </p:spPr>
        <p:txBody>
          <a:bodyPr/>
          <a:lstStyle/>
          <a:p>
            <a:pPr>
              <a:buClr>
                <a:schemeClr val="folHlink"/>
              </a:buClr>
              <a:buSzPct val="60000"/>
              <a:buNone/>
            </a:pPr>
            <a:r>
              <a:rPr lang="ru-RU" sz="2000" dirty="0"/>
              <a:t>Для дальнейшего анализа требуется вычислить некоторые числовые характеристики (признаки) областей:</a:t>
            </a:r>
          </a:p>
          <a:p>
            <a:pPr lvl="1"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ru-RU" dirty="0"/>
              <a:t> геометрические признаки</a:t>
            </a:r>
          </a:p>
          <a:p>
            <a:pPr lvl="1"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ru-RU" dirty="0"/>
              <a:t> фотометрические признаки</a:t>
            </a:r>
          </a:p>
          <a:p>
            <a:pPr lvl="1">
              <a:buClr>
                <a:schemeClr val="folHlink"/>
              </a:buClr>
              <a:buSzPct val="60000"/>
            </a:pPr>
            <a:endParaRPr lang="ru-RU" dirty="0"/>
          </a:p>
          <a:p>
            <a:pPr>
              <a:buClr>
                <a:schemeClr val="folHlink"/>
              </a:buClr>
              <a:buSzPct val="60000"/>
            </a:pPr>
            <a:r>
              <a:rPr lang="ru-RU" sz="2000" dirty="0"/>
              <a:t>На основе этих характеристик можно классифицировать получаемые области</a:t>
            </a:r>
            <a:endParaRPr lang="ru-RU" dirty="0"/>
          </a:p>
        </p:txBody>
      </p:sp>
      <p:pic>
        <p:nvPicPr>
          <p:cNvPr id="4" name="Picture 5" descr="secret0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26062" y="1743699"/>
            <a:ext cx="32766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Parts Binar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4243" y="4149080"/>
            <a:ext cx="3436938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08066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Геометрические признаки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Для каждой области можно подсчитать некий набор </a:t>
            </a:r>
            <a:r>
              <a:rPr lang="ru-RU" dirty="0" smtClean="0"/>
              <a:t>простейших </a:t>
            </a:r>
            <a:r>
              <a:rPr lang="ru-RU" dirty="0"/>
              <a:t>числовых характеристик:</a:t>
            </a:r>
          </a:p>
          <a:p>
            <a:pPr lvl="1">
              <a:buFontTx/>
              <a:buChar char="•"/>
            </a:pPr>
            <a:r>
              <a:rPr lang="ru-RU" dirty="0" smtClean="0"/>
              <a:t> </a:t>
            </a:r>
            <a:r>
              <a:rPr lang="ru-RU" dirty="0"/>
              <a:t>Площадь</a:t>
            </a:r>
          </a:p>
          <a:p>
            <a:pPr lvl="1">
              <a:buFontTx/>
              <a:buChar char="•"/>
            </a:pPr>
            <a:r>
              <a:rPr lang="ru-RU" dirty="0"/>
              <a:t> </a:t>
            </a:r>
            <a:r>
              <a:rPr lang="ru-RU" dirty="0" smtClean="0"/>
              <a:t>Центр </a:t>
            </a:r>
            <a:r>
              <a:rPr lang="ru-RU" dirty="0"/>
              <a:t>масс</a:t>
            </a:r>
          </a:p>
          <a:p>
            <a:pPr lvl="1">
              <a:buFontTx/>
              <a:buChar char="•"/>
            </a:pPr>
            <a:r>
              <a:rPr lang="ru-RU" dirty="0"/>
              <a:t> Периметр</a:t>
            </a:r>
          </a:p>
          <a:p>
            <a:pPr lvl="1">
              <a:buFontTx/>
              <a:buChar char="•"/>
            </a:pPr>
            <a:r>
              <a:rPr lang="ru-RU" dirty="0"/>
              <a:t> Компактность</a:t>
            </a:r>
          </a:p>
          <a:p>
            <a:pPr lvl="1">
              <a:buFontTx/>
              <a:buChar char="•"/>
            </a:pPr>
            <a:r>
              <a:rPr lang="ru-RU" dirty="0"/>
              <a:t> Ориентацию главной оси инерции </a:t>
            </a:r>
          </a:p>
          <a:p>
            <a:pPr lvl="1">
              <a:buFontTx/>
              <a:buChar char="•"/>
            </a:pPr>
            <a:r>
              <a:rPr lang="ru-RU" dirty="0"/>
              <a:t> Удлиненность (эксцентриситет)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94949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Площадь и центр масс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54149" y="2199332"/>
            <a:ext cx="754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866874" y="2205682"/>
            <a:ext cx="5715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dirty="0"/>
              <a:t> Площадь – количество пикселей в области;</a:t>
            </a:r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479311"/>
              </p:ext>
            </p:extLst>
          </p:nvPr>
        </p:nvGraphicFramePr>
        <p:xfrm>
          <a:off x="1979712" y="2708920"/>
          <a:ext cx="271145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Формула" r:id="rId3" imgW="1079280" imgH="444240" progId="Equation.3">
                  <p:embed/>
                </p:oleObj>
              </mc:Choice>
              <mc:Fallback>
                <p:oleObj name="Формула" r:id="rId3" imgW="1079280" imgH="444240" progId="Equation.3">
                  <p:embed/>
                  <p:pic>
                    <p:nvPicPr>
                      <p:cNvPr id="512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2708920"/>
                        <a:ext cx="2711450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5821462" y="2566045"/>
            <a:ext cx="2578100" cy="1930400"/>
            <a:chOff x="3360" y="2064"/>
            <a:chExt cx="1624" cy="1216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360" y="2064"/>
              <a:ext cx="1624" cy="1216"/>
            </a:xfrm>
            <a:custGeom>
              <a:avLst/>
              <a:gdLst>
                <a:gd name="T0" fmla="*/ 304 w 1624"/>
                <a:gd name="T1" fmla="*/ 728 h 1216"/>
                <a:gd name="T2" fmla="*/ 64 w 1624"/>
                <a:gd name="T3" fmla="*/ 344 h 1216"/>
                <a:gd name="T4" fmla="*/ 688 w 1624"/>
                <a:gd name="T5" fmla="*/ 56 h 1216"/>
                <a:gd name="T6" fmla="*/ 1552 w 1624"/>
                <a:gd name="T7" fmla="*/ 680 h 1216"/>
                <a:gd name="T8" fmla="*/ 256 w 1624"/>
                <a:gd name="T9" fmla="*/ 1208 h 1216"/>
                <a:gd name="T10" fmla="*/ 304 w 1624"/>
                <a:gd name="T11" fmla="*/ 728 h 12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24"/>
                <a:gd name="T19" fmla="*/ 0 h 1216"/>
                <a:gd name="T20" fmla="*/ 1624 w 1624"/>
                <a:gd name="T21" fmla="*/ 1216 h 12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24" h="1216">
                  <a:moveTo>
                    <a:pt x="304" y="728"/>
                  </a:moveTo>
                  <a:cubicBezTo>
                    <a:pt x="272" y="584"/>
                    <a:pt x="0" y="456"/>
                    <a:pt x="64" y="344"/>
                  </a:cubicBezTo>
                  <a:cubicBezTo>
                    <a:pt x="128" y="232"/>
                    <a:pt x="440" y="0"/>
                    <a:pt x="688" y="56"/>
                  </a:cubicBezTo>
                  <a:cubicBezTo>
                    <a:pt x="936" y="112"/>
                    <a:pt x="1624" y="488"/>
                    <a:pt x="1552" y="680"/>
                  </a:cubicBezTo>
                  <a:cubicBezTo>
                    <a:pt x="1480" y="872"/>
                    <a:pt x="464" y="1200"/>
                    <a:pt x="256" y="1208"/>
                  </a:cubicBezTo>
                  <a:cubicBezTo>
                    <a:pt x="48" y="1216"/>
                    <a:pt x="336" y="872"/>
                    <a:pt x="304" y="72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3936" y="216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3696" y="225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3792" y="225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3888" y="225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3984" y="225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4080" y="225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3552" y="235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3648" y="235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3744" y="235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3840" y="235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3936" y="235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4032" y="235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4128" y="235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4224" y="235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" name="Oval 21"/>
            <p:cNvSpPr>
              <a:spLocks noChangeArrowheads="1"/>
            </p:cNvSpPr>
            <p:nvPr/>
          </p:nvSpPr>
          <p:spPr bwMode="auto">
            <a:xfrm>
              <a:off x="4320" y="235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4416" y="235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3552" y="244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3648" y="244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Oval 25"/>
            <p:cNvSpPr>
              <a:spLocks noChangeArrowheads="1"/>
            </p:cNvSpPr>
            <p:nvPr/>
          </p:nvSpPr>
          <p:spPr bwMode="auto">
            <a:xfrm>
              <a:off x="3744" y="244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3840" y="244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auto">
            <a:xfrm>
              <a:off x="3936" y="244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auto">
            <a:xfrm>
              <a:off x="4032" y="244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auto">
            <a:xfrm>
              <a:off x="4128" y="244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4224" y="244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" name="Oval 31"/>
            <p:cNvSpPr>
              <a:spLocks noChangeArrowheads="1"/>
            </p:cNvSpPr>
            <p:nvPr/>
          </p:nvSpPr>
          <p:spPr bwMode="auto">
            <a:xfrm>
              <a:off x="4320" y="244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" name="Oval 32"/>
            <p:cNvSpPr>
              <a:spLocks noChangeArrowheads="1"/>
            </p:cNvSpPr>
            <p:nvPr/>
          </p:nvSpPr>
          <p:spPr bwMode="auto">
            <a:xfrm>
              <a:off x="4416" y="244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" name="Oval 33"/>
            <p:cNvSpPr>
              <a:spLocks noChangeArrowheads="1"/>
            </p:cNvSpPr>
            <p:nvPr/>
          </p:nvSpPr>
          <p:spPr bwMode="auto">
            <a:xfrm>
              <a:off x="3648" y="254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" name="Oval 34"/>
            <p:cNvSpPr>
              <a:spLocks noChangeArrowheads="1"/>
            </p:cNvSpPr>
            <p:nvPr/>
          </p:nvSpPr>
          <p:spPr bwMode="auto">
            <a:xfrm>
              <a:off x="3744" y="254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3840" y="254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auto">
            <a:xfrm>
              <a:off x="3936" y="254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" name="Oval 37"/>
            <p:cNvSpPr>
              <a:spLocks noChangeArrowheads="1"/>
            </p:cNvSpPr>
            <p:nvPr/>
          </p:nvSpPr>
          <p:spPr bwMode="auto">
            <a:xfrm>
              <a:off x="4032" y="254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auto">
            <a:xfrm>
              <a:off x="4128" y="254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4224" y="254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auto">
            <a:xfrm>
              <a:off x="4320" y="254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auto">
            <a:xfrm>
              <a:off x="4416" y="254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auto">
            <a:xfrm>
              <a:off x="4512" y="254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5" name="Oval 43"/>
            <p:cNvSpPr>
              <a:spLocks noChangeArrowheads="1"/>
            </p:cNvSpPr>
            <p:nvPr/>
          </p:nvSpPr>
          <p:spPr bwMode="auto">
            <a:xfrm>
              <a:off x="3696" y="264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auto">
            <a:xfrm>
              <a:off x="3792" y="264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auto">
            <a:xfrm>
              <a:off x="3888" y="264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" name="Oval 46"/>
            <p:cNvSpPr>
              <a:spLocks noChangeArrowheads="1"/>
            </p:cNvSpPr>
            <p:nvPr/>
          </p:nvSpPr>
          <p:spPr bwMode="auto">
            <a:xfrm>
              <a:off x="3984" y="264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auto">
            <a:xfrm>
              <a:off x="4080" y="264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0" name="Oval 48"/>
            <p:cNvSpPr>
              <a:spLocks noChangeArrowheads="1"/>
            </p:cNvSpPr>
            <p:nvPr/>
          </p:nvSpPr>
          <p:spPr bwMode="auto">
            <a:xfrm>
              <a:off x="4176" y="264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auto">
            <a:xfrm>
              <a:off x="4272" y="264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2" name="Oval 50"/>
            <p:cNvSpPr>
              <a:spLocks noChangeArrowheads="1"/>
            </p:cNvSpPr>
            <p:nvPr/>
          </p:nvSpPr>
          <p:spPr bwMode="auto">
            <a:xfrm>
              <a:off x="4368" y="264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3" name="Oval 51"/>
            <p:cNvSpPr>
              <a:spLocks noChangeArrowheads="1"/>
            </p:cNvSpPr>
            <p:nvPr/>
          </p:nvSpPr>
          <p:spPr bwMode="auto">
            <a:xfrm>
              <a:off x="4464" y="264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4" name="Oval 52"/>
            <p:cNvSpPr>
              <a:spLocks noChangeArrowheads="1"/>
            </p:cNvSpPr>
            <p:nvPr/>
          </p:nvSpPr>
          <p:spPr bwMode="auto">
            <a:xfrm>
              <a:off x="4560" y="264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" name="Oval 53"/>
            <p:cNvSpPr>
              <a:spLocks noChangeArrowheads="1"/>
            </p:cNvSpPr>
            <p:nvPr/>
          </p:nvSpPr>
          <p:spPr bwMode="auto">
            <a:xfrm>
              <a:off x="3744" y="273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auto">
            <a:xfrm>
              <a:off x="3840" y="273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auto">
            <a:xfrm>
              <a:off x="3936" y="273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8" name="Oval 56"/>
            <p:cNvSpPr>
              <a:spLocks noChangeArrowheads="1"/>
            </p:cNvSpPr>
            <p:nvPr/>
          </p:nvSpPr>
          <p:spPr bwMode="auto">
            <a:xfrm>
              <a:off x="4032" y="273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9" name="Oval 57"/>
            <p:cNvSpPr>
              <a:spLocks noChangeArrowheads="1"/>
            </p:cNvSpPr>
            <p:nvPr/>
          </p:nvSpPr>
          <p:spPr bwMode="auto">
            <a:xfrm>
              <a:off x="4128" y="273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0" name="Oval 58"/>
            <p:cNvSpPr>
              <a:spLocks noChangeArrowheads="1"/>
            </p:cNvSpPr>
            <p:nvPr/>
          </p:nvSpPr>
          <p:spPr bwMode="auto">
            <a:xfrm>
              <a:off x="4224" y="273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" name="Oval 59"/>
            <p:cNvSpPr>
              <a:spLocks noChangeArrowheads="1"/>
            </p:cNvSpPr>
            <p:nvPr/>
          </p:nvSpPr>
          <p:spPr bwMode="auto">
            <a:xfrm>
              <a:off x="4320" y="273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" name="Oval 60"/>
            <p:cNvSpPr>
              <a:spLocks noChangeArrowheads="1"/>
            </p:cNvSpPr>
            <p:nvPr/>
          </p:nvSpPr>
          <p:spPr bwMode="auto">
            <a:xfrm>
              <a:off x="4416" y="273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3" name="Oval 61"/>
            <p:cNvSpPr>
              <a:spLocks noChangeArrowheads="1"/>
            </p:cNvSpPr>
            <p:nvPr/>
          </p:nvSpPr>
          <p:spPr bwMode="auto">
            <a:xfrm>
              <a:off x="4512" y="273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" name="Oval 62"/>
            <p:cNvSpPr>
              <a:spLocks noChangeArrowheads="1"/>
            </p:cNvSpPr>
            <p:nvPr/>
          </p:nvSpPr>
          <p:spPr bwMode="auto">
            <a:xfrm>
              <a:off x="4608" y="273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5" name="Oval 63"/>
            <p:cNvSpPr>
              <a:spLocks noChangeArrowheads="1"/>
            </p:cNvSpPr>
            <p:nvPr/>
          </p:nvSpPr>
          <p:spPr bwMode="auto">
            <a:xfrm>
              <a:off x="3696" y="283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6" name="Oval 64"/>
            <p:cNvSpPr>
              <a:spLocks noChangeArrowheads="1"/>
            </p:cNvSpPr>
            <p:nvPr/>
          </p:nvSpPr>
          <p:spPr bwMode="auto">
            <a:xfrm>
              <a:off x="3792" y="283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" name="Oval 65"/>
            <p:cNvSpPr>
              <a:spLocks noChangeArrowheads="1"/>
            </p:cNvSpPr>
            <p:nvPr/>
          </p:nvSpPr>
          <p:spPr bwMode="auto">
            <a:xfrm>
              <a:off x="3888" y="283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8" name="Oval 66"/>
            <p:cNvSpPr>
              <a:spLocks noChangeArrowheads="1"/>
            </p:cNvSpPr>
            <p:nvPr/>
          </p:nvSpPr>
          <p:spPr bwMode="auto">
            <a:xfrm>
              <a:off x="3984" y="283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auto">
            <a:xfrm>
              <a:off x="4080" y="283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auto">
            <a:xfrm>
              <a:off x="4176" y="283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4272" y="283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2" name="Oval 70"/>
            <p:cNvSpPr>
              <a:spLocks noChangeArrowheads="1"/>
            </p:cNvSpPr>
            <p:nvPr/>
          </p:nvSpPr>
          <p:spPr bwMode="auto">
            <a:xfrm>
              <a:off x="4368" y="283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auto">
            <a:xfrm>
              <a:off x="4464" y="283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4" name="Oval 72"/>
            <p:cNvSpPr>
              <a:spLocks noChangeArrowheads="1"/>
            </p:cNvSpPr>
            <p:nvPr/>
          </p:nvSpPr>
          <p:spPr bwMode="auto">
            <a:xfrm>
              <a:off x="4560" y="2832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auto">
            <a:xfrm>
              <a:off x="3696" y="292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6" name="Oval 74"/>
            <p:cNvSpPr>
              <a:spLocks noChangeArrowheads="1"/>
            </p:cNvSpPr>
            <p:nvPr/>
          </p:nvSpPr>
          <p:spPr bwMode="auto">
            <a:xfrm>
              <a:off x="3792" y="292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7" name="Oval 75"/>
            <p:cNvSpPr>
              <a:spLocks noChangeArrowheads="1"/>
            </p:cNvSpPr>
            <p:nvPr/>
          </p:nvSpPr>
          <p:spPr bwMode="auto">
            <a:xfrm>
              <a:off x="3888" y="292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8" name="Oval 76"/>
            <p:cNvSpPr>
              <a:spLocks noChangeArrowheads="1"/>
            </p:cNvSpPr>
            <p:nvPr/>
          </p:nvSpPr>
          <p:spPr bwMode="auto">
            <a:xfrm>
              <a:off x="3984" y="292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9" name="Oval 77"/>
            <p:cNvSpPr>
              <a:spLocks noChangeArrowheads="1"/>
            </p:cNvSpPr>
            <p:nvPr/>
          </p:nvSpPr>
          <p:spPr bwMode="auto">
            <a:xfrm>
              <a:off x="4080" y="292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Oval 78"/>
            <p:cNvSpPr>
              <a:spLocks noChangeArrowheads="1"/>
            </p:cNvSpPr>
            <p:nvPr/>
          </p:nvSpPr>
          <p:spPr bwMode="auto">
            <a:xfrm>
              <a:off x="4176" y="292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4272" y="292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" name="Oval 80"/>
            <p:cNvSpPr>
              <a:spLocks noChangeArrowheads="1"/>
            </p:cNvSpPr>
            <p:nvPr/>
          </p:nvSpPr>
          <p:spPr bwMode="auto">
            <a:xfrm>
              <a:off x="4368" y="292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auto">
            <a:xfrm>
              <a:off x="4464" y="292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4" name="Oval 82"/>
            <p:cNvSpPr>
              <a:spLocks noChangeArrowheads="1"/>
            </p:cNvSpPr>
            <p:nvPr/>
          </p:nvSpPr>
          <p:spPr bwMode="auto">
            <a:xfrm>
              <a:off x="3648" y="302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3744" y="302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6" name="Oval 84"/>
            <p:cNvSpPr>
              <a:spLocks noChangeArrowheads="1"/>
            </p:cNvSpPr>
            <p:nvPr/>
          </p:nvSpPr>
          <p:spPr bwMode="auto">
            <a:xfrm>
              <a:off x="3840" y="302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auto">
            <a:xfrm>
              <a:off x="3936" y="302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8" name="Oval 86"/>
            <p:cNvSpPr>
              <a:spLocks noChangeArrowheads="1"/>
            </p:cNvSpPr>
            <p:nvPr/>
          </p:nvSpPr>
          <p:spPr bwMode="auto">
            <a:xfrm>
              <a:off x="4032" y="302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auto">
            <a:xfrm>
              <a:off x="4128" y="302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Oval 88"/>
            <p:cNvSpPr>
              <a:spLocks noChangeArrowheads="1"/>
            </p:cNvSpPr>
            <p:nvPr/>
          </p:nvSpPr>
          <p:spPr bwMode="auto">
            <a:xfrm>
              <a:off x="4224" y="302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3600" y="312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" name="Oval 90"/>
            <p:cNvSpPr>
              <a:spLocks noChangeArrowheads="1"/>
            </p:cNvSpPr>
            <p:nvPr/>
          </p:nvSpPr>
          <p:spPr bwMode="auto">
            <a:xfrm>
              <a:off x="3696" y="312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auto">
            <a:xfrm>
              <a:off x="3792" y="312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4" name="Oval 92"/>
            <p:cNvSpPr>
              <a:spLocks noChangeArrowheads="1"/>
            </p:cNvSpPr>
            <p:nvPr/>
          </p:nvSpPr>
          <p:spPr bwMode="auto">
            <a:xfrm>
              <a:off x="4656" y="264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Oval 93"/>
            <p:cNvSpPr>
              <a:spLocks noChangeArrowheads="1"/>
            </p:cNvSpPr>
            <p:nvPr/>
          </p:nvSpPr>
          <p:spPr bwMode="auto">
            <a:xfrm>
              <a:off x="4752" y="2640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6" name="Oval 94"/>
            <p:cNvSpPr>
              <a:spLocks noChangeArrowheads="1"/>
            </p:cNvSpPr>
            <p:nvPr/>
          </p:nvSpPr>
          <p:spPr bwMode="auto">
            <a:xfrm>
              <a:off x="4704" y="273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7" name="Oval 95"/>
            <p:cNvSpPr>
              <a:spLocks noChangeArrowheads="1"/>
            </p:cNvSpPr>
            <p:nvPr/>
          </p:nvSpPr>
          <p:spPr bwMode="auto">
            <a:xfrm>
              <a:off x="4800" y="273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8" name="Oval 96"/>
            <p:cNvSpPr>
              <a:spLocks noChangeArrowheads="1"/>
            </p:cNvSpPr>
            <p:nvPr/>
          </p:nvSpPr>
          <p:spPr bwMode="auto">
            <a:xfrm>
              <a:off x="4608" y="254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9" name="Oval 97"/>
            <p:cNvSpPr>
              <a:spLocks noChangeArrowheads="1"/>
            </p:cNvSpPr>
            <p:nvPr/>
          </p:nvSpPr>
          <p:spPr bwMode="auto">
            <a:xfrm>
              <a:off x="4704" y="2544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" name="Oval 98"/>
            <p:cNvSpPr>
              <a:spLocks noChangeArrowheads="1"/>
            </p:cNvSpPr>
            <p:nvPr/>
          </p:nvSpPr>
          <p:spPr bwMode="auto">
            <a:xfrm>
              <a:off x="4512" y="2448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1" name="Oval 99"/>
            <p:cNvSpPr>
              <a:spLocks noChangeArrowheads="1"/>
            </p:cNvSpPr>
            <p:nvPr/>
          </p:nvSpPr>
          <p:spPr bwMode="auto">
            <a:xfrm>
              <a:off x="4176" y="225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" name="Oval 100"/>
            <p:cNvSpPr>
              <a:spLocks noChangeArrowheads="1"/>
            </p:cNvSpPr>
            <p:nvPr/>
          </p:nvSpPr>
          <p:spPr bwMode="auto">
            <a:xfrm>
              <a:off x="4272" y="2256"/>
              <a:ext cx="48" cy="48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10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3897615"/>
              </p:ext>
            </p:extLst>
          </p:nvPr>
        </p:nvGraphicFramePr>
        <p:xfrm>
          <a:off x="1320899" y="4744095"/>
          <a:ext cx="5260975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Формула" r:id="rId5" imgW="2349360" imgH="622080" progId="Equation.3">
                  <p:embed/>
                </p:oleObj>
              </mc:Choice>
              <mc:Fallback>
                <p:oleObj name="Формула" r:id="rId5" imgW="2349360" imgH="622080" progId="Equation.3">
                  <p:embed/>
                  <p:pic>
                    <p:nvPicPr>
                      <p:cNvPr id="512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0899" y="4744095"/>
                        <a:ext cx="5260975" cy="139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" name="Rectangle 105"/>
          <p:cNvSpPr>
            <a:spLocks noChangeArrowheads="1"/>
          </p:cNvSpPr>
          <p:nvPr/>
        </p:nvSpPr>
        <p:spPr bwMode="auto">
          <a:xfrm>
            <a:off x="892274" y="4309120"/>
            <a:ext cx="457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/>
              <a:t> Центр масс</a:t>
            </a:r>
          </a:p>
        </p:txBody>
      </p:sp>
    </p:spTree>
    <p:extLst>
      <p:ext uri="{BB962C8B-B14F-4D97-AF65-F5344CB8AC3E}">
        <p14:creationId xmlns:p14="http://schemas.microsoft.com/office/powerpoint/2010/main" val="15440413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Периметр и компактность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75779" y="3059832"/>
            <a:ext cx="4572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/>
              <a:t>  Компактность – отношение квадрата периметра к площади;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180579" y="4488582"/>
            <a:ext cx="5257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Наиболее компактная фигура – круг:       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088451"/>
              </p:ext>
            </p:extLst>
          </p:nvPr>
        </p:nvGraphicFramePr>
        <p:xfrm>
          <a:off x="5600179" y="3136032"/>
          <a:ext cx="1066800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Формула" r:id="rId3" imgW="507960" imgH="419040" progId="Equation.3">
                  <p:embed/>
                </p:oleObj>
              </mc:Choice>
              <mc:Fallback>
                <p:oleObj name="Формула" r:id="rId3" imgW="507960" imgH="419040" progId="Equation.3">
                  <p:embed/>
                  <p:pic>
                    <p:nvPicPr>
                      <p:cNvPr id="614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0179" y="3136032"/>
                        <a:ext cx="1066800" cy="881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434884"/>
              </p:ext>
            </p:extLst>
          </p:nvPr>
        </p:nvGraphicFramePr>
        <p:xfrm>
          <a:off x="5919267" y="4571132"/>
          <a:ext cx="838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Формула" r:id="rId5" imgW="469800" imgH="177480" progId="Equation.3">
                  <p:embed/>
                </p:oleObj>
              </mc:Choice>
              <mc:Fallback>
                <p:oleObj name="Формула" r:id="rId5" imgW="469800" imgH="177480" progId="Equation.3">
                  <p:embed/>
                  <p:pic>
                    <p:nvPicPr>
                      <p:cNvPr id="614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9267" y="4571132"/>
                        <a:ext cx="83820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29"/>
          <p:cNvSpPr>
            <a:spLocks noChangeArrowheads="1"/>
          </p:cNvSpPr>
          <p:nvPr/>
        </p:nvSpPr>
        <p:spPr bwMode="auto">
          <a:xfrm>
            <a:off x="2725217" y="5622057"/>
            <a:ext cx="798512" cy="7905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Rectangle 30"/>
          <p:cNvSpPr>
            <a:spLocks noChangeArrowheads="1"/>
          </p:cNvSpPr>
          <p:nvPr/>
        </p:nvSpPr>
        <p:spPr bwMode="auto">
          <a:xfrm>
            <a:off x="3868217" y="5622057"/>
            <a:ext cx="841375" cy="7524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Oval 34"/>
          <p:cNvSpPr>
            <a:spLocks noChangeArrowheads="1"/>
          </p:cNvSpPr>
          <p:nvPr/>
        </p:nvSpPr>
        <p:spPr bwMode="auto">
          <a:xfrm>
            <a:off x="5154092" y="5622057"/>
            <a:ext cx="357187" cy="7524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Line 35"/>
          <p:cNvSpPr>
            <a:spLocks noChangeShapeType="1"/>
          </p:cNvSpPr>
          <p:nvPr/>
        </p:nvSpPr>
        <p:spPr bwMode="auto">
          <a:xfrm>
            <a:off x="6011342" y="5622057"/>
            <a:ext cx="46037" cy="725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6819379" y="2069232"/>
            <a:ext cx="1066800" cy="914400"/>
            <a:chOff x="4464" y="1968"/>
            <a:chExt cx="672" cy="576"/>
          </a:xfrm>
        </p:grpSpPr>
        <p:grpSp>
          <p:nvGrpSpPr>
            <p:cNvPr id="13" name="Group 5"/>
            <p:cNvGrpSpPr>
              <a:grpSpLocks/>
            </p:cNvGrpSpPr>
            <p:nvPr/>
          </p:nvGrpSpPr>
          <p:grpSpPr bwMode="auto">
            <a:xfrm>
              <a:off x="4464" y="1968"/>
              <a:ext cx="672" cy="576"/>
              <a:chOff x="4272" y="1920"/>
              <a:chExt cx="672" cy="576"/>
            </a:xfrm>
          </p:grpSpPr>
          <p:sp>
            <p:nvSpPr>
              <p:cNvPr id="22" name="Rectangle 6"/>
              <p:cNvSpPr>
                <a:spLocks noChangeArrowheads="1"/>
              </p:cNvSpPr>
              <p:nvPr/>
            </p:nvSpPr>
            <p:spPr bwMode="auto">
              <a:xfrm>
                <a:off x="4656" y="1920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3" name="Rectangle 7"/>
              <p:cNvSpPr>
                <a:spLocks noChangeArrowheads="1"/>
              </p:cNvSpPr>
              <p:nvPr/>
            </p:nvSpPr>
            <p:spPr bwMode="auto">
              <a:xfrm>
                <a:off x="4752" y="2016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4" name="Rectangle 8"/>
              <p:cNvSpPr>
                <a:spLocks noChangeArrowheads="1"/>
              </p:cNvSpPr>
              <p:nvPr/>
            </p:nvSpPr>
            <p:spPr bwMode="auto">
              <a:xfrm>
                <a:off x="4848" y="2112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5" name="Rectangle 9"/>
              <p:cNvSpPr>
                <a:spLocks noChangeArrowheads="1"/>
              </p:cNvSpPr>
              <p:nvPr/>
            </p:nvSpPr>
            <p:spPr bwMode="auto">
              <a:xfrm>
                <a:off x="4848" y="2208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" name="Rectangle 10"/>
              <p:cNvSpPr>
                <a:spLocks noChangeArrowheads="1"/>
              </p:cNvSpPr>
              <p:nvPr/>
            </p:nvSpPr>
            <p:spPr bwMode="auto">
              <a:xfrm>
                <a:off x="4752" y="2304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" name="Rectangle 11"/>
              <p:cNvSpPr>
                <a:spLocks noChangeArrowheads="1"/>
              </p:cNvSpPr>
              <p:nvPr/>
            </p:nvSpPr>
            <p:spPr bwMode="auto">
              <a:xfrm>
                <a:off x="4656" y="2400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8" name="Rectangle 12"/>
              <p:cNvSpPr>
                <a:spLocks noChangeArrowheads="1"/>
              </p:cNvSpPr>
              <p:nvPr/>
            </p:nvSpPr>
            <p:spPr bwMode="auto">
              <a:xfrm>
                <a:off x="4560" y="2400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9" name="Rectangle 13"/>
              <p:cNvSpPr>
                <a:spLocks noChangeArrowheads="1"/>
              </p:cNvSpPr>
              <p:nvPr/>
            </p:nvSpPr>
            <p:spPr bwMode="auto">
              <a:xfrm>
                <a:off x="4464" y="2400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" name="Rectangle 14"/>
              <p:cNvSpPr>
                <a:spLocks noChangeArrowheads="1"/>
              </p:cNvSpPr>
              <p:nvPr/>
            </p:nvSpPr>
            <p:spPr bwMode="auto">
              <a:xfrm>
                <a:off x="4368" y="2304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" name="Rectangle 15"/>
              <p:cNvSpPr>
                <a:spLocks noChangeArrowheads="1"/>
              </p:cNvSpPr>
              <p:nvPr/>
            </p:nvSpPr>
            <p:spPr bwMode="auto">
              <a:xfrm>
                <a:off x="4464" y="2208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" name="Rectangle 16"/>
              <p:cNvSpPr>
                <a:spLocks noChangeArrowheads="1"/>
              </p:cNvSpPr>
              <p:nvPr/>
            </p:nvSpPr>
            <p:spPr bwMode="auto">
              <a:xfrm>
                <a:off x="4368" y="2112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" name="Rectangle 17"/>
              <p:cNvSpPr>
                <a:spLocks noChangeArrowheads="1"/>
              </p:cNvSpPr>
              <p:nvPr/>
            </p:nvSpPr>
            <p:spPr bwMode="auto">
              <a:xfrm>
                <a:off x="4272" y="2016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" name="Rectangle 18"/>
              <p:cNvSpPr>
                <a:spLocks noChangeArrowheads="1"/>
              </p:cNvSpPr>
              <p:nvPr/>
            </p:nvSpPr>
            <p:spPr bwMode="auto">
              <a:xfrm>
                <a:off x="4368" y="1920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" name="Rectangle 19"/>
              <p:cNvSpPr>
                <a:spLocks noChangeArrowheads="1"/>
              </p:cNvSpPr>
              <p:nvPr/>
            </p:nvSpPr>
            <p:spPr bwMode="auto">
              <a:xfrm>
                <a:off x="4464" y="1920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" name="Rectangle 20"/>
              <p:cNvSpPr>
                <a:spLocks noChangeArrowheads="1"/>
              </p:cNvSpPr>
              <p:nvPr/>
            </p:nvSpPr>
            <p:spPr bwMode="auto">
              <a:xfrm>
                <a:off x="4560" y="2016"/>
                <a:ext cx="96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4560" y="2064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4656" y="2064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4752" y="2160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4848" y="2160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auto">
            <a:xfrm>
              <a:off x="4944" y="2256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4848" y="2352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4752" y="2256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4656" y="2352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899592" y="1916832"/>
            <a:ext cx="57864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ru-RU"/>
              <a:t>  Периметр – количество пикселей принадлежащих границе области;</a:t>
            </a:r>
          </a:p>
        </p:txBody>
      </p:sp>
    </p:spTree>
    <p:extLst>
      <p:ext uri="{BB962C8B-B14F-4D97-AF65-F5344CB8AC3E}">
        <p14:creationId xmlns:p14="http://schemas.microsoft.com/office/powerpoint/2010/main" val="192597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Подсчет периметра области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114800" cy="4373563"/>
          </a:xfrm>
        </p:spPr>
        <p:txBody>
          <a:bodyPr>
            <a:normAutofit fontScale="92500" lnSpcReduction="20000"/>
          </a:bodyPr>
          <a:lstStyle/>
          <a:p>
            <a:pPr marL="457200" indent="-457200" algn="just">
              <a:buFontTx/>
              <a:buAutoNum type="arabicPeriod"/>
            </a:pPr>
            <a:r>
              <a:rPr lang="ru-RU" dirty="0"/>
              <a:t>Пиксель лежит на границе области, если он сам принадлежит </a:t>
            </a:r>
            <a:br>
              <a:rPr lang="ru-RU" dirty="0"/>
            </a:br>
            <a:r>
              <a:rPr lang="ru-RU" dirty="0"/>
              <a:t>области и хотя бы один из его соседей области не принадлежит</a:t>
            </a:r>
            <a:r>
              <a:rPr lang="ru-RU" dirty="0" smtClean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(</a:t>
            </a:r>
            <a:r>
              <a:rPr lang="ru-RU" i="1" dirty="0"/>
              <a:t>внутренняя граница</a:t>
            </a:r>
            <a:r>
              <a:rPr lang="ru-RU" dirty="0"/>
              <a:t>)</a:t>
            </a:r>
          </a:p>
          <a:p>
            <a:pPr marL="457200" indent="-457200" algn="just">
              <a:buFontTx/>
              <a:buAutoNum type="arabicPeriod"/>
            </a:pPr>
            <a:endParaRPr lang="ru-RU" dirty="0"/>
          </a:p>
          <a:p>
            <a:pPr marL="457200" indent="-457200" algn="just">
              <a:buFontTx/>
              <a:buAutoNum type="arabicPeriod"/>
            </a:pPr>
            <a:r>
              <a:rPr lang="ru-RU" dirty="0"/>
              <a:t>Пиксель лежит на границе области, если он сам не принадлежит </a:t>
            </a:r>
            <a:br>
              <a:rPr lang="ru-RU" dirty="0"/>
            </a:br>
            <a:r>
              <a:rPr lang="ru-RU" dirty="0"/>
              <a:t>области и хотя бы один из его соседей </a:t>
            </a:r>
            <a:r>
              <a:rPr lang="ru-RU" dirty="0" smtClean="0"/>
              <a:t>области принадлежит. (</a:t>
            </a:r>
            <a:r>
              <a:rPr lang="ru-RU" i="1" dirty="0"/>
              <a:t>внешняя граница</a:t>
            </a:r>
            <a:r>
              <a:rPr lang="ru-RU" dirty="0"/>
              <a:t>)</a:t>
            </a:r>
          </a:p>
          <a:p>
            <a:pPr algn="just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2669233"/>
            <a:ext cx="4038614" cy="254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01307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Операция оконтуривания объекта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3898776" cy="43735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1800" dirty="0" smtClean="0"/>
              <a:t>	При работе с бинарными изображениями контуры объекта можно получить с помощью операций математической морфологии</a:t>
            </a:r>
          </a:p>
          <a:p>
            <a:pPr eaLnBrk="1" hangingPunct="1">
              <a:buFont typeface="Wingdings" pitchFamily="2" charset="2"/>
              <a:buNone/>
            </a:pPr>
            <a:endParaRPr lang="ru-RU" sz="1800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1800" dirty="0" smtClean="0"/>
              <a:t>	Внутреннее оконтуривание</a:t>
            </a:r>
          </a:p>
          <a:p>
            <a:pPr lvl="1" algn="just" eaLnBrk="1" hangingPunct="1"/>
            <a:r>
              <a:rPr lang="en-US" sz="2400" b="1" dirty="0" smtClean="0">
                <a:cs typeface="Times New Roman" pitchFamily="18" charset="0"/>
              </a:rPr>
              <a:t>C</a:t>
            </a:r>
            <a:r>
              <a:rPr lang="en-US" sz="2400" b="1" baseline="-30000" dirty="0" smtClean="0">
                <a:cs typeface="Times New Roman" pitchFamily="18" charset="0"/>
              </a:rPr>
              <a:t>I</a:t>
            </a:r>
            <a:r>
              <a:rPr lang="en-US" sz="2400" b="1" dirty="0" smtClean="0">
                <a:cs typeface="Times New Roman" pitchFamily="18" charset="0"/>
              </a:rPr>
              <a:t> = A – (A (-) B)</a:t>
            </a:r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1800" dirty="0" smtClean="0"/>
              <a:t>	Внешнее оконтуривание</a:t>
            </a:r>
          </a:p>
          <a:p>
            <a:pPr lvl="1" algn="just" eaLnBrk="1" hangingPunct="1"/>
            <a:r>
              <a:rPr lang="en-US" sz="2400" b="1" dirty="0" smtClean="0">
                <a:cs typeface="Times New Roman" pitchFamily="18" charset="0"/>
              </a:rPr>
              <a:t>C</a:t>
            </a:r>
            <a:r>
              <a:rPr lang="en-US" sz="2400" b="1" baseline="-30000" dirty="0" smtClean="0">
                <a:cs typeface="Times New Roman" pitchFamily="18" charset="0"/>
              </a:rPr>
              <a:t>O</a:t>
            </a:r>
            <a:r>
              <a:rPr lang="en-US" sz="2400" b="1" dirty="0" smtClean="0">
                <a:cs typeface="Times New Roman" pitchFamily="18" charset="0"/>
              </a:rPr>
              <a:t> = (A (+) B) – A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2420888"/>
            <a:ext cx="3217135" cy="327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522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Инвариантные характеристики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7192" y="1820416"/>
            <a:ext cx="754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47192" y="1820416"/>
            <a:ext cx="731520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/>
              <a:t>Для распознавания нас интересуют характеристики инвариантные по отношению к масштабированию, переносу, повороту: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endParaRPr lang="ru-RU" sz="1800"/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ru-RU" sz="1800"/>
              <a:t> Удлиненность, нецентрированность (эксцентриситет)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ru-RU" sz="1800"/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ru-RU" sz="1800"/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ru-RU" sz="1800"/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ru-RU" sz="1800"/>
              <a:t> Компактность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ru-RU" sz="1800"/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endParaRPr lang="ru-RU" sz="180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4618095"/>
              </p:ext>
            </p:extLst>
          </p:nvPr>
        </p:nvGraphicFramePr>
        <p:xfrm>
          <a:off x="975792" y="4868416"/>
          <a:ext cx="9144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Уравнение" r:id="rId3" imgW="507960" imgH="419040" progId="Equation.3">
                  <p:embed/>
                </p:oleObj>
              </mc:Choice>
              <mc:Fallback>
                <p:oleObj name="Уравнение" r:id="rId3" imgW="507960" imgH="419040" progId="Equation.3">
                  <p:embed/>
                  <p:pic>
                    <p:nvPicPr>
                      <p:cNvPr id="921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5792" y="4868416"/>
                        <a:ext cx="914400" cy="62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6963902"/>
              </p:ext>
            </p:extLst>
          </p:nvPr>
        </p:nvGraphicFramePr>
        <p:xfrm>
          <a:off x="899592" y="3573016"/>
          <a:ext cx="512127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Формула" r:id="rId5" imgW="2844720" imgH="533160" progId="Equation.3">
                  <p:embed/>
                </p:oleObj>
              </mc:Choice>
              <mc:Fallback>
                <p:oleObj name="Формула" r:id="rId5" imgW="2844720" imgH="533160" progId="Equation.3">
                  <p:embed/>
                  <p:pic>
                    <p:nvPicPr>
                      <p:cNvPr id="921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573016"/>
                        <a:ext cx="5121275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57130" y="4544566"/>
            <a:ext cx="43180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603798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Ориентация главной оси инерции</a:t>
            </a:r>
          </a:p>
        </p:txBody>
      </p:sp>
      <p:graphicFrame>
        <p:nvGraphicFramePr>
          <p:cNvPr id="4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176770"/>
              </p:ext>
            </p:extLst>
          </p:nvPr>
        </p:nvGraphicFramePr>
        <p:xfrm>
          <a:off x="2657946" y="3861580"/>
          <a:ext cx="2707640" cy="213360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49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9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9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9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9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9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9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27584" y="2708920"/>
            <a:ext cx="7543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51384" y="1794520"/>
            <a:ext cx="7315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ru-RU" dirty="0"/>
              <a:t>Не является инвариантной к повороту, но в ряде случаев предоставляет полезную информацию об ориентации объекта:</a:t>
            </a:r>
            <a:endParaRPr lang="ru-RU" sz="1400" dirty="0"/>
          </a:p>
        </p:txBody>
      </p:sp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651743"/>
              </p:ext>
            </p:extLst>
          </p:nvPr>
        </p:nvGraphicFramePr>
        <p:xfrm>
          <a:off x="2933291" y="2663640"/>
          <a:ext cx="2951386" cy="7918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Equation" r:id="rId3" imgW="1498320" imgH="482400" progId="Equation.3">
                  <p:embed/>
                </p:oleObj>
              </mc:Choice>
              <mc:Fallback>
                <p:oleObj name="Equation" r:id="rId3" imgW="1498320" imgH="482400" progId="Equation.3">
                  <p:embed/>
                  <p:pic>
                    <p:nvPicPr>
                      <p:cNvPr id="1024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3291" y="2663640"/>
                        <a:ext cx="2951386" cy="79189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19"/>
          <p:cNvGrpSpPr>
            <a:grpSpLocks/>
          </p:cNvGrpSpPr>
          <p:nvPr/>
        </p:nvGrpSpPr>
        <p:grpSpPr bwMode="auto">
          <a:xfrm>
            <a:off x="2627784" y="3523443"/>
            <a:ext cx="4643437" cy="2911475"/>
            <a:chOff x="2179638" y="2781300"/>
            <a:chExt cx="6407150" cy="4025900"/>
          </a:xfrm>
        </p:grpSpPr>
        <p:grpSp>
          <p:nvGrpSpPr>
            <p:cNvPr id="9" name="Group 219"/>
            <p:cNvGrpSpPr>
              <a:grpSpLocks/>
            </p:cNvGrpSpPr>
            <p:nvPr/>
          </p:nvGrpSpPr>
          <p:grpSpPr bwMode="auto">
            <a:xfrm>
              <a:off x="2179638" y="2781300"/>
              <a:ext cx="4264025" cy="4025900"/>
              <a:chOff x="912" y="576"/>
              <a:chExt cx="3504" cy="3357"/>
            </a:xfrm>
          </p:grpSpPr>
          <p:sp>
            <p:nvSpPr>
              <p:cNvPr id="12" name="Line 220"/>
              <p:cNvSpPr>
                <a:spLocks noChangeShapeType="1"/>
              </p:cNvSpPr>
              <p:nvPr/>
            </p:nvSpPr>
            <p:spPr bwMode="auto">
              <a:xfrm>
                <a:off x="2448" y="2304"/>
                <a:ext cx="288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3" name="Group 221"/>
              <p:cNvGrpSpPr>
                <a:grpSpLocks/>
              </p:cNvGrpSpPr>
              <p:nvPr/>
            </p:nvGrpSpPr>
            <p:grpSpPr bwMode="auto">
              <a:xfrm>
                <a:off x="912" y="576"/>
                <a:ext cx="3504" cy="3357"/>
                <a:chOff x="912" y="576"/>
                <a:chExt cx="3504" cy="3357"/>
              </a:xfrm>
            </p:grpSpPr>
            <p:sp>
              <p:nvSpPr>
                <p:cNvPr id="14" name="Text Box 222"/>
                <p:cNvSpPr txBox="1">
                  <a:spLocks noChangeArrowheads="1"/>
                </p:cNvSpPr>
                <p:nvPr/>
              </p:nvSpPr>
              <p:spPr bwMode="auto">
                <a:xfrm>
                  <a:off x="4175" y="576"/>
                  <a:ext cx="241" cy="3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/>
                    <a:t>X</a:t>
                  </a:r>
                </a:p>
              </p:txBody>
            </p:sp>
            <p:sp>
              <p:nvSpPr>
                <p:cNvPr id="15" name="Line 223"/>
                <p:cNvSpPr>
                  <a:spLocks noChangeShapeType="1"/>
                </p:cNvSpPr>
                <p:nvPr/>
              </p:nvSpPr>
              <p:spPr bwMode="auto">
                <a:xfrm>
                  <a:off x="912" y="960"/>
                  <a:ext cx="3456" cy="0"/>
                </a:xfrm>
                <a:prstGeom prst="line">
                  <a:avLst/>
                </a:prstGeom>
                <a:noFill/>
                <a:ln w="508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6" name="Line 224"/>
                <p:cNvSpPr>
                  <a:spLocks noChangeShapeType="1"/>
                </p:cNvSpPr>
                <p:nvPr/>
              </p:nvSpPr>
              <p:spPr bwMode="auto">
                <a:xfrm>
                  <a:off x="912" y="960"/>
                  <a:ext cx="0" cy="2784"/>
                </a:xfrm>
                <a:prstGeom prst="line">
                  <a:avLst/>
                </a:prstGeom>
                <a:noFill/>
                <a:ln w="508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7" name="Line 225"/>
                <p:cNvSpPr>
                  <a:spLocks noChangeShapeType="1"/>
                </p:cNvSpPr>
                <p:nvPr/>
              </p:nvSpPr>
              <p:spPr bwMode="auto">
                <a:xfrm>
                  <a:off x="2592" y="2160"/>
                  <a:ext cx="0" cy="288"/>
                </a:xfrm>
                <a:prstGeom prst="line">
                  <a:avLst/>
                </a:prstGeom>
                <a:noFill/>
                <a:ln w="508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" name="Line 226"/>
                <p:cNvSpPr>
                  <a:spLocks noChangeShapeType="1"/>
                </p:cNvSpPr>
                <p:nvPr/>
              </p:nvSpPr>
              <p:spPr bwMode="auto">
                <a:xfrm flipV="1">
                  <a:off x="1104" y="1200"/>
                  <a:ext cx="2879" cy="2303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9" name="Text Box 227"/>
                <p:cNvSpPr txBox="1">
                  <a:spLocks noChangeArrowheads="1"/>
                </p:cNvSpPr>
                <p:nvPr/>
              </p:nvSpPr>
              <p:spPr bwMode="auto">
                <a:xfrm>
                  <a:off x="1009" y="3551"/>
                  <a:ext cx="240" cy="3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/>
                    <a:t>Y</a:t>
                  </a:r>
                </a:p>
              </p:txBody>
            </p:sp>
            <p:sp>
              <p:nvSpPr>
                <p:cNvPr id="20" name="Line 228"/>
                <p:cNvSpPr>
                  <a:spLocks noChangeShapeType="1"/>
                </p:cNvSpPr>
                <p:nvPr/>
              </p:nvSpPr>
              <p:spPr bwMode="auto">
                <a:xfrm flipH="1" flipV="1">
                  <a:off x="3600" y="1536"/>
                  <a:ext cx="624" cy="52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1" name="Line 229"/>
                <p:cNvSpPr>
                  <a:spLocks noChangeShapeType="1"/>
                </p:cNvSpPr>
                <p:nvPr/>
              </p:nvSpPr>
              <p:spPr bwMode="auto">
                <a:xfrm flipH="1" flipV="1">
                  <a:off x="2640" y="2352"/>
                  <a:ext cx="1536" cy="52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0" name="Text Box 230"/>
            <p:cNvSpPr txBox="1">
              <a:spLocks noChangeArrowheads="1"/>
            </p:cNvSpPr>
            <p:nvPr/>
          </p:nvSpPr>
          <p:spPr bwMode="auto">
            <a:xfrm>
              <a:off x="6300787" y="4411663"/>
              <a:ext cx="2286001" cy="9790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/>
                <a:t>Главная ось</a:t>
              </a:r>
              <a:endParaRPr lang="en-US"/>
            </a:p>
          </p:txBody>
        </p:sp>
        <p:sp>
          <p:nvSpPr>
            <p:cNvPr id="11" name="Text Box 231"/>
            <p:cNvSpPr txBox="1">
              <a:spLocks noChangeArrowheads="1"/>
            </p:cNvSpPr>
            <p:nvPr/>
          </p:nvSpPr>
          <p:spPr bwMode="auto">
            <a:xfrm>
              <a:off x="6156324" y="5445126"/>
              <a:ext cx="2286001" cy="553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/>
                <a:t>Центр масс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01778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0950" y="1890948"/>
            <a:ext cx="6322100" cy="409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05584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Другие признаки</a:t>
            </a:r>
          </a:p>
        </p:txBody>
      </p:sp>
      <p:pic>
        <p:nvPicPr>
          <p:cNvPr id="5" name="Picture 4" descr="img131"/>
          <p:cNvPicPr>
            <a:picLocks noChangeAspect="1" noChangeArrowheads="1"/>
          </p:cNvPicPr>
          <p:nvPr/>
        </p:nvPicPr>
        <p:blipFill rotWithShape="1">
          <a:blip r:embed="rId2"/>
          <a:srcRect l="137" t="-132" r="6427" b="132"/>
          <a:stretch/>
        </p:blipFill>
        <p:spPr bwMode="auto">
          <a:xfrm>
            <a:off x="838200" y="2271713"/>
            <a:ext cx="7262192" cy="390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83568" y="1740695"/>
            <a:ext cx="7162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Другие инвариантные характеристики области:</a:t>
            </a:r>
          </a:p>
        </p:txBody>
      </p:sp>
    </p:spTree>
    <p:extLst>
      <p:ext uri="{BB962C8B-B14F-4D97-AF65-F5344CB8AC3E}">
        <p14:creationId xmlns:p14="http://schemas.microsoft.com/office/powerpoint/2010/main" val="240294623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 анализировать </a:t>
            </a:r>
            <a:r>
              <a:rPr lang="ru-RU" dirty="0" smtClean="0"/>
              <a:t>признаки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Как воспользоваться признаками для классификации?</a:t>
            </a:r>
          </a:p>
          <a:p>
            <a:pPr lvl="1"/>
            <a:r>
              <a:rPr lang="ru-RU" sz="1800" dirty="0"/>
              <a:t>Подобрать диапазоны значений для разных классов вручную, </a:t>
            </a:r>
            <a:r>
              <a:rPr lang="ru-RU" sz="1800" dirty="0" smtClean="0"/>
              <a:t>экспериментально (может </a:t>
            </a:r>
            <a:r>
              <a:rPr lang="ru-RU" sz="1800" dirty="0"/>
              <a:t>быть весьма трудоемко)</a:t>
            </a:r>
            <a:br>
              <a:rPr lang="ru-RU" sz="1800" dirty="0"/>
            </a:br>
            <a:endParaRPr lang="ru-RU" sz="1800" dirty="0"/>
          </a:p>
          <a:p>
            <a:pPr lvl="1"/>
            <a:r>
              <a:rPr lang="ru-RU" sz="1800" dirty="0"/>
              <a:t>Подобрать диапазоны значений графически</a:t>
            </a:r>
            <a:br>
              <a:rPr lang="ru-RU" sz="1800" dirty="0"/>
            </a:br>
            <a:r>
              <a:rPr lang="ru-RU" sz="1800" dirty="0"/>
              <a:t>(нужна база для тренировки, трудно, если признаков много)</a:t>
            </a:r>
          </a:p>
          <a:p>
            <a:pPr lvl="1">
              <a:buNone/>
            </a:pPr>
            <a:endParaRPr lang="ru-RU" sz="1800" dirty="0"/>
          </a:p>
          <a:p>
            <a:pPr lvl="1"/>
            <a:r>
              <a:rPr lang="ru-RU" sz="1800" dirty="0"/>
              <a:t>Обучить классификатор с помощью машинного обучения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8338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Ручной подбор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Из общих соображений:</a:t>
            </a:r>
          </a:p>
          <a:p>
            <a:pPr lvl="1"/>
            <a:r>
              <a:rPr lang="ru-RU" sz="1800" dirty="0"/>
              <a:t>Ложки более вытянутые, чем сахарные кусочки</a:t>
            </a:r>
          </a:p>
          <a:p>
            <a:pPr lvl="1"/>
            <a:r>
              <a:rPr lang="ru-RU" sz="1800" dirty="0"/>
              <a:t>Ложки больше чем сахарные кусочки</a:t>
            </a:r>
          </a:p>
          <a:p>
            <a:pPr lvl="1"/>
            <a:r>
              <a:rPr lang="ru-RU" sz="1800" dirty="0"/>
              <a:t>Сахарные кусочки квадратные</a:t>
            </a:r>
          </a:p>
          <a:p>
            <a:pPr lvl="1"/>
            <a:r>
              <a:rPr lang="ru-RU" sz="1800" dirty="0"/>
              <a:t>Области появляющиеся из-за шума обычно небольшие и неквадратные</a:t>
            </a:r>
          </a:p>
          <a:p>
            <a:pPr lvl="1">
              <a:buNone/>
            </a:pPr>
            <a:endParaRPr lang="ru-RU" sz="1800" dirty="0"/>
          </a:p>
          <a:p>
            <a:r>
              <a:rPr lang="ru-RU" sz="2000" dirty="0"/>
              <a:t>Пытаемся сконструировать решающее правило, проверяем экспериментально</a:t>
            </a:r>
          </a:p>
          <a:p>
            <a:endParaRPr lang="ru-RU" sz="2000" dirty="0"/>
          </a:p>
          <a:p>
            <a:r>
              <a:rPr lang="ru-RU" sz="2000" dirty="0"/>
              <a:t>Может быть весьма утомительно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317456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Графический анализ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Собрать тренировочную базу изображений</a:t>
            </a:r>
          </a:p>
          <a:p>
            <a:pPr lvl="1"/>
            <a:r>
              <a:rPr lang="ru-RU" dirty="0"/>
              <a:t>Где только ложки </a:t>
            </a:r>
          </a:p>
          <a:p>
            <a:pPr lvl="1"/>
            <a:r>
              <a:rPr lang="ru-RU" dirty="0"/>
              <a:t>Где только сахар</a:t>
            </a:r>
          </a:p>
          <a:p>
            <a:pPr lvl="1"/>
            <a:r>
              <a:rPr lang="ru-RU" dirty="0"/>
              <a:t>Где только шум</a:t>
            </a:r>
          </a:p>
          <a:p>
            <a:pPr lvl="1">
              <a:buNone/>
            </a:pPr>
            <a:r>
              <a:rPr lang="ru-RU" i="1" dirty="0"/>
              <a:t>Как получить такие? Да просто закрасить все остальное.</a:t>
            </a:r>
          </a:p>
          <a:p>
            <a:pPr lvl="1">
              <a:buNone/>
            </a:pPr>
            <a:endParaRPr lang="ru-RU" i="1" dirty="0"/>
          </a:p>
          <a:p>
            <a:r>
              <a:rPr lang="ru-RU" dirty="0"/>
              <a:t>Брать признаки и строить графики</a:t>
            </a:r>
          </a:p>
        </p:txBody>
      </p:sp>
    </p:spTree>
    <p:extLst>
      <p:ext uri="{BB962C8B-B14F-4D97-AF65-F5344CB8AC3E}">
        <p14:creationId xmlns:p14="http://schemas.microsoft.com/office/powerpoint/2010/main" val="21098855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Графический анализ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5450" y="2340793"/>
            <a:ext cx="4038600" cy="3163839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532327"/>
            <a:ext cx="4038600" cy="278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2746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Практическая часть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97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36"/>
          <a:stretch/>
        </p:blipFill>
        <p:spPr bwMode="auto">
          <a:xfrm>
            <a:off x="6876256" y="3324014"/>
            <a:ext cx="1567061" cy="11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5776" y="332656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Толстихин Антон </a:t>
            </a:r>
            <a:r>
              <a:rPr lang="ru-RU" sz="2000" b="1" dirty="0" smtClean="0"/>
              <a:t>Артемович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madstayler93@gmail.com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077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nabla f = \left[\frac{\partial f}{\partial x},\frac{\partial f}{\partial y}\right]$&#10;\end{document}&#10;"/>
  <p:tag name="EXTERNALNAME" val="Edittex"/>
  <p:tag name="BLEND" val="False"/>
  <p:tag name="TRANSPARENT" val="False"/>
  <p:tag name="BITMAPFORMAT" val="bmpmono"/>
  <p:tag name="DEBUGINTERACTIVE" val="True"/>
  <p:tag name="ORIGWIDTH" val="479.7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theta = \tan^{-1} \left(\frac{\partial f}{\partial y}/\frac{\partial f}{\partial x}\right)$&#10;\end{document}&#10;"/>
  <p:tag name="EXTERNALNAME" val="Edittex"/>
  <p:tag name="BLEND" val="False"/>
  <p:tag name="TRANSPARENT" val="False"/>
  <p:tag name="BITMAPFORMAT" val="bmpmono"/>
  <p:tag name="DEBUGINTERACTIVE" val="True"/>
  <p:tag name="ORIGWIDTH" val="659.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|\nabla f\| = \sqrt{{(\frac{\partial f}{\partial x})}^2 + {(\frac{\partial f}{\partial y})}^2}$&#10;\end{document}&#10;"/>
  <p:tag name="EXTERNALNAME" val="Edittex"/>
  <p:tag name="BLEND" val="False"/>
  <p:tag name="TRANSPARENT" val="False"/>
  <p:tag name="BITMAPFORMAT" val="bmpmono"/>
  <p:tag name="DEBUGINTERACTIVE" val="True"/>
  <p:tag name="ORIGWIDTH" val="87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nabla f = \left[\frac{\partial f}{\partial x},0\right]$&#10;\end{document}&#10;"/>
  <p:tag name="EXTERNALNAME" val="Edittex"/>
  <p:tag name="BLEND" val="False"/>
  <p:tag name="TRANSPARENT" val="False"/>
  <p:tag name="BITMAPFORMAT" val="bmpmono"/>
  <p:tag name="DEBUGINTERACTIVE" val="True"/>
  <p:tag name="ORIGWIDTH" val="441.87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theta$&#10;\end{document}&#10;"/>
  <p:tag name="EXTERNALNAME" val="Edittex"/>
  <p:tag name="BLEND" val="False"/>
  <p:tag name="TRANSPARENT" val="True"/>
  <p:tag name="BITMAPFORMAT" val="bmpmono"/>
  <p:tag name="DEBUGINTERACTIVE" val="True"/>
  <p:tag name="ORIGWIDTH" val="33.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nabla f = \left[0,\frac{\partial f}{\partial y}\right]$&#10;\end{document}&#10;"/>
  <p:tag name="EXTERNALNAME" val="Edittex"/>
  <p:tag name="BLEND" val="False"/>
  <p:tag name="TRANSPARENT" val="False"/>
  <p:tag name="BITMAPFORMAT" val="bmpmono"/>
  <p:tag name="DEBUGINTERACTIVE" val="True"/>
  <p:tag name="ORIGWIDTH" val="441.87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nabla f = \left[\frac{\partial f}{\partial x},\frac{\partial f}{\partial y}\right]$&#10;\end{document}&#10;"/>
  <p:tag name="EXTERNALNAME" val="Edittex"/>
  <p:tag name="BLEND" val="False"/>
  <p:tag name="TRANSPARENT" val="False"/>
  <p:tag name="BITMAPFORMAT" val="bmpmono"/>
  <p:tag name="DEBUGINTERACTIVE" val="True"/>
  <p:tag name="ORIGWIDTH" val="479.7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2387</TotalTime>
  <Words>1541</Words>
  <Application>Microsoft Office PowerPoint</Application>
  <PresentationFormat>Экран (4:3)</PresentationFormat>
  <Paragraphs>357</Paragraphs>
  <Slides>89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5</vt:i4>
      </vt:variant>
      <vt:variant>
        <vt:lpstr>Заголовки слайдов</vt:lpstr>
      </vt:variant>
      <vt:variant>
        <vt:i4>89</vt:i4>
      </vt:variant>
    </vt:vector>
  </HeadingPairs>
  <TitlesOfParts>
    <vt:vector size="104" baseType="lpstr">
      <vt:lpstr>Arial</vt:lpstr>
      <vt:lpstr>Book Antiqua</vt:lpstr>
      <vt:lpstr>Calibri</vt:lpstr>
      <vt:lpstr>Century Gothic</vt:lpstr>
      <vt:lpstr>Courier New</vt:lpstr>
      <vt:lpstr>Symbol</vt:lpstr>
      <vt:lpstr>Tahoma</vt:lpstr>
      <vt:lpstr>Times New Roman</vt:lpstr>
      <vt:lpstr>Wingdings</vt:lpstr>
      <vt:lpstr>Аптека</vt:lpstr>
      <vt:lpstr>Bitmap Image</vt:lpstr>
      <vt:lpstr>Equation</vt:lpstr>
      <vt:lpstr>Photo Editor Photo</vt:lpstr>
      <vt:lpstr>Формула</vt:lpstr>
      <vt:lpstr>Microsoft Equation 3.0</vt:lpstr>
      <vt:lpstr> Компьютерное зрение</vt:lpstr>
      <vt:lpstr>Изменчивость изображений</vt:lpstr>
      <vt:lpstr>Внутриклассовая изменчивость</vt:lpstr>
      <vt:lpstr>Сопоставление</vt:lpstr>
      <vt:lpstr>Сопоставление</vt:lpstr>
      <vt:lpstr>Сопоставление</vt:lpstr>
      <vt:lpstr>Сопоставление шаблонов</vt:lpstr>
      <vt:lpstr>Метрики</vt:lpstr>
      <vt:lpstr>Сопоставление шаблонов</vt:lpstr>
      <vt:lpstr>ТВ-пульт (Пример)</vt:lpstr>
      <vt:lpstr>ТВ-пульт (Пример)</vt:lpstr>
      <vt:lpstr>ТВ-пульт (Пример)</vt:lpstr>
      <vt:lpstr>ТВ-пульт (Пример)</vt:lpstr>
      <vt:lpstr>Ограничения и проблемы</vt:lpstr>
      <vt:lpstr>Поиск краев</vt:lpstr>
      <vt:lpstr>Края для сопоставления шаблонов</vt:lpstr>
      <vt:lpstr>Откуда берутся границы</vt:lpstr>
      <vt:lpstr>Описание «края»</vt:lpstr>
      <vt:lpstr>Градиент изображения</vt:lpstr>
      <vt:lpstr>Дифференцирование и свёртка</vt:lpstr>
      <vt:lpstr>Вычисление градиента</vt:lpstr>
      <vt:lpstr>Примеры карты силы краев</vt:lpstr>
      <vt:lpstr>Влияние шума</vt:lpstr>
      <vt:lpstr>Влияние шума</vt:lpstr>
      <vt:lpstr>Предобработка (сглаживание)</vt:lpstr>
      <vt:lpstr>Свойства свертки</vt:lpstr>
      <vt:lpstr>Выделение краев</vt:lpstr>
      <vt:lpstr>Разработка детектора краев</vt:lpstr>
      <vt:lpstr>Детектор Canny</vt:lpstr>
      <vt:lpstr>Пример</vt:lpstr>
      <vt:lpstr>Пример</vt:lpstr>
      <vt:lpstr>Пример</vt:lpstr>
      <vt:lpstr>Пример</vt:lpstr>
      <vt:lpstr>Поиск локальных максимумов</vt:lpstr>
      <vt:lpstr>Связывание точек</vt:lpstr>
      <vt:lpstr>Отсечение по порогу</vt:lpstr>
      <vt:lpstr>Эффект гистерезиса</vt:lpstr>
      <vt:lpstr>Влияние ядра размытия</vt:lpstr>
      <vt:lpstr>Ограничения детектора</vt:lpstr>
      <vt:lpstr>Поиск краев – это только начало…</vt:lpstr>
      <vt:lpstr>Края для сопоставления шаблонов</vt:lpstr>
      <vt:lpstr>Метрики</vt:lpstr>
      <vt:lpstr>Пример</vt:lpstr>
      <vt:lpstr>пример</vt:lpstr>
      <vt:lpstr>Инвариантность</vt:lpstr>
      <vt:lpstr>Примеры</vt:lpstr>
      <vt:lpstr>Схема простого алгоритма</vt:lpstr>
      <vt:lpstr>Бинаризация изображений</vt:lpstr>
      <vt:lpstr>Пороговая фильтрация</vt:lpstr>
      <vt:lpstr>Пороговая фильтрация</vt:lpstr>
      <vt:lpstr>Адаптивная бинаризация</vt:lpstr>
      <vt:lpstr>Адаптивная бинаризация</vt:lpstr>
      <vt:lpstr>Шум в бинарных изображениях</vt:lpstr>
      <vt:lpstr>Подавление и устранение шума</vt:lpstr>
      <vt:lpstr>Математическая морфология</vt:lpstr>
      <vt:lpstr>Расширение в дискретном случае</vt:lpstr>
      <vt:lpstr>Расширение</vt:lpstr>
      <vt:lpstr>Cужение</vt:lpstr>
      <vt:lpstr>Результат операции сужения</vt:lpstr>
      <vt:lpstr>Операции раскрытия и закрытия</vt:lpstr>
      <vt:lpstr>Применение открытия</vt:lpstr>
      <vt:lpstr>Сужение vs Открытие</vt:lpstr>
      <vt:lpstr>Дефекты бинаризации</vt:lpstr>
      <vt:lpstr>Применение закрытия</vt:lpstr>
      <vt:lpstr>Не лучший пример для морфологии</vt:lpstr>
      <vt:lpstr>Применения операции открытия</vt:lpstr>
      <vt:lpstr>Медианный фильтр</vt:lpstr>
      <vt:lpstr>Выделение связных областей </vt:lpstr>
      <vt:lpstr>Разметка связных областей</vt:lpstr>
      <vt:lpstr>Рекурсивный алгоритм</vt:lpstr>
      <vt:lpstr>Последовательное сканирование</vt:lpstr>
      <vt:lpstr>Последовательное сканирование</vt:lpstr>
      <vt:lpstr>Выделенные связанные компоненты</vt:lpstr>
      <vt:lpstr>Анализ выделенных областей</vt:lpstr>
      <vt:lpstr>Геометрические признаки</vt:lpstr>
      <vt:lpstr>Площадь и центр масс</vt:lpstr>
      <vt:lpstr>Периметр и компактность</vt:lpstr>
      <vt:lpstr>Подсчет периметра области</vt:lpstr>
      <vt:lpstr>Операция оконтуривания объекта</vt:lpstr>
      <vt:lpstr>Инвариантные характеристики</vt:lpstr>
      <vt:lpstr>Ориентация главной оси инерции</vt:lpstr>
      <vt:lpstr>Пример</vt:lpstr>
      <vt:lpstr>Другие признаки</vt:lpstr>
      <vt:lpstr>Как анализировать признаки</vt:lpstr>
      <vt:lpstr>Ручной подбор</vt:lpstr>
      <vt:lpstr>Графический анализ</vt:lpstr>
      <vt:lpstr>Графический анализ</vt:lpstr>
      <vt:lpstr>Практическая часть</vt:lpstr>
      <vt:lpstr>Благодарю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ТЕХНОЛОГИИ РАЗРАБОТКИ ПРОГРАММНОГО ОБЕСПЕЧЕНИЯ</dc:title>
  <dc:creator>Madstayler</dc:creator>
  <cp:lastModifiedBy>Тигра</cp:lastModifiedBy>
  <cp:revision>163</cp:revision>
  <dcterms:created xsi:type="dcterms:W3CDTF">2020-01-20T13:17:51Z</dcterms:created>
  <dcterms:modified xsi:type="dcterms:W3CDTF">2021-03-08T16:33:18Z</dcterms:modified>
</cp:coreProperties>
</file>