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9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6" r:id="rId46"/>
    <p:sldId id="317" r:id="rId47"/>
    <p:sldId id="315" r:id="rId48"/>
    <p:sldId id="318" r:id="rId49"/>
    <p:sldId id="319" r:id="rId50"/>
    <p:sldId id="320" r:id="rId51"/>
    <p:sldId id="321" r:id="rId52"/>
    <p:sldId id="322" r:id="rId53"/>
    <p:sldId id="323" r:id="rId54"/>
    <p:sldId id="324" r:id="rId55"/>
    <p:sldId id="325" r:id="rId56"/>
    <p:sldId id="326" r:id="rId57"/>
    <p:sldId id="271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627" autoAdjust="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70A38-CCD1-4D8F-93A0-9D391E477828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9CA87-F791-4059-9E36-75975B460E7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9746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735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25309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C9CA87-F791-4059-9E36-75975B460E75}" type="slidenum">
              <a:rPr lang="ru-RU" smtClean="0"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441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emf"/><Relationship Id="rId4" Type="http://schemas.openxmlformats.org/officeDocument/2006/relationships/image" Target="../media/image43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emf"/><Relationship Id="rId3" Type="http://schemas.openxmlformats.org/officeDocument/2006/relationships/image" Target="../media/image61.emf"/><Relationship Id="rId7" Type="http://schemas.openxmlformats.org/officeDocument/2006/relationships/image" Target="../media/image65.emf"/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emf"/><Relationship Id="rId11" Type="http://schemas.openxmlformats.org/officeDocument/2006/relationships/image" Target="../media/image69.emf"/><Relationship Id="rId5" Type="http://schemas.openxmlformats.org/officeDocument/2006/relationships/image" Target="../media/image63.emf"/><Relationship Id="rId10" Type="http://schemas.openxmlformats.org/officeDocument/2006/relationships/image" Target="../media/image68.emf"/><Relationship Id="rId4" Type="http://schemas.openxmlformats.org/officeDocument/2006/relationships/image" Target="../media/image62.emf"/><Relationship Id="rId9" Type="http://schemas.openxmlformats.org/officeDocument/2006/relationships/image" Target="../media/image67.e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/>
              <a:t>Классификация изображений</a:t>
            </a:r>
            <a:endParaRPr lang="ru-RU" sz="2000" b="1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2900" dirty="0" smtClean="0"/>
              <a:t> Компьютерное зрение</a:t>
            </a:r>
            <a:endParaRPr lang="ru-RU" sz="2900" dirty="0"/>
          </a:p>
        </p:txBody>
      </p:sp>
      <p:sp>
        <p:nvSpPr>
          <p:cNvPr id="4" name="TextBox 3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779373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 классификации</a:t>
            </a:r>
            <a:endParaRPr lang="ru-RU" dirty="0"/>
          </a:p>
        </p:txBody>
      </p:sp>
      <p:pic>
        <p:nvPicPr>
          <p:cNvPr id="7" name="Объект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5450" y="2614160"/>
            <a:ext cx="4038600" cy="2617106"/>
          </a:xfrm>
          <a:prstGeom prst="rect">
            <a:avLst/>
          </a:prstGeom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648200" y="2532327"/>
            <a:ext cx="4038600" cy="2780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44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классификации</a:t>
            </a: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2344129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/>
              <a:t>В нашем распоряжении есть </a:t>
            </a:r>
            <a:r>
              <a:rPr lang="ru-RU" b="1" dirty="0"/>
              <a:t>конечное число </a:t>
            </a:r>
            <a:r>
              <a:rPr lang="ru-RU" dirty="0"/>
              <a:t>данных </a:t>
            </a:r>
            <a:r>
              <a:rPr lang="ru-RU" dirty="0" smtClean="0"/>
              <a:t>– обучающая </a:t>
            </a:r>
            <a:r>
              <a:rPr lang="ru-RU" dirty="0"/>
              <a:t>выборка</a:t>
            </a:r>
          </a:p>
          <a:p>
            <a:pPr algn="just"/>
            <a:r>
              <a:rPr lang="ru-RU" dirty="0" smtClean="0"/>
              <a:t>Каждый </a:t>
            </a:r>
            <a:r>
              <a:rPr lang="ru-RU" dirty="0"/>
              <a:t>элемент описываем набором признаков </a:t>
            </a:r>
            <a:r>
              <a:rPr lang="ru-RU" i="1" dirty="0"/>
              <a:t>x </a:t>
            </a:r>
            <a:r>
              <a:rPr lang="ru-RU" dirty="0"/>
              <a:t>(«</a:t>
            </a:r>
            <a:r>
              <a:rPr lang="ru-RU" dirty="0" smtClean="0"/>
              <a:t>вектор-признак</a:t>
            </a:r>
            <a:r>
              <a:rPr lang="ru-RU" dirty="0"/>
              <a:t>»)</a:t>
            </a:r>
          </a:p>
          <a:p>
            <a:pPr algn="just"/>
            <a:r>
              <a:rPr lang="ru-RU" dirty="0" smtClean="0"/>
              <a:t>Для </a:t>
            </a:r>
            <a:r>
              <a:rPr lang="ru-RU" dirty="0"/>
              <a:t>каждого вектора параметров </a:t>
            </a:r>
            <a:r>
              <a:rPr lang="ru-RU" i="1" dirty="0"/>
              <a:t>x </a:t>
            </a:r>
            <a:r>
              <a:rPr lang="ru-RU" dirty="0"/>
              <a:t>известен ответ </a:t>
            </a:r>
            <a:r>
              <a:rPr lang="ru-RU" i="1" dirty="0" smtClean="0"/>
              <a:t>y</a:t>
            </a:r>
          </a:p>
          <a:p>
            <a:pPr algn="just"/>
            <a:r>
              <a:rPr lang="ru-RU" dirty="0"/>
              <a:t>Требуется сконструировать функцию y=</a:t>
            </a:r>
            <a:r>
              <a:rPr lang="ru-RU" b="1" i="1" dirty="0"/>
              <a:t>f(x) </a:t>
            </a:r>
            <a:r>
              <a:rPr lang="ru-RU" dirty="0" smtClean="0"/>
              <a:t>от вектора </a:t>
            </a:r>
            <a:r>
              <a:rPr lang="ru-RU" dirty="0"/>
              <a:t>признаков </a:t>
            </a:r>
            <a:r>
              <a:rPr lang="ru-RU" b="1" i="1" dirty="0"/>
              <a:t>x</a:t>
            </a:r>
            <a:r>
              <a:rPr lang="ru-RU" dirty="0"/>
              <a:t>, которое выдает ответ </a:t>
            </a:r>
            <a:r>
              <a:rPr lang="ru-RU" i="1" dirty="0"/>
              <a:t>y </a:t>
            </a:r>
            <a:r>
              <a:rPr lang="ru-RU" dirty="0" smtClean="0"/>
              <a:t>для любого </a:t>
            </a:r>
            <a:r>
              <a:rPr lang="ru-RU" dirty="0"/>
              <a:t>возможного наблюдения </a:t>
            </a:r>
            <a:r>
              <a:rPr lang="en-US" b="1" i="1" dirty="0"/>
              <a:t>x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4096729"/>
            <a:ext cx="3497213" cy="23342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4075" y="4096729"/>
            <a:ext cx="3504616" cy="2344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6304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Бинарная классификация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Дана обучающая </a:t>
            </a:r>
            <a:r>
              <a:rPr lang="ru-RU" dirty="0" smtClean="0"/>
              <a:t>выборка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endParaRPr lang="ru-RU" dirty="0"/>
          </a:p>
          <a:p>
            <a:pPr algn="just"/>
            <a:r>
              <a:rPr lang="ru-RU" dirty="0" smtClean="0"/>
              <a:t>Объекты </a:t>
            </a:r>
            <a:r>
              <a:rPr lang="ru-RU" dirty="0"/>
              <a:t>независимы и взяты из некоторого </a:t>
            </a:r>
            <a:r>
              <a:rPr lang="ru-RU" dirty="0" smtClean="0"/>
              <a:t>неизвестного</a:t>
            </a:r>
            <a:r>
              <a:rPr lang="en-US" dirty="0" smtClean="0"/>
              <a:t> </a:t>
            </a:r>
            <a:r>
              <a:rPr lang="ru-RU" dirty="0" smtClean="0"/>
              <a:t>распределения</a:t>
            </a:r>
            <a:endParaRPr lang="ru-RU" dirty="0"/>
          </a:p>
          <a:p>
            <a:pPr algn="just"/>
            <a:r>
              <a:rPr lang="ru-RU" dirty="0" smtClean="0"/>
              <a:t>Цель</a:t>
            </a:r>
            <a:r>
              <a:rPr lang="ru-RU" dirty="0"/>
              <a:t>: для всех новых значений </a:t>
            </a:r>
            <a:r>
              <a:rPr lang="ru-RU" b="1" i="1" dirty="0"/>
              <a:t>x </a:t>
            </a:r>
            <a:r>
              <a:rPr lang="ru-RU" dirty="0"/>
              <a:t>оценить значение </a:t>
            </a:r>
            <a:r>
              <a:rPr lang="ru-RU" dirty="0" err="1"/>
              <a:t>argmax</a:t>
            </a:r>
            <a:r>
              <a:rPr lang="ru-RU" dirty="0"/>
              <a:t> </a:t>
            </a:r>
            <a:r>
              <a:rPr lang="en-US" dirty="0" smtClean="0"/>
              <a:t>P(</a:t>
            </a:r>
            <a:r>
              <a:rPr lang="ru-RU" i="1" dirty="0" smtClean="0"/>
              <a:t>y </a:t>
            </a:r>
            <a:r>
              <a:rPr lang="ru-RU" dirty="0"/>
              <a:t>| </a:t>
            </a:r>
            <a:r>
              <a:rPr lang="ru-RU" b="1" dirty="0" smtClean="0"/>
              <a:t>x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1888" t="28920" r="27556" b="65992"/>
          <a:stretch/>
        </p:blipFill>
        <p:spPr>
          <a:xfrm>
            <a:off x="848052" y="2348880"/>
            <a:ext cx="7416824" cy="50405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9919" t="51454" r="25588" b="11474"/>
          <a:stretch/>
        </p:blipFill>
        <p:spPr>
          <a:xfrm>
            <a:off x="3635896" y="4416014"/>
            <a:ext cx="4464496" cy="2014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531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err="1"/>
              <a:t>Многоклассовая</a:t>
            </a:r>
            <a:r>
              <a:rPr lang="ru-RU" dirty="0"/>
              <a:t> классификация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52263"/>
          </a:xfrm>
        </p:spPr>
        <p:txBody>
          <a:bodyPr>
            <a:normAutofit lnSpcReduction="10000"/>
          </a:bodyPr>
          <a:lstStyle/>
          <a:p>
            <a:r>
              <a:rPr lang="ru-RU" dirty="0"/>
              <a:t>Дана обучающая выборка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2675" t="31100" r="26769" b="63085"/>
          <a:stretch/>
        </p:blipFill>
        <p:spPr>
          <a:xfrm>
            <a:off x="863588" y="2221632"/>
            <a:ext cx="7416824" cy="5760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9525" t="52181" r="25194" b="11473"/>
          <a:stretch/>
        </p:blipFill>
        <p:spPr>
          <a:xfrm>
            <a:off x="863588" y="3140968"/>
            <a:ext cx="7488832" cy="325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972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Регрессия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Дана </a:t>
            </a:r>
            <a:r>
              <a:rPr lang="ru-RU" dirty="0"/>
              <a:t>обучающая </a:t>
            </a:r>
            <a:r>
              <a:rPr lang="ru-RU" dirty="0" smtClean="0"/>
              <a:t>выборка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ru-RU" dirty="0"/>
              <a:t>Цель: для всех новых значений X оценить значение: </a:t>
            </a:r>
            <a:r>
              <a:rPr lang="en-US" dirty="0" smtClean="0"/>
              <a:t>E(</a:t>
            </a:r>
            <a:r>
              <a:rPr lang="ru-RU" i="1" dirty="0" smtClean="0"/>
              <a:t>y </a:t>
            </a:r>
            <a:r>
              <a:rPr lang="ru-RU" dirty="0"/>
              <a:t>| </a:t>
            </a:r>
            <a:r>
              <a:rPr lang="ru-RU" b="1" dirty="0" smtClean="0"/>
              <a:t>x</a:t>
            </a:r>
            <a:r>
              <a:rPr lang="en-US" dirty="0"/>
              <a:t>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9919" t="30374" r="32282" b="63811"/>
          <a:stretch/>
        </p:blipFill>
        <p:spPr>
          <a:xfrm>
            <a:off x="899592" y="2276872"/>
            <a:ext cx="6912768" cy="57606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9919" t="54362" r="25982" b="12201"/>
          <a:stretch/>
        </p:blipFill>
        <p:spPr>
          <a:xfrm>
            <a:off x="1479536" y="3987211"/>
            <a:ext cx="6153855" cy="252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1968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Кластеризация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Дана </a:t>
            </a:r>
            <a:r>
              <a:rPr lang="ru-RU" dirty="0"/>
              <a:t>обучающая </a:t>
            </a:r>
            <a:r>
              <a:rPr lang="ru-RU" dirty="0" smtClean="0"/>
              <a:t>выборка</a:t>
            </a:r>
            <a:endParaRPr lang="en-US" dirty="0" smtClean="0"/>
          </a:p>
          <a:p>
            <a:pPr algn="just"/>
            <a:endParaRPr lang="ru-RU" dirty="0" smtClean="0"/>
          </a:p>
          <a:p>
            <a:pPr algn="just"/>
            <a:endParaRPr lang="en-US" dirty="0"/>
          </a:p>
          <a:p>
            <a:pPr algn="just"/>
            <a:r>
              <a:rPr lang="ru-RU" dirty="0"/>
              <a:t>Разбить множество объектов на классы (кластеры) </a:t>
            </a:r>
            <a:r>
              <a:rPr lang="ru-RU" dirty="0" smtClean="0"/>
              <a:t>на</a:t>
            </a:r>
            <a:r>
              <a:rPr lang="en-US" dirty="0" smtClean="0"/>
              <a:t> </a:t>
            </a:r>
            <a:r>
              <a:rPr lang="ru-RU" dirty="0" smtClean="0"/>
              <a:t>основе </a:t>
            </a:r>
            <a:r>
              <a:rPr lang="ru-RU" dirty="0"/>
              <a:t>некоторой меры сходства </a:t>
            </a:r>
            <a:r>
              <a:rPr lang="ru-RU" dirty="0" smtClean="0"/>
              <a:t>объ</a:t>
            </a:r>
            <a:r>
              <a:rPr lang="ru-RU" dirty="0"/>
              <a:t>е</a:t>
            </a:r>
            <a:r>
              <a:rPr lang="ru-RU" dirty="0" smtClean="0"/>
              <a:t>ктов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5825" t="27466" r="45275" b="68173"/>
          <a:stretch/>
        </p:blipFill>
        <p:spPr>
          <a:xfrm>
            <a:off x="2123728" y="2276872"/>
            <a:ext cx="3456384" cy="43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29525" t="52181" r="25194" b="12201"/>
          <a:stretch/>
        </p:blipFill>
        <p:spPr>
          <a:xfrm>
            <a:off x="2555776" y="3976430"/>
            <a:ext cx="5760640" cy="2454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111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820416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Хотим построить функцию y=f(x) – </a:t>
            </a:r>
            <a:r>
              <a:rPr lang="ru-RU" i="1" dirty="0"/>
              <a:t>решающее правило </a:t>
            </a:r>
            <a:r>
              <a:rPr lang="ru-RU" i="1" dirty="0" smtClean="0"/>
              <a:t>или классификатор</a:t>
            </a:r>
            <a:endParaRPr lang="ru-RU" i="1" dirty="0"/>
          </a:p>
          <a:p>
            <a:pPr algn="just"/>
            <a:r>
              <a:rPr lang="ru-RU" dirty="0" smtClean="0"/>
              <a:t>Любое </a:t>
            </a:r>
            <a:r>
              <a:rPr lang="ru-RU" i="1" dirty="0"/>
              <a:t>решающее правило </a:t>
            </a:r>
            <a:r>
              <a:rPr lang="ru-RU" dirty="0"/>
              <a:t>делит пространство на </a:t>
            </a:r>
            <a:r>
              <a:rPr lang="ru-RU" i="1" dirty="0" smtClean="0"/>
              <a:t>решающие регионы </a:t>
            </a:r>
            <a:r>
              <a:rPr lang="ru-RU" dirty="0"/>
              <a:t>разделенные </a:t>
            </a:r>
            <a:r>
              <a:rPr lang="ru-RU" i="1" dirty="0"/>
              <a:t>решающими границами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3619" t="51453" r="33857" b="7113"/>
          <a:stretch/>
        </p:blipFill>
        <p:spPr>
          <a:xfrm>
            <a:off x="2051720" y="3717032"/>
            <a:ext cx="5321012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526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dirty="0"/>
              <a:t>Будем выбирать функции </a:t>
            </a:r>
            <a:r>
              <a:rPr lang="ru-RU" b="1" i="1" dirty="0"/>
              <a:t>f </a:t>
            </a:r>
            <a:r>
              <a:rPr lang="ru-RU" dirty="0"/>
              <a:t>из </a:t>
            </a:r>
            <a:r>
              <a:rPr lang="ru-RU" b="1" dirty="0" smtClean="0"/>
              <a:t>параметрического семейства </a:t>
            </a:r>
            <a:r>
              <a:rPr lang="ru-RU" b="1" i="1" dirty="0"/>
              <a:t>F </a:t>
            </a:r>
            <a:r>
              <a:rPr lang="ru-RU" dirty="0"/>
              <a:t>(т.е. будем выбирать подходящий </a:t>
            </a:r>
            <a:r>
              <a:rPr lang="ru-RU" dirty="0" smtClean="0"/>
              <a:t>набор параметров</a:t>
            </a:r>
            <a:r>
              <a:rPr lang="ru-RU" dirty="0"/>
              <a:t>)</a:t>
            </a:r>
          </a:p>
          <a:p>
            <a:pPr algn="just"/>
            <a:r>
              <a:rPr lang="ru-RU" dirty="0" smtClean="0"/>
              <a:t>Введем </a:t>
            </a:r>
            <a:r>
              <a:rPr lang="ru-RU" dirty="0"/>
              <a:t>некоторую </a:t>
            </a:r>
            <a:r>
              <a:rPr lang="ru-RU" b="1" dirty="0"/>
              <a:t>функцию потерь </a:t>
            </a:r>
            <a:r>
              <a:rPr lang="ru-RU" b="1" i="1" dirty="0"/>
              <a:t>L(f(x), y</a:t>
            </a:r>
            <a:r>
              <a:rPr lang="ru-RU" b="1" i="1" dirty="0" smtClean="0"/>
              <a:t>)</a:t>
            </a:r>
            <a:endParaRPr lang="ru-RU" dirty="0"/>
          </a:p>
          <a:p>
            <a:pPr algn="just"/>
            <a:r>
              <a:rPr lang="ru-RU" dirty="0" smtClean="0"/>
              <a:t>Задача </a:t>
            </a:r>
            <a:r>
              <a:rPr lang="ru-RU" dirty="0"/>
              <a:t>обучения состоит в том, чтобы найти </a:t>
            </a:r>
            <a:r>
              <a:rPr lang="ru-RU" dirty="0" smtClean="0"/>
              <a:t>набор параметров </a:t>
            </a:r>
            <a:r>
              <a:rPr lang="ru-RU" dirty="0"/>
              <a:t>классификатора f, при котором потери </a:t>
            </a:r>
            <a:r>
              <a:rPr lang="ru-RU" dirty="0" smtClean="0"/>
              <a:t>для новых </a:t>
            </a:r>
            <a:r>
              <a:rPr lang="ru-RU" dirty="0"/>
              <a:t>данных будут минимальны</a:t>
            </a:r>
          </a:p>
          <a:p>
            <a:pPr algn="just"/>
            <a:r>
              <a:rPr lang="ru-RU" dirty="0" smtClean="0"/>
              <a:t> </a:t>
            </a:r>
            <a:r>
              <a:rPr lang="ru-RU" dirty="0"/>
              <a:t>«Метод классификации» = параметрическое семейство </a:t>
            </a:r>
            <a:r>
              <a:rPr lang="ru-RU" dirty="0" smtClean="0"/>
              <a:t>F+ алгоритм </a:t>
            </a:r>
            <a:r>
              <a:rPr lang="ru-RU" dirty="0"/>
              <a:t>оценки параметров по обучающей выборке</a:t>
            </a:r>
          </a:p>
        </p:txBody>
      </p:sp>
    </p:spTree>
    <p:extLst>
      <p:ext uri="{BB962C8B-B14F-4D97-AF65-F5344CB8AC3E}">
        <p14:creationId xmlns:p14="http://schemas.microsoft.com/office/powerpoint/2010/main" val="3374477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Эмпирический риск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45226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Эмпирический риск (ошибка тренировки):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4644" t="39823" r="35825" b="49273"/>
          <a:stretch/>
        </p:blipFill>
        <p:spPr>
          <a:xfrm>
            <a:off x="1856164" y="2204864"/>
            <a:ext cx="5400600" cy="108012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3284984"/>
            <a:ext cx="8229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2000" dirty="0"/>
              <a:t>Гипотез, имеющих нулевой эмпирический риск может </a:t>
            </a:r>
            <a:r>
              <a:rPr lang="ru-RU" sz="2000" dirty="0" smtClean="0"/>
              <a:t>также существовать </a:t>
            </a:r>
            <a:r>
              <a:rPr lang="ru-RU" sz="2000" dirty="0"/>
              <a:t>неограниченное количество: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9918" t="45640" r="19288" b="11473"/>
          <a:stretch/>
        </p:blipFill>
        <p:spPr>
          <a:xfrm>
            <a:off x="1881677" y="3992420"/>
            <a:ext cx="5472608" cy="2502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93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Явление переобучения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Целевая функция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25450" y="2767534"/>
            <a:ext cx="4040188" cy="3029494"/>
          </a:xfrm>
          <a:prstGeom prst="rect">
            <a:avLst/>
          </a:prstGeom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 smtClean="0"/>
              <a:t>Параметры</a:t>
            </a:r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/>
          <a:srcRect l="26375" t="39096" r="48031" b="55815"/>
          <a:stretch/>
        </p:blipFill>
        <p:spPr>
          <a:xfrm>
            <a:off x="4788024" y="2636839"/>
            <a:ext cx="4142110" cy="44607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/>
          <a:srcRect l="52362" t="39096" r="25587" b="54819"/>
          <a:stretch/>
        </p:blipFill>
        <p:spPr>
          <a:xfrm>
            <a:off x="5225774" y="3292906"/>
            <a:ext cx="3456384" cy="51666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4"/>
          <a:srcRect l="46456" t="46365" r="29132" b="47093"/>
          <a:stretch/>
        </p:blipFill>
        <p:spPr>
          <a:xfrm>
            <a:off x="4788024" y="4437112"/>
            <a:ext cx="4035235" cy="58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218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Явление переобучения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Гипотеза 1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5450" y="2763006"/>
            <a:ext cx="4040188" cy="3038551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Гипотеза 2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784899"/>
            <a:ext cx="4041775" cy="299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2474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Явление переобучения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Гипотеза 3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5450" y="2769798"/>
            <a:ext cx="4040188" cy="3024966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Гипотеза </a:t>
            </a:r>
            <a:r>
              <a:rPr lang="ru-RU" dirty="0" smtClean="0"/>
              <a:t>4 (Переобучение) 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794120"/>
            <a:ext cx="4041775" cy="2976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43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Явление переобучения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Гипотеза 5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25450" y="2783243"/>
            <a:ext cx="4040188" cy="2998077"/>
          </a:xfrm>
          <a:prstGeom prst="rect">
            <a:avLst/>
          </a:prstGeo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ru-RU" dirty="0"/>
              <a:t>Гипотеза 6</a:t>
            </a: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755563"/>
            <a:ext cx="4041775" cy="3053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1826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Явление переобучения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Причина – гипотеза хорошо описывает </a:t>
            </a:r>
            <a:r>
              <a:rPr lang="ru-RU" dirty="0" smtClean="0"/>
              <a:t>свойства не </a:t>
            </a:r>
            <a:r>
              <a:rPr lang="ru-RU" dirty="0"/>
              <a:t>объектов в целом, но только лишь объектов </a:t>
            </a:r>
            <a:r>
              <a:rPr lang="ru-RU" dirty="0" smtClean="0"/>
              <a:t>из обучающей </a:t>
            </a:r>
            <a:r>
              <a:rPr lang="ru-RU" dirty="0"/>
              <a:t>выборки:</a:t>
            </a:r>
          </a:p>
          <a:p>
            <a:pPr lvl="1"/>
            <a:r>
              <a:rPr lang="ru-RU" dirty="0" smtClean="0"/>
              <a:t>Слишком </a:t>
            </a:r>
            <a:r>
              <a:rPr lang="ru-RU" dirty="0"/>
              <a:t>много степеней свободы параметров </a:t>
            </a:r>
            <a:r>
              <a:rPr lang="ru-RU" dirty="0" smtClean="0"/>
              <a:t>модели алгоритма </a:t>
            </a:r>
            <a:r>
              <a:rPr lang="ru-RU" dirty="0"/>
              <a:t>(слишком сложная модель)</a:t>
            </a:r>
          </a:p>
          <a:p>
            <a:pPr lvl="1"/>
            <a:r>
              <a:rPr lang="ru-RU" dirty="0" smtClean="0"/>
              <a:t>Шум </a:t>
            </a:r>
            <a:r>
              <a:rPr lang="ru-RU" dirty="0"/>
              <a:t>в данных</a:t>
            </a:r>
          </a:p>
          <a:p>
            <a:pPr lvl="1"/>
            <a:r>
              <a:rPr lang="ru-RU" dirty="0" smtClean="0"/>
              <a:t>Плохая </a:t>
            </a:r>
            <a:r>
              <a:rPr lang="ru-RU" dirty="0"/>
              <a:t>обучающая выборка</a:t>
            </a:r>
          </a:p>
        </p:txBody>
      </p:sp>
    </p:spTree>
    <p:extLst>
      <p:ext uri="{BB962C8B-B14F-4D97-AF65-F5344CB8AC3E}">
        <p14:creationId xmlns:p14="http://schemas.microsoft.com/office/powerpoint/2010/main" val="711042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Ошибки I и II рода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Пусть, существует «основной класс»</a:t>
            </a:r>
          </a:p>
          <a:p>
            <a:pPr lvl="1"/>
            <a:r>
              <a:rPr lang="ru-RU" dirty="0" smtClean="0"/>
              <a:t>Обычно</a:t>
            </a:r>
            <a:r>
              <a:rPr lang="ru-RU" dirty="0"/>
              <a:t>, это класс, при обнаружении </a:t>
            </a:r>
            <a:r>
              <a:rPr lang="ru-RU" dirty="0" smtClean="0"/>
              <a:t>которого, предпринимается </a:t>
            </a:r>
            <a:r>
              <a:rPr lang="ru-RU" dirty="0"/>
              <a:t>какое-либо действие;</a:t>
            </a:r>
          </a:p>
          <a:p>
            <a:pPr lvl="1"/>
            <a:r>
              <a:rPr lang="ru-RU" dirty="0" smtClean="0"/>
              <a:t>Например</a:t>
            </a:r>
            <a:r>
              <a:rPr lang="ru-RU" dirty="0"/>
              <a:t>, при постановке диагноза основным классом </a:t>
            </a:r>
            <a:r>
              <a:rPr lang="ru-RU" dirty="0" smtClean="0"/>
              <a:t>будет «болен</a:t>
            </a:r>
            <a:r>
              <a:rPr lang="ru-RU" dirty="0"/>
              <a:t>», а вторичным классом «здоров».</a:t>
            </a:r>
          </a:p>
          <a:p>
            <a:r>
              <a:rPr lang="ru-RU" dirty="0" smtClean="0"/>
              <a:t>Ошибка </a:t>
            </a:r>
            <a:r>
              <a:rPr lang="ru-RU" dirty="0"/>
              <a:t>первого рода равна вероятности принять </a:t>
            </a:r>
            <a:r>
              <a:rPr lang="ru-RU" dirty="0" smtClean="0"/>
              <a:t>основной класс </a:t>
            </a:r>
            <a:r>
              <a:rPr lang="ru-RU" dirty="0"/>
              <a:t>за вторичный</a:t>
            </a:r>
          </a:p>
          <a:p>
            <a:pPr lvl="1"/>
            <a:r>
              <a:rPr lang="ru-RU" dirty="0" smtClean="0"/>
              <a:t>Вероятность </a:t>
            </a:r>
            <a:r>
              <a:rPr lang="ru-RU" dirty="0"/>
              <a:t>«промаха», когда искомый объект будет пропущен</a:t>
            </a:r>
          </a:p>
          <a:p>
            <a:r>
              <a:rPr lang="ru-RU" dirty="0" smtClean="0"/>
              <a:t>Ошибка </a:t>
            </a:r>
            <a:r>
              <a:rPr lang="ru-RU" dirty="0"/>
              <a:t>второго рода равна вероятности принять </a:t>
            </a:r>
            <a:r>
              <a:rPr lang="ru-RU" dirty="0" smtClean="0"/>
              <a:t>вторичный класс </a:t>
            </a:r>
            <a:r>
              <a:rPr lang="ru-RU" dirty="0"/>
              <a:t>за основной</a:t>
            </a:r>
          </a:p>
          <a:p>
            <a:pPr lvl="1"/>
            <a:r>
              <a:rPr lang="ru-RU" dirty="0" smtClean="0"/>
              <a:t>Вероятность </a:t>
            </a:r>
            <a:r>
              <a:rPr lang="ru-RU" dirty="0"/>
              <a:t>«ложной тревоги», когда за искомый объект </a:t>
            </a:r>
            <a:r>
              <a:rPr lang="ru-RU" dirty="0" smtClean="0"/>
              <a:t>будет принят </a:t>
            </a:r>
            <a:r>
              <a:rPr lang="ru-RU" dirty="0"/>
              <a:t>«фон»</a:t>
            </a:r>
          </a:p>
        </p:txBody>
      </p:sp>
    </p:spTree>
    <p:extLst>
      <p:ext uri="{BB962C8B-B14F-4D97-AF65-F5344CB8AC3E}">
        <p14:creationId xmlns:p14="http://schemas.microsoft.com/office/powerpoint/2010/main" val="2134509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Ошибки I и II рода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0707" t="34008" r="22832" b="10020"/>
          <a:stretch/>
        </p:blipFill>
        <p:spPr>
          <a:xfrm>
            <a:off x="1220872" y="1752600"/>
            <a:ext cx="6702256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320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классификаторов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Линейный </a:t>
            </a:r>
            <a:r>
              <a:rPr lang="ru-RU" dirty="0" smtClean="0"/>
              <a:t>классификатор</a:t>
            </a:r>
          </a:p>
          <a:p>
            <a:r>
              <a:rPr lang="ru-RU" dirty="0"/>
              <a:t>Метод опорный векторов (МОВ</a:t>
            </a:r>
            <a:r>
              <a:rPr lang="ru-RU" dirty="0" smtClean="0"/>
              <a:t>) / </a:t>
            </a:r>
            <a:r>
              <a:rPr lang="en-US" dirty="0"/>
              <a:t>Support Vector Machine (SVM</a:t>
            </a:r>
            <a:r>
              <a:rPr lang="en-US" dirty="0" smtClean="0"/>
              <a:t>)</a:t>
            </a:r>
            <a:endParaRPr lang="ru-RU" dirty="0" smtClean="0"/>
          </a:p>
          <a:p>
            <a:pPr lvl="1"/>
            <a:r>
              <a:rPr lang="ru-RU" dirty="0"/>
              <a:t>Нелинейные </a:t>
            </a:r>
            <a:r>
              <a:rPr lang="ru-RU" dirty="0" smtClean="0"/>
              <a:t>МОВ</a:t>
            </a:r>
          </a:p>
          <a:p>
            <a:pPr lvl="1"/>
            <a:r>
              <a:rPr lang="ru-RU" dirty="0" err="1"/>
              <a:t>Многоклассовые</a:t>
            </a:r>
            <a:r>
              <a:rPr lang="ru-RU" dirty="0"/>
              <a:t> </a:t>
            </a:r>
            <a:r>
              <a:rPr lang="ru-RU" dirty="0" smtClean="0"/>
              <a:t>МОВ</a:t>
            </a:r>
          </a:p>
          <a:p>
            <a:pPr marL="411480" lvl="1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9846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текстов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65550"/>
            <a:ext cx="8229600" cy="314766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2365550"/>
            <a:ext cx="8229600" cy="4873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7496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текстов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369595"/>
            <a:ext cx="8229600" cy="313957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2365550"/>
            <a:ext cx="8229600" cy="4873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Классификация текстов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2414896"/>
            <a:ext cx="8229600" cy="304897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57200" y="2365550"/>
            <a:ext cx="8229600" cy="48738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66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«Визуальные слова»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108448"/>
          </a:xfrm>
        </p:spPr>
        <p:txBody>
          <a:bodyPr>
            <a:normAutofit fontScale="92500"/>
          </a:bodyPr>
          <a:lstStyle/>
          <a:p>
            <a:pPr algn="just"/>
            <a:r>
              <a:rPr lang="ru-RU" dirty="0"/>
              <a:t>Что в нашем случае «слово» и «словарь»?</a:t>
            </a:r>
          </a:p>
          <a:p>
            <a:pPr algn="just"/>
            <a:r>
              <a:rPr lang="ru-RU" dirty="0" smtClean="0"/>
              <a:t> </a:t>
            </a:r>
            <a:r>
              <a:rPr lang="ru-RU" dirty="0"/>
              <a:t>«Визуальное слово» – часто </a:t>
            </a:r>
            <a:r>
              <a:rPr lang="ru-RU" dirty="0" smtClean="0"/>
              <a:t>повторяющийся фрагмент </a:t>
            </a:r>
            <a:r>
              <a:rPr lang="ru-RU" dirty="0"/>
              <a:t>изображения («</a:t>
            </a:r>
            <a:r>
              <a:rPr lang="en-US" dirty="0"/>
              <a:t>visual word»)</a:t>
            </a:r>
          </a:p>
          <a:p>
            <a:pPr algn="just"/>
            <a:r>
              <a:rPr lang="ru-RU" dirty="0" smtClean="0"/>
              <a:t>В </a:t>
            </a:r>
            <a:r>
              <a:rPr lang="ru-RU" dirty="0"/>
              <a:t>изображении визуальное слово </a:t>
            </a:r>
            <a:r>
              <a:rPr lang="ru-RU" dirty="0" smtClean="0"/>
              <a:t>может встречаться </a:t>
            </a:r>
            <a:r>
              <a:rPr lang="ru-RU" dirty="0"/>
              <a:t>только один раз, может ни разу, </a:t>
            </a:r>
            <a:r>
              <a:rPr lang="ru-RU" dirty="0" smtClean="0"/>
              <a:t>может много </a:t>
            </a:r>
            <a:r>
              <a:rPr lang="ru-RU" dirty="0"/>
              <a:t>раз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6375" t="26739" r="23225" b="44911"/>
          <a:stretch/>
        </p:blipFill>
        <p:spPr>
          <a:xfrm>
            <a:off x="1115616" y="3861049"/>
            <a:ext cx="7200800" cy="2193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275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«Мешок визуальных слов»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2044" t="26013" r="22437" b="13654"/>
          <a:stretch/>
        </p:blipFill>
        <p:spPr>
          <a:xfrm>
            <a:off x="856990" y="1752600"/>
            <a:ext cx="7430020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28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Схема метода «мешок слов»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036440"/>
          </a:xfrm>
        </p:spPr>
        <p:txBody>
          <a:bodyPr>
            <a:normAutofit lnSpcReduction="1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ru-RU" dirty="0"/>
              <a:t>Извлечение особенностей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 smtClean="0"/>
              <a:t>Обучить </a:t>
            </a:r>
            <a:r>
              <a:rPr lang="ru-RU" dirty="0"/>
              <a:t>“визуальный словарь”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 smtClean="0"/>
              <a:t>Квантуем </a:t>
            </a:r>
            <a:r>
              <a:rPr lang="ru-RU" dirty="0"/>
              <a:t>особенности по словарю</a:t>
            </a:r>
          </a:p>
          <a:p>
            <a:pPr marL="571500" indent="-457200">
              <a:buFont typeface="+mj-lt"/>
              <a:buAutoNum type="arabicPeriod"/>
            </a:pPr>
            <a:r>
              <a:rPr lang="ru-RU" dirty="0" smtClean="0"/>
              <a:t>Описываем </a:t>
            </a:r>
            <a:r>
              <a:rPr lang="ru-RU" dirty="0"/>
              <a:t>картинку частотами «</a:t>
            </a:r>
            <a:r>
              <a:rPr lang="ru-RU" dirty="0" smtClean="0"/>
              <a:t>визуальных слов</a:t>
            </a:r>
            <a:r>
              <a:rPr lang="ru-RU" dirty="0"/>
              <a:t>»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1256" t="54362" r="19682" b="17289"/>
          <a:stretch/>
        </p:blipFill>
        <p:spPr>
          <a:xfrm>
            <a:off x="349438" y="4058865"/>
            <a:ext cx="8445123" cy="219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659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1. Извлечение особенностей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906888" cy="4373563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Регулярная сетка</a:t>
            </a:r>
          </a:p>
          <a:p>
            <a:pPr lvl="1" algn="just"/>
            <a:r>
              <a:rPr lang="en-US" dirty="0" smtClean="0"/>
              <a:t>Vogel </a:t>
            </a:r>
            <a:r>
              <a:rPr lang="en-US" dirty="0"/>
              <a:t>&amp; </a:t>
            </a:r>
            <a:r>
              <a:rPr lang="en-US" dirty="0" err="1"/>
              <a:t>Schiele</a:t>
            </a:r>
            <a:r>
              <a:rPr lang="en-US" dirty="0"/>
              <a:t>, 2003</a:t>
            </a:r>
          </a:p>
          <a:p>
            <a:pPr lvl="1" algn="just"/>
            <a:r>
              <a:rPr lang="en-US" dirty="0" err="1" smtClean="0"/>
              <a:t>Fei-Fei</a:t>
            </a:r>
            <a:r>
              <a:rPr lang="en-US" dirty="0" smtClean="0"/>
              <a:t> </a:t>
            </a:r>
            <a:r>
              <a:rPr lang="en-US" dirty="0"/>
              <a:t>&amp; </a:t>
            </a:r>
            <a:r>
              <a:rPr lang="en-US" dirty="0" err="1"/>
              <a:t>Perona</a:t>
            </a:r>
            <a:r>
              <a:rPr lang="en-US" dirty="0"/>
              <a:t>, 2005</a:t>
            </a:r>
          </a:p>
          <a:p>
            <a:pPr algn="just"/>
            <a:r>
              <a:rPr lang="ru-RU" dirty="0" smtClean="0"/>
              <a:t>Характерные </a:t>
            </a:r>
            <a:r>
              <a:rPr lang="ru-RU" dirty="0"/>
              <a:t>точки</a:t>
            </a:r>
          </a:p>
          <a:p>
            <a:pPr lvl="1" algn="just"/>
            <a:r>
              <a:rPr lang="en-US" dirty="0" err="1" smtClean="0"/>
              <a:t>Csurka</a:t>
            </a:r>
            <a:r>
              <a:rPr lang="en-US" dirty="0" smtClean="0"/>
              <a:t> </a:t>
            </a:r>
            <a:r>
              <a:rPr lang="en-US" dirty="0"/>
              <a:t>et al. 2004</a:t>
            </a:r>
          </a:p>
          <a:p>
            <a:pPr lvl="1" algn="just"/>
            <a:r>
              <a:rPr lang="en-US" dirty="0" err="1" smtClean="0"/>
              <a:t>Fei-Fei</a:t>
            </a:r>
            <a:r>
              <a:rPr lang="en-US" dirty="0" smtClean="0"/>
              <a:t> </a:t>
            </a:r>
            <a:r>
              <a:rPr lang="en-US" dirty="0"/>
              <a:t>&amp; </a:t>
            </a:r>
            <a:r>
              <a:rPr lang="en-US" dirty="0" err="1"/>
              <a:t>Perona</a:t>
            </a:r>
            <a:r>
              <a:rPr lang="en-US" dirty="0"/>
              <a:t>, 2005</a:t>
            </a:r>
          </a:p>
          <a:p>
            <a:pPr lvl="1" algn="just"/>
            <a:r>
              <a:rPr lang="en-US" dirty="0" err="1" smtClean="0"/>
              <a:t>Sivic</a:t>
            </a:r>
            <a:r>
              <a:rPr lang="en-US" dirty="0" smtClean="0"/>
              <a:t> </a:t>
            </a:r>
            <a:r>
              <a:rPr lang="en-US" dirty="0"/>
              <a:t>et al. 2005</a:t>
            </a:r>
          </a:p>
          <a:p>
            <a:pPr algn="just"/>
            <a:r>
              <a:rPr lang="ru-RU" dirty="0" smtClean="0"/>
              <a:t>Другие </a:t>
            </a:r>
            <a:r>
              <a:rPr lang="ru-RU" dirty="0"/>
              <a:t>методы</a:t>
            </a:r>
          </a:p>
          <a:p>
            <a:pPr lvl="1" algn="just"/>
            <a:r>
              <a:rPr lang="ru-RU" dirty="0" smtClean="0"/>
              <a:t>Случайный </a:t>
            </a:r>
            <a:r>
              <a:rPr lang="ru-RU" dirty="0"/>
              <a:t>выбор (</a:t>
            </a:r>
            <a:r>
              <a:rPr lang="ru-RU" dirty="0" err="1"/>
              <a:t>Vidal-Naquet</a:t>
            </a:r>
            <a:r>
              <a:rPr lang="ru-RU" dirty="0"/>
              <a:t> &amp; </a:t>
            </a:r>
            <a:r>
              <a:rPr lang="ru-RU" dirty="0" err="1"/>
              <a:t>Ullman</a:t>
            </a:r>
            <a:r>
              <a:rPr lang="ru-RU" dirty="0"/>
              <a:t>, 2002)</a:t>
            </a:r>
          </a:p>
          <a:p>
            <a:pPr lvl="1" algn="just"/>
            <a:r>
              <a:rPr lang="ru-RU" dirty="0" smtClean="0"/>
              <a:t>Сегменты </a:t>
            </a:r>
            <a:r>
              <a:rPr lang="ru-RU" dirty="0"/>
              <a:t>(</a:t>
            </a:r>
            <a:r>
              <a:rPr lang="en-US" dirty="0"/>
              <a:t>Barnard et al. 2003)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8819" t="44185" r="20469" b="13654"/>
          <a:stretch/>
        </p:blipFill>
        <p:spPr>
          <a:xfrm>
            <a:off x="5364088" y="1763982"/>
            <a:ext cx="3001989" cy="223224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7" y="4036628"/>
            <a:ext cx="3001989" cy="2302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4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Обучение словаря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25195" t="23104" r="18893" b="10747"/>
          <a:stretch/>
        </p:blipFill>
        <p:spPr>
          <a:xfrm>
            <a:off x="1159638" y="1752600"/>
            <a:ext cx="682472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88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2. Обучение словаря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195" t="23104" r="18893" b="10747"/>
          <a:stretch/>
        </p:blipFill>
        <p:spPr>
          <a:xfrm>
            <a:off x="1159638" y="1752600"/>
            <a:ext cx="682472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3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словаря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48769" y="1752600"/>
            <a:ext cx="4646461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326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3. Мешок слов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013" t="23104" r="22044" b="10019"/>
          <a:stretch/>
        </p:blipFill>
        <p:spPr>
          <a:xfrm>
            <a:off x="1315646" y="1752600"/>
            <a:ext cx="6512707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345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Задача поиска и локализации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834880" cy="4373563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/>
              <a:t>Поиск и локализация </a:t>
            </a:r>
            <a:r>
              <a:rPr lang="ru-RU" dirty="0" smtClean="0"/>
              <a:t>объектов </a:t>
            </a:r>
          </a:p>
          <a:p>
            <a:pPr lvl="1" algn="just"/>
            <a:r>
              <a:rPr lang="ru-RU" dirty="0" smtClean="0"/>
              <a:t>Где </a:t>
            </a:r>
            <a:r>
              <a:rPr lang="ru-RU" dirty="0"/>
              <a:t>на изображении (и есть </a:t>
            </a:r>
            <a:r>
              <a:rPr lang="ru-RU" dirty="0" smtClean="0"/>
              <a:t>ли) самолет</a:t>
            </a:r>
            <a:r>
              <a:rPr lang="ru-RU" dirty="0"/>
              <a:t>?</a:t>
            </a:r>
          </a:p>
          <a:p>
            <a:pPr algn="just"/>
            <a:r>
              <a:rPr lang="ru-RU" dirty="0" smtClean="0"/>
              <a:t>Сложности</a:t>
            </a:r>
            <a:endParaRPr lang="ru-RU" dirty="0"/>
          </a:p>
          <a:p>
            <a:pPr lvl="1" algn="just"/>
            <a:r>
              <a:rPr lang="ru-RU" dirty="0" smtClean="0"/>
              <a:t>Внутриклассовая </a:t>
            </a:r>
            <a:r>
              <a:rPr lang="ru-RU" dirty="0"/>
              <a:t>изменчивость</a:t>
            </a:r>
          </a:p>
          <a:p>
            <a:pPr lvl="1" algn="just"/>
            <a:r>
              <a:rPr lang="ru-RU" dirty="0" smtClean="0"/>
              <a:t>Изменение </a:t>
            </a:r>
            <a:r>
              <a:rPr lang="ru-RU" dirty="0"/>
              <a:t>свойств </a:t>
            </a:r>
            <a:r>
              <a:rPr lang="ru-RU" dirty="0" smtClean="0"/>
              <a:t>съёмки (освещение</a:t>
            </a:r>
            <a:r>
              <a:rPr lang="ru-RU" dirty="0"/>
              <a:t>, точка обзора, размер)</a:t>
            </a:r>
          </a:p>
          <a:p>
            <a:pPr algn="just"/>
            <a:r>
              <a:rPr lang="ru-RU" dirty="0" smtClean="0"/>
              <a:t>Сравнение </a:t>
            </a:r>
            <a:r>
              <a:rPr lang="ru-RU" dirty="0"/>
              <a:t>с классификацией</a:t>
            </a:r>
          </a:p>
          <a:p>
            <a:pPr lvl="1" algn="just"/>
            <a:r>
              <a:rPr lang="ru-RU" dirty="0" smtClean="0"/>
              <a:t>Структурный </a:t>
            </a:r>
            <a:r>
              <a:rPr lang="ru-RU" dirty="0"/>
              <a:t>выход (где </a:t>
            </a:r>
            <a:r>
              <a:rPr lang="ru-RU" dirty="0" smtClean="0"/>
              <a:t>объект, ограничивающий </a:t>
            </a:r>
            <a:r>
              <a:rPr lang="ru-RU" dirty="0"/>
              <a:t>прямоугольник)</a:t>
            </a:r>
          </a:p>
          <a:p>
            <a:pPr lvl="1" algn="just"/>
            <a:r>
              <a:rPr lang="ru-RU" dirty="0" smtClean="0"/>
              <a:t>Положение </a:t>
            </a:r>
            <a:r>
              <a:rPr lang="ru-RU" dirty="0"/>
              <a:t>обычно задаётся </a:t>
            </a:r>
            <a:r>
              <a:rPr lang="ru-RU" dirty="0" smtClean="0"/>
              <a:t>при тренировке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575" y="1752600"/>
            <a:ext cx="3243225" cy="21877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3575" y="3942446"/>
            <a:ext cx="3243225" cy="2164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73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Трудности: Сложный фон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1343" y="1752600"/>
            <a:ext cx="746131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623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Перекрытие и обрезание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4413" y="1752600"/>
            <a:ext cx="695517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424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Внутриклассовая изменчивость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700808"/>
            <a:ext cx="8229600" cy="222837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278" y="3929182"/>
            <a:ext cx="4943443" cy="2524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86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из пиктограмм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258816" cy="4373563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Интуитивная </a:t>
            </a:r>
            <a:r>
              <a:rPr lang="ru-RU" dirty="0" smtClean="0"/>
              <a:t>модель объекта</a:t>
            </a:r>
            <a:endParaRPr lang="ru-RU" dirty="0"/>
          </a:p>
          <a:p>
            <a:pPr algn="just"/>
            <a:r>
              <a:rPr lang="ru-RU" dirty="0" smtClean="0"/>
              <a:t>Состоит </a:t>
            </a:r>
            <a:r>
              <a:rPr lang="ru-RU" dirty="0"/>
              <a:t>из </a:t>
            </a:r>
            <a:r>
              <a:rPr lang="ru-RU" dirty="0" smtClean="0"/>
              <a:t>2х компонентов</a:t>
            </a:r>
            <a:r>
              <a:rPr lang="ru-RU" dirty="0"/>
              <a:t>:</a:t>
            </a:r>
          </a:p>
          <a:p>
            <a:pPr lvl="1" algn="just"/>
            <a:r>
              <a:rPr lang="ru-RU" dirty="0" smtClean="0"/>
              <a:t>Частей </a:t>
            </a:r>
            <a:r>
              <a:rPr lang="ru-RU" dirty="0"/>
              <a:t>(2</a:t>
            </a:r>
            <a:r>
              <a:rPr lang="en-US" dirty="0"/>
              <a:t>D </a:t>
            </a:r>
            <a:r>
              <a:rPr lang="ru-RU" dirty="0" smtClean="0"/>
              <a:t>фрагменты изображения</a:t>
            </a:r>
            <a:r>
              <a:rPr lang="ru-RU" dirty="0"/>
              <a:t>)</a:t>
            </a:r>
          </a:p>
          <a:p>
            <a:pPr lvl="1" algn="just"/>
            <a:r>
              <a:rPr lang="ru-RU" dirty="0" smtClean="0"/>
              <a:t>Структуры (конфигурация </a:t>
            </a:r>
            <a:r>
              <a:rPr lang="ru-RU" dirty="0"/>
              <a:t>частей)</a:t>
            </a:r>
          </a:p>
          <a:p>
            <a:pPr algn="just"/>
            <a:r>
              <a:rPr lang="ru-RU" dirty="0" smtClean="0"/>
              <a:t>Впервые была предложение </a:t>
            </a:r>
            <a:r>
              <a:rPr lang="en-US" dirty="0" err="1"/>
              <a:t>Fischler</a:t>
            </a:r>
            <a:r>
              <a:rPr lang="en-US" dirty="0"/>
              <a:t> </a:t>
            </a:r>
            <a:r>
              <a:rPr lang="en-US" dirty="0" smtClean="0"/>
              <a:t>&amp;</a:t>
            </a:r>
            <a:r>
              <a:rPr lang="ru-RU" dirty="0" smtClean="0"/>
              <a:t> </a:t>
            </a:r>
            <a:r>
              <a:rPr lang="en-US" dirty="0" err="1" smtClean="0"/>
              <a:t>Elschlager</a:t>
            </a:r>
            <a:r>
              <a:rPr lang="en-US" dirty="0" smtClean="0"/>
              <a:t> </a:t>
            </a:r>
            <a:r>
              <a:rPr lang="en-US" dirty="0"/>
              <a:t>1973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048" y="2204864"/>
            <a:ext cx="3768313" cy="3220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68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Ограничения на конфигурацию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656" y="1693075"/>
            <a:ext cx="2892658" cy="213427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386" y="1693075"/>
            <a:ext cx="1835725" cy="26626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2587" y="3827346"/>
            <a:ext cx="1974796" cy="264176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3245" y="4446077"/>
            <a:ext cx="2392005" cy="2023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Решение для сложного фона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39648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Используем окно</a:t>
            </a:r>
          </a:p>
          <a:p>
            <a:pPr lvl="1" algn="just"/>
            <a:r>
              <a:rPr lang="ru-RU" dirty="0" smtClean="0"/>
              <a:t>Если </a:t>
            </a:r>
            <a:r>
              <a:rPr lang="ru-RU" dirty="0"/>
              <a:t>положение окна точное, тогда </a:t>
            </a:r>
            <a:r>
              <a:rPr lang="ru-RU" dirty="0" smtClean="0"/>
              <a:t>посторонние объекты </a:t>
            </a:r>
            <a:r>
              <a:rPr lang="ru-RU" dirty="0"/>
              <a:t>не попадают в окно</a:t>
            </a:r>
          </a:p>
          <a:p>
            <a:pPr lvl="1" algn="just"/>
            <a:r>
              <a:rPr lang="ru-RU" dirty="0" smtClean="0"/>
              <a:t>Сканируем </a:t>
            </a:r>
            <a:r>
              <a:rPr lang="ru-RU" dirty="0"/>
              <a:t>окном всё изображение для поиска объектов</a:t>
            </a:r>
          </a:p>
          <a:p>
            <a:pPr lvl="1" algn="just"/>
            <a:r>
              <a:rPr lang="ru-RU" dirty="0" smtClean="0"/>
              <a:t>Меняем </a:t>
            </a:r>
            <a:r>
              <a:rPr lang="ru-RU" dirty="0"/>
              <a:t>размер окна для поиска объектов </a:t>
            </a:r>
            <a:r>
              <a:rPr lang="ru-RU" dirty="0" smtClean="0"/>
              <a:t>разного масштаба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3861048"/>
            <a:ext cx="3536435" cy="2607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92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Развитие «мешка слов»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81985" y="1752600"/>
            <a:ext cx="5980029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708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Развитие «мешка слов»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36086" y="1752600"/>
            <a:ext cx="5271828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8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Гистограмма ориентированных градиентов (</a:t>
            </a:r>
            <a:r>
              <a:rPr lang="en-US" dirty="0"/>
              <a:t>HOG)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812304"/>
          </a:xfrm>
        </p:spPr>
        <p:txBody>
          <a:bodyPr>
            <a:normAutofit fontScale="77500" lnSpcReduction="20000"/>
          </a:bodyPr>
          <a:lstStyle/>
          <a:p>
            <a:r>
              <a:rPr lang="ru-RU" dirty="0"/>
              <a:t>Хотя схема HOG + SVM изначально </a:t>
            </a:r>
            <a:r>
              <a:rPr lang="ru-RU" dirty="0" smtClean="0"/>
              <a:t>была предложена </a:t>
            </a:r>
            <a:r>
              <a:rPr lang="ru-RU" dirty="0"/>
              <a:t>для пешеходов, она </a:t>
            </a:r>
            <a:r>
              <a:rPr lang="ru-RU" dirty="0" smtClean="0"/>
              <a:t>успешно применялась </a:t>
            </a:r>
            <a:r>
              <a:rPr lang="ru-RU" dirty="0"/>
              <a:t>в дальнейшем к </a:t>
            </a:r>
            <a:r>
              <a:rPr lang="ru-RU" dirty="0" smtClean="0"/>
              <a:t>разным категориями </a:t>
            </a:r>
            <a:r>
              <a:rPr lang="ru-RU" dirty="0"/>
              <a:t>объектов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4406" t="24558" r="22438" b="36189"/>
          <a:stretch/>
        </p:blipFill>
        <p:spPr>
          <a:xfrm>
            <a:off x="1331640" y="2564905"/>
            <a:ext cx="6069140" cy="2427656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455990" y="4992560"/>
            <a:ext cx="8229600" cy="124475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201168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219456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dirty="0"/>
              <a:t>Раскладываем окно 64 x 128 пикселей на ячейки 8 </a:t>
            </a:r>
            <a:r>
              <a:rPr lang="ru-RU" dirty="0" smtClean="0"/>
              <a:t>x 8 </a:t>
            </a:r>
            <a:r>
              <a:rPr lang="ru-RU" dirty="0"/>
              <a:t>пикселей</a:t>
            </a:r>
          </a:p>
          <a:p>
            <a:pPr algn="just"/>
            <a:r>
              <a:rPr lang="ru-RU" dirty="0" smtClean="0"/>
              <a:t>Каждую </a:t>
            </a:r>
            <a:r>
              <a:rPr lang="ru-RU" dirty="0"/>
              <a:t>ячейку описываем гистограммой по </a:t>
            </a:r>
            <a:r>
              <a:rPr lang="ru-RU" dirty="0" smtClean="0"/>
              <a:t>8 направлениям </a:t>
            </a:r>
            <a:r>
              <a:rPr lang="ru-RU" dirty="0"/>
              <a:t>( пр. углы в интервале 0-180 градусов)</a:t>
            </a:r>
          </a:p>
        </p:txBody>
      </p:sp>
    </p:spTree>
    <p:extLst>
      <p:ext uri="{BB962C8B-B14F-4D97-AF65-F5344CB8AC3E}">
        <p14:creationId xmlns:p14="http://schemas.microsoft.com/office/powerpoint/2010/main" val="281174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4801" t="23831" r="24406" b="7112"/>
          <a:stretch/>
        </p:blipFill>
        <p:spPr>
          <a:xfrm>
            <a:off x="1602595" y="1752600"/>
            <a:ext cx="5938810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29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Детектор </a:t>
            </a:r>
            <a:r>
              <a:rPr lang="en-US" dirty="0" smtClean="0"/>
              <a:t>Viol</a:t>
            </a:r>
            <a:r>
              <a:rPr lang="en-US" dirty="0"/>
              <a:t>a</a:t>
            </a:r>
            <a:r>
              <a:rPr lang="en-US" dirty="0" smtClean="0"/>
              <a:t>-Jones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Основополагающий метод для поиска </a:t>
            </a:r>
            <a:r>
              <a:rPr lang="ru-RU" dirty="0" smtClean="0"/>
              <a:t>объектов на </a:t>
            </a:r>
            <a:r>
              <a:rPr lang="ru-RU" dirty="0"/>
              <a:t>изображении в реальном времени</a:t>
            </a:r>
          </a:p>
          <a:p>
            <a:r>
              <a:rPr lang="ru-RU" dirty="0" smtClean="0"/>
              <a:t>Обучение </a:t>
            </a:r>
            <a:r>
              <a:rPr lang="ru-RU" dirty="0"/>
              <a:t>очень медленное, но поиск очень быстр</a:t>
            </a:r>
          </a:p>
          <a:p>
            <a:r>
              <a:rPr lang="ru-RU" dirty="0" smtClean="0"/>
              <a:t>Основные </a:t>
            </a:r>
            <a:r>
              <a:rPr lang="ru-RU" dirty="0"/>
              <a:t>идеи:</a:t>
            </a:r>
          </a:p>
          <a:p>
            <a:pPr lvl="1"/>
            <a:r>
              <a:rPr lang="ru-RU" i="1" dirty="0" smtClean="0"/>
              <a:t>Интегральные </a:t>
            </a:r>
            <a:r>
              <a:rPr lang="ru-RU" i="1" dirty="0"/>
              <a:t>изображения </a:t>
            </a:r>
            <a:r>
              <a:rPr lang="ru-RU" dirty="0"/>
              <a:t>для быстрого </a:t>
            </a:r>
            <a:r>
              <a:rPr lang="ru-RU" dirty="0" smtClean="0"/>
              <a:t>вычисления признаков</a:t>
            </a:r>
            <a:endParaRPr lang="ru-RU" dirty="0"/>
          </a:p>
          <a:p>
            <a:pPr lvl="1"/>
            <a:r>
              <a:rPr lang="ru-RU" i="1" dirty="0" err="1" smtClean="0"/>
              <a:t>Бустинг</a:t>
            </a:r>
            <a:r>
              <a:rPr lang="ru-RU" i="1" dirty="0" smtClean="0"/>
              <a:t> </a:t>
            </a:r>
            <a:r>
              <a:rPr lang="ru-RU" dirty="0"/>
              <a:t>для выбора признаков</a:t>
            </a:r>
          </a:p>
          <a:p>
            <a:pPr lvl="1"/>
            <a:r>
              <a:rPr lang="ru-RU" i="1" dirty="0" smtClean="0"/>
              <a:t>Каскад </a:t>
            </a:r>
            <a:r>
              <a:rPr lang="ru-RU" i="1" dirty="0"/>
              <a:t>(</a:t>
            </a:r>
            <a:r>
              <a:rPr lang="ru-RU" i="1" dirty="0" err="1"/>
              <a:t>Attentional</a:t>
            </a:r>
            <a:r>
              <a:rPr lang="ru-RU" i="1" dirty="0"/>
              <a:t> </a:t>
            </a:r>
            <a:r>
              <a:rPr lang="ru-RU" i="1" dirty="0" err="1"/>
              <a:t>cascade</a:t>
            </a:r>
            <a:r>
              <a:rPr lang="ru-RU" i="1" dirty="0"/>
              <a:t>) </a:t>
            </a:r>
            <a:r>
              <a:rPr lang="ru-RU" dirty="0"/>
              <a:t>для быстрой отбраковки </a:t>
            </a:r>
            <a:r>
              <a:rPr lang="ru-RU" dirty="0" smtClean="0"/>
              <a:t>окон без </a:t>
            </a:r>
            <a:r>
              <a:rPr lang="ru-RU" dirty="0"/>
              <a:t>лица</a:t>
            </a:r>
          </a:p>
        </p:txBody>
      </p:sp>
    </p:spTree>
    <p:extLst>
      <p:ext uri="{BB962C8B-B14F-4D97-AF65-F5344CB8AC3E}">
        <p14:creationId xmlns:p14="http://schemas.microsoft.com/office/powerpoint/2010/main" val="347635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Признаки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316360"/>
          </a:xfrm>
        </p:spPr>
        <p:txBody>
          <a:bodyPr/>
          <a:lstStyle/>
          <a:p>
            <a:r>
              <a:rPr lang="ru-RU" dirty="0"/>
              <a:t>“</a:t>
            </a:r>
            <a:r>
              <a:rPr lang="ru-RU" dirty="0" smtClean="0"/>
              <a:t>Прямоугольные фильтры”</a:t>
            </a:r>
          </a:p>
          <a:p>
            <a:r>
              <a:rPr lang="en-US" i="1" dirty="0"/>
              <a:t>Value </a:t>
            </a:r>
            <a:r>
              <a:rPr lang="en-US" i="1" dirty="0" smtClean="0"/>
              <a:t>=</a:t>
            </a:r>
            <a:r>
              <a:rPr lang="ru-RU" i="1" dirty="0" smtClean="0"/>
              <a:t> </a:t>
            </a:r>
            <a:r>
              <a:rPr lang="en-US" i="1" dirty="0" smtClean="0"/>
              <a:t>Σ </a:t>
            </a:r>
            <a:r>
              <a:rPr lang="en-US" i="1" dirty="0"/>
              <a:t>(pixels in white area) </a:t>
            </a:r>
            <a:r>
              <a:rPr lang="en-US" i="1" dirty="0" smtClean="0"/>
              <a:t>–</a:t>
            </a:r>
            <a:r>
              <a:rPr lang="ru-RU" i="1" dirty="0" smtClean="0"/>
              <a:t> </a:t>
            </a:r>
            <a:r>
              <a:rPr lang="en-US" i="1" dirty="0" smtClean="0"/>
              <a:t>Σ </a:t>
            </a:r>
            <a:r>
              <a:rPr lang="en-US" i="1" dirty="0"/>
              <a:t>(pixels in black area)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212976"/>
            <a:ext cx="2578950" cy="242213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968" y="2924944"/>
            <a:ext cx="3953522" cy="3476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106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Интегральные изображения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3754760" cy="4373563"/>
          </a:xfrm>
        </p:spPr>
        <p:txBody>
          <a:bodyPr/>
          <a:lstStyle/>
          <a:p>
            <a:pPr algn="just"/>
            <a:r>
              <a:rPr lang="ru-RU" dirty="0"/>
              <a:t>Значение каждого </a:t>
            </a:r>
            <a:r>
              <a:rPr lang="ru-RU" dirty="0" smtClean="0"/>
              <a:t>пиксела </a:t>
            </a:r>
            <a:r>
              <a:rPr lang="en-US" dirty="0" smtClean="0"/>
              <a:t>(</a:t>
            </a:r>
            <a:r>
              <a:rPr lang="en-US" i="1" dirty="0" err="1" smtClean="0"/>
              <a:t>x</a:t>
            </a:r>
            <a:r>
              <a:rPr lang="en-US" dirty="0" err="1" smtClean="0"/>
              <a:t>,</a:t>
            </a:r>
            <a:r>
              <a:rPr lang="en-US" i="1" dirty="0" err="1" smtClean="0"/>
              <a:t>y</a:t>
            </a:r>
            <a:r>
              <a:rPr lang="en-US" dirty="0"/>
              <a:t>) </a:t>
            </a:r>
            <a:r>
              <a:rPr lang="ru-RU" dirty="0"/>
              <a:t>равно сумме </a:t>
            </a:r>
            <a:r>
              <a:rPr lang="ru-RU" dirty="0" smtClean="0"/>
              <a:t>значений всех </a:t>
            </a:r>
            <a:r>
              <a:rPr lang="ru-RU" dirty="0"/>
              <a:t>пикселов левее и </a:t>
            </a:r>
            <a:r>
              <a:rPr lang="ru-RU" dirty="0" smtClean="0"/>
              <a:t>выше пикселя </a:t>
            </a:r>
            <a:r>
              <a:rPr lang="ru-RU" dirty="0"/>
              <a:t>(</a:t>
            </a:r>
            <a:r>
              <a:rPr lang="en-US" i="1" dirty="0" err="1"/>
              <a:t>x</a:t>
            </a:r>
            <a:r>
              <a:rPr lang="en-US" dirty="0" err="1"/>
              <a:t>,</a:t>
            </a:r>
            <a:r>
              <a:rPr lang="en-US" i="1" dirty="0" err="1"/>
              <a:t>y</a:t>
            </a:r>
            <a:r>
              <a:rPr lang="en-US" dirty="0"/>
              <a:t>) </a:t>
            </a:r>
            <a:r>
              <a:rPr lang="ru-RU" dirty="0"/>
              <a:t>включительно</a:t>
            </a:r>
          </a:p>
          <a:p>
            <a:pPr algn="just"/>
            <a:r>
              <a:rPr lang="ru-RU" dirty="0" smtClean="0"/>
              <a:t>Интегральное изображение рассчитывается </a:t>
            </a:r>
            <a:r>
              <a:rPr lang="ru-RU" dirty="0"/>
              <a:t>за </a:t>
            </a:r>
            <a:r>
              <a:rPr lang="ru-RU" dirty="0" smtClean="0"/>
              <a:t>один проход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6300" t="28193" r="24800" b="35461"/>
          <a:stretch/>
        </p:blipFill>
        <p:spPr>
          <a:xfrm>
            <a:off x="4716016" y="2139181"/>
            <a:ext cx="3456384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98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Вычисление суммы в прямоугольнике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0"/>
            <a:ext cx="4546848" cy="4373563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Пусть </a:t>
            </a:r>
            <a:r>
              <a:rPr lang="en-US" dirty="0"/>
              <a:t>A,B,C,D – </a:t>
            </a:r>
            <a:r>
              <a:rPr lang="ru-RU" dirty="0" smtClean="0"/>
              <a:t>значения интегрального изображения в </a:t>
            </a:r>
            <a:r>
              <a:rPr lang="ru-RU" dirty="0"/>
              <a:t>углах прямоугольника</a:t>
            </a:r>
          </a:p>
          <a:p>
            <a:pPr algn="just"/>
            <a:r>
              <a:rPr lang="ru-RU" dirty="0" smtClean="0"/>
              <a:t>Тогда </a:t>
            </a:r>
            <a:r>
              <a:rPr lang="ru-RU" dirty="0"/>
              <a:t>сумма </a:t>
            </a:r>
            <a:r>
              <a:rPr lang="ru-RU" dirty="0" smtClean="0"/>
              <a:t>значений пикселов </a:t>
            </a:r>
            <a:r>
              <a:rPr lang="ru-RU" dirty="0"/>
              <a:t>в исходном</a:t>
            </a:r>
          </a:p>
          <a:p>
            <a:pPr algn="just"/>
            <a:r>
              <a:rPr lang="ru-RU" dirty="0"/>
              <a:t>изображении </a:t>
            </a:r>
            <a:r>
              <a:rPr lang="ru-RU" dirty="0" smtClean="0"/>
              <a:t>вычисляется по формуле: </a:t>
            </a:r>
            <a:r>
              <a:rPr lang="pt-BR" dirty="0" smtClean="0"/>
              <a:t>sum </a:t>
            </a:r>
            <a:r>
              <a:rPr lang="pt-BR" dirty="0"/>
              <a:t>= A – B – C + D</a:t>
            </a:r>
          </a:p>
          <a:p>
            <a:pPr algn="just"/>
            <a:r>
              <a:rPr lang="ru-RU" dirty="0" smtClean="0"/>
              <a:t>3 </a:t>
            </a:r>
            <a:r>
              <a:rPr lang="ru-RU" dirty="0"/>
              <a:t>операции сложения </a:t>
            </a:r>
            <a:r>
              <a:rPr lang="ru-RU" dirty="0" smtClean="0"/>
              <a:t>для любого </a:t>
            </a:r>
            <a:r>
              <a:rPr lang="ru-RU" dirty="0"/>
              <a:t>прямоугольника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55512" t="30374" r="21650" b="28920"/>
          <a:stretch/>
        </p:blipFill>
        <p:spPr>
          <a:xfrm>
            <a:off x="5580112" y="2564904"/>
            <a:ext cx="2834029" cy="2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2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Выбор признаков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1172344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/>
              <a:t>Для окна поиска 24x24 пиксела, число </a:t>
            </a:r>
            <a:r>
              <a:rPr lang="ru-RU" dirty="0" smtClean="0"/>
              <a:t>возможных прямоугольных </a:t>
            </a:r>
            <a:r>
              <a:rPr lang="ru-RU" dirty="0"/>
              <a:t>признаков достигает ~160,000!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556" y="2902791"/>
            <a:ext cx="5571815" cy="353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65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Бустинг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ru-RU" dirty="0" err="1"/>
              <a:t>Бустинг</a:t>
            </a:r>
            <a:r>
              <a:rPr lang="ru-RU" dirty="0"/>
              <a:t> – схема классификации, основанная </a:t>
            </a:r>
            <a:r>
              <a:rPr lang="ru-RU" dirty="0" smtClean="0"/>
              <a:t>на комбинировании </a:t>
            </a:r>
            <a:r>
              <a:rPr lang="ru-RU" dirty="0"/>
              <a:t>слабых классификаторов </a:t>
            </a:r>
            <a:r>
              <a:rPr lang="ru-RU" dirty="0" smtClean="0"/>
              <a:t>в более </a:t>
            </a:r>
            <a:r>
              <a:rPr lang="ru-RU" dirty="0"/>
              <a:t>точный </a:t>
            </a:r>
            <a:r>
              <a:rPr lang="ru-RU" dirty="0" err="1" smtClean="0"/>
              <a:t>комитетный</a:t>
            </a:r>
            <a:endParaRPr lang="ru-RU" dirty="0" smtClean="0"/>
          </a:p>
          <a:p>
            <a:pPr lvl="1" algn="just"/>
            <a:r>
              <a:rPr lang="ru-RU" dirty="0"/>
              <a:t>Слабый классификатор должен быть лучше </a:t>
            </a:r>
            <a:r>
              <a:rPr lang="ru-RU" dirty="0" smtClean="0"/>
              <a:t>монетки</a:t>
            </a:r>
          </a:p>
          <a:p>
            <a:pPr algn="just"/>
            <a:r>
              <a:rPr lang="ru-RU" dirty="0"/>
              <a:t>Обучение состоит из нескольких этапов </a:t>
            </a:r>
            <a:r>
              <a:rPr lang="ru-RU" dirty="0" smtClean="0"/>
              <a:t>усиления </a:t>
            </a:r>
            <a:r>
              <a:rPr lang="en-US" dirty="0" smtClean="0"/>
              <a:t>(</a:t>
            </a:r>
            <a:r>
              <a:rPr lang="en-US" i="1" dirty="0" smtClean="0"/>
              <a:t>boosting </a:t>
            </a:r>
            <a:r>
              <a:rPr lang="en-US" i="1" dirty="0"/>
              <a:t>rounds</a:t>
            </a:r>
            <a:r>
              <a:rPr lang="en-US" i="1" dirty="0" smtClean="0"/>
              <a:t>)</a:t>
            </a:r>
            <a:r>
              <a:rPr lang="ru-RU" dirty="0"/>
              <a:t> </a:t>
            </a:r>
            <a:endParaRPr lang="ru-RU" dirty="0" smtClean="0"/>
          </a:p>
          <a:p>
            <a:pPr lvl="1" algn="just"/>
            <a:r>
              <a:rPr lang="ru-RU" dirty="0" smtClean="0"/>
              <a:t>На </a:t>
            </a:r>
            <a:r>
              <a:rPr lang="ru-RU" dirty="0"/>
              <a:t>каждом этапе выбираем слабый </a:t>
            </a:r>
            <a:r>
              <a:rPr lang="ru-RU" dirty="0" smtClean="0"/>
              <a:t>классификатор, который </a:t>
            </a:r>
            <a:r>
              <a:rPr lang="ru-RU" dirty="0"/>
              <a:t>лучше всех сработал на примерах, </a:t>
            </a:r>
            <a:r>
              <a:rPr lang="ru-RU" dirty="0" smtClean="0"/>
              <a:t>оказавшихся трудными </a:t>
            </a:r>
            <a:r>
              <a:rPr lang="ru-RU" dirty="0"/>
              <a:t>для предыдущих классификаторов</a:t>
            </a:r>
          </a:p>
          <a:p>
            <a:pPr lvl="1" algn="just"/>
            <a:r>
              <a:rPr lang="ru-RU" dirty="0" smtClean="0"/>
              <a:t>«</a:t>
            </a:r>
            <a:r>
              <a:rPr lang="ru-RU" dirty="0"/>
              <a:t>Трудность» записывается с помощью </a:t>
            </a:r>
            <a:r>
              <a:rPr lang="ru-RU" dirty="0" smtClean="0"/>
              <a:t>весов, приписанных </a:t>
            </a:r>
            <a:r>
              <a:rPr lang="ru-RU" dirty="0"/>
              <a:t>примерам из обучающей выборки</a:t>
            </a:r>
          </a:p>
          <a:p>
            <a:pPr lvl="1" algn="just"/>
            <a:r>
              <a:rPr lang="ru-RU" dirty="0" smtClean="0"/>
              <a:t>Составляем </a:t>
            </a:r>
            <a:r>
              <a:rPr lang="ru-RU" dirty="0"/>
              <a:t>общий классификатор как </a:t>
            </a:r>
            <a:r>
              <a:rPr lang="ru-RU" dirty="0" smtClean="0"/>
              <a:t>линейную комбинацию </a:t>
            </a:r>
            <a:r>
              <a:rPr lang="ru-RU" dirty="0"/>
              <a:t>слабых классификаторов</a:t>
            </a:r>
          </a:p>
        </p:txBody>
      </p:sp>
    </p:spTree>
    <p:extLst>
      <p:ext uri="{BB962C8B-B14F-4D97-AF65-F5344CB8AC3E}">
        <p14:creationId xmlns:p14="http://schemas.microsoft.com/office/powerpoint/2010/main" val="296139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Пример хорошего классификатора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122186"/>
              </p:ext>
            </p:extLst>
          </p:nvPr>
        </p:nvGraphicFramePr>
        <p:xfrm>
          <a:off x="2195736" y="1988844"/>
          <a:ext cx="4474840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7484">
                  <a:extLst>
                    <a:ext uri="{9D8B030D-6E8A-4147-A177-3AD203B41FA5}">
                      <a16:colId xmlns:a16="http://schemas.microsoft.com/office/drawing/2014/main" val="3850708602"/>
                    </a:ext>
                  </a:extLst>
                </a:gridCol>
                <a:gridCol w="447484">
                  <a:extLst>
                    <a:ext uri="{9D8B030D-6E8A-4147-A177-3AD203B41FA5}">
                      <a16:colId xmlns:a16="http://schemas.microsoft.com/office/drawing/2014/main" val="677730466"/>
                    </a:ext>
                  </a:extLst>
                </a:gridCol>
                <a:gridCol w="447484">
                  <a:extLst>
                    <a:ext uri="{9D8B030D-6E8A-4147-A177-3AD203B41FA5}">
                      <a16:colId xmlns:a16="http://schemas.microsoft.com/office/drawing/2014/main" val="711395878"/>
                    </a:ext>
                  </a:extLst>
                </a:gridCol>
                <a:gridCol w="447484">
                  <a:extLst>
                    <a:ext uri="{9D8B030D-6E8A-4147-A177-3AD203B41FA5}">
                      <a16:colId xmlns:a16="http://schemas.microsoft.com/office/drawing/2014/main" val="1604175848"/>
                    </a:ext>
                  </a:extLst>
                </a:gridCol>
                <a:gridCol w="447484">
                  <a:extLst>
                    <a:ext uri="{9D8B030D-6E8A-4147-A177-3AD203B41FA5}">
                      <a16:colId xmlns:a16="http://schemas.microsoft.com/office/drawing/2014/main" val="3594633160"/>
                    </a:ext>
                  </a:extLst>
                </a:gridCol>
                <a:gridCol w="447484">
                  <a:extLst>
                    <a:ext uri="{9D8B030D-6E8A-4147-A177-3AD203B41FA5}">
                      <a16:colId xmlns:a16="http://schemas.microsoft.com/office/drawing/2014/main" val="2187214038"/>
                    </a:ext>
                  </a:extLst>
                </a:gridCol>
                <a:gridCol w="447484">
                  <a:extLst>
                    <a:ext uri="{9D8B030D-6E8A-4147-A177-3AD203B41FA5}">
                      <a16:colId xmlns:a16="http://schemas.microsoft.com/office/drawing/2014/main" val="666932029"/>
                    </a:ext>
                  </a:extLst>
                </a:gridCol>
                <a:gridCol w="447484">
                  <a:extLst>
                    <a:ext uri="{9D8B030D-6E8A-4147-A177-3AD203B41FA5}">
                      <a16:colId xmlns:a16="http://schemas.microsoft.com/office/drawing/2014/main" val="436242997"/>
                    </a:ext>
                  </a:extLst>
                </a:gridCol>
                <a:gridCol w="447484">
                  <a:extLst>
                    <a:ext uri="{9D8B030D-6E8A-4147-A177-3AD203B41FA5}">
                      <a16:colId xmlns:a16="http://schemas.microsoft.com/office/drawing/2014/main" val="836480770"/>
                    </a:ext>
                  </a:extLst>
                </a:gridCol>
                <a:gridCol w="447484">
                  <a:extLst>
                    <a:ext uri="{9D8B030D-6E8A-4147-A177-3AD203B41FA5}">
                      <a16:colId xmlns:a16="http://schemas.microsoft.com/office/drawing/2014/main" val="3589380777"/>
                    </a:ext>
                  </a:extLst>
                </a:gridCol>
              </a:tblGrid>
              <a:tr h="428446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836277"/>
                  </a:ext>
                </a:extLst>
              </a:tr>
              <a:tr h="428446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524805"/>
                  </a:ext>
                </a:extLst>
              </a:tr>
              <a:tr h="428446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7987796"/>
                  </a:ext>
                </a:extLst>
              </a:tr>
              <a:tr h="428446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131055"/>
                  </a:ext>
                </a:extLst>
              </a:tr>
              <a:tr h="428446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559513"/>
                  </a:ext>
                </a:extLst>
              </a:tr>
              <a:tr h="428446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899238"/>
                  </a:ext>
                </a:extLst>
              </a:tr>
              <a:tr h="428446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4819442"/>
                  </a:ext>
                </a:extLst>
              </a:tr>
              <a:tr h="428446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5762543"/>
                  </a:ext>
                </a:extLst>
              </a:tr>
              <a:tr h="428446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6793791"/>
                  </a:ext>
                </a:extLst>
              </a:tr>
              <a:tr h="428446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15661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518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Итерация 1 из 3</a:t>
            </a: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81818444"/>
              </p:ext>
            </p:extLst>
          </p:nvPr>
        </p:nvGraphicFramePr>
        <p:xfrm>
          <a:off x="425450" y="1719263"/>
          <a:ext cx="4038600" cy="4572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860">
                  <a:extLst>
                    <a:ext uri="{9D8B030D-6E8A-4147-A177-3AD203B41FA5}">
                      <a16:colId xmlns:a16="http://schemas.microsoft.com/office/drawing/2014/main" val="3482208544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1905443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1071651199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1253475868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35443396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3383339995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537853329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1889811956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1005412762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1355825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26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479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381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70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7098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02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022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4307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172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4446149"/>
                  </a:ext>
                </a:extLst>
              </a:tr>
            </a:tbl>
          </a:graphicData>
        </a:graphic>
      </p:graphicFrame>
      <p:graphicFrame>
        <p:nvGraphicFramePr>
          <p:cNvPr id="11" name="Объект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77014348"/>
              </p:ext>
            </p:extLst>
          </p:nvPr>
        </p:nvGraphicFramePr>
        <p:xfrm>
          <a:off x="4852690" y="1719263"/>
          <a:ext cx="3834110" cy="459823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3411">
                  <a:extLst>
                    <a:ext uri="{9D8B030D-6E8A-4147-A177-3AD203B41FA5}">
                      <a16:colId xmlns:a16="http://schemas.microsoft.com/office/drawing/2014/main" val="4267835962"/>
                    </a:ext>
                  </a:extLst>
                </a:gridCol>
                <a:gridCol w="383411">
                  <a:extLst>
                    <a:ext uri="{9D8B030D-6E8A-4147-A177-3AD203B41FA5}">
                      <a16:colId xmlns:a16="http://schemas.microsoft.com/office/drawing/2014/main" val="2381894640"/>
                    </a:ext>
                  </a:extLst>
                </a:gridCol>
                <a:gridCol w="383411">
                  <a:extLst>
                    <a:ext uri="{9D8B030D-6E8A-4147-A177-3AD203B41FA5}">
                      <a16:colId xmlns:a16="http://schemas.microsoft.com/office/drawing/2014/main" val="2815881802"/>
                    </a:ext>
                  </a:extLst>
                </a:gridCol>
                <a:gridCol w="383411">
                  <a:extLst>
                    <a:ext uri="{9D8B030D-6E8A-4147-A177-3AD203B41FA5}">
                      <a16:colId xmlns:a16="http://schemas.microsoft.com/office/drawing/2014/main" val="3588168123"/>
                    </a:ext>
                  </a:extLst>
                </a:gridCol>
                <a:gridCol w="383411">
                  <a:extLst>
                    <a:ext uri="{9D8B030D-6E8A-4147-A177-3AD203B41FA5}">
                      <a16:colId xmlns:a16="http://schemas.microsoft.com/office/drawing/2014/main" val="2789384224"/>
                    </a:ext>
                  </a:extLst>
                </a:gridCol>
                <a:gridCol w="383411">
                  <a:extLst>
                    <a:ext uri="{9D8B030D-6E8A-4147-A177-3AD203B41FA5}">
                      <a16:colId xmlns:a16="http://schemas.microsoft.com/office/drawing/2014/main" val="3295204750"/>
                    </a:ext>
                  </a:extLst>
                </a:gridCol>
                <a:gridCol w="383411">
                  <a:extLst>
                    <a:ext uri="{9D8B030D-6E8A-4147-A177-3AD203B41FA5}">
                      <a16:colId xmlns:a16="http://schemas.microsoft.com/office/drawing/2014/main" val="1688850315"/>
                    </a:ext>
                  </a:extLst>
                </a:gridCol>
                <a:gridCol w="383411">
                  <a:extLst>
                    <a:ext uri="{9D8B030D-6E8A-4147-A177-3AD203B41FA5}">
                      <a16:colId xmlns:a16="http://schemas.microsoft.com/office/drawing/2014/main" val="111230400"/>
                    </a:ext>
                  </a:extLst>
                </a:gridCol>
                <a:gridCol w="383411">
                  <a:extLst>
                    <a:ext uri="{9D8B030D-6E8A-4147-A177-3AD203B41FA5}">
                      <a16:colId xmlns:a16="http://schemas.microsoft.com/office/drawing/2014/main" val="1177358378"/>
                    </a:ext>
                  </a:extLst>
                </a:gridCol>
                <a:gridCol w="383411">
                  <a:extLst>
                    <a:ext uri="{9D8B030D-6E8A-4147-A177-3AD203B41FA5}">
                      <a16:colId xmlns:a16="http://schemas.microsoft.com/office/drawing/2014/main" val="2659453185"/>
                    </a:ext>
                  </a:extLst>
                </a:gridCol>
              </a:tblGrid>
              <a:tr h="549797"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extLst>
                  <a:ext uri="{0D108BD9-81ED-4DB2-BD59-A6C34878D82A}">
                    <a16:rowId xmlns:a16="http://schemas.microsoft.com/office/drawing/2014/main" val="3561561654"/>
                  </a:ext>
                </a:extLst>
              </a:tr>
              <a:tr h="434051"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-</a:t>
                      </a:r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extLst>
                  <a:ext uri="{0D108BD9-81ED-4DB2-BD59-A6C34878D82A}">
                    <a16:rowId xmlns:a16="http://schemas.microsoft.com/office/drawing/2014/main" val="1479150241"/>
                  </a:ext>
                </a:extLst>
              </a:tr>
              <a:tr h="549797"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extLst>
                  <a:ext uri="{0D108BD9-81ED-4DB2-BD59-A6C34878D82A}">
                    <a16:rowId xmlns:a16="http://schemas.microsoft.com/office/drawing/2014/main" val="4145025294"/>
                  </a:ext>
                </a:extLst>
              </a:tr>
              <a:tr h="434051"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extLst>
                  <a:ext uri="{0D108BD9-81ED-4DB2-BD59-A6C34878D82A}">
                    <a16:rowId xmlns:a16="http://schemas.microsoft.com/office/drawing/2014/main" val="3179059826"/>
                  </a:ext>
                </a:extLst>
              </a:tr>
              <a:tr h="434051"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+</a:t>
                      </a:r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-</a:t>
                      </a:r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extLst>
                  <a:ext uri="{0D108BD9-81ED-4DB2-BD59-A6C34878D82A}">
                    <a16:rowId xmlns:a16="http://schemas.microsoft.com/office/drawing/2014/main" val="209159554"/>
                  </a:ext>
                </a:extLst>
              </a:tr>
              <a:tr h="434051"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-</a:t>
                      </a:r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extLst>
                  <a:ext uri="{0D108BD9-81ED-4DB2-BD59-A6C34878D82A}">
                    <a16:rowId xmlns:a16="http://schemas.microsoft.com/office/drawing/2014/main" val="648819177"/>
                  </a:ext>
                </a:extLst>
              </a:tr>
              <a:tr h="434051"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-</a:t>
                      </a:r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extLst>
                  <a:ext uri="{0D108BD9-81ED-4DB2-BD59-A6C34878D82A}">
                    <a16:rowId xmlns:a16="http://schemas.microsoft.com/office/drawing/2014/main" val="179879197"/>
                  </a:ext>
                </a:extLst>
              </a:tr>
              <a:tr h="434051"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+</a:t>
                      </a:r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extLst>
                  <a:ext uri="{0D108BD9-81ED-4DB2-BD59-A6C34878D82A}">
                    <a16:rowId xmlns:a16="http://schemas.microsoft.com/office/drawing/2014/main" val="2321147238"/>
                  </a:ext>
                </a:extLst>
              </a:tr>
              <a:tr h="434051"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dirty="0" smtClean="0"/>
                        <a:t>-</a:t>
                      </a:r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extLst>
                  <a:ext uri="{0D108BD9-81ED-4DB2-BD59-A6C34878D82A}">
                    <a16:rowId xmlns:a16="http://schemas.microsoft.com/office/drawing/2014/main" val="3508153317"/>
                  </a:ext>
                </a:extLst>
              </a:tr>
              <a:tr h="434051"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/>
                    </a:p>
                  </a:txBody>
                  <a:tcPr marL="86810" marR="86810" marT="43405" marB="43405" anchor="ctr"/>
                </a:tc>
                <a:extLst>
                  <a:ext uri="{0D108BD9-81ED-4DB2-BD59-A6C34878D82A}">
                    <a16:rowId xmlns:a16="http://schemas.microsoft.com/office/drawing/2014/main" val="5598794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7455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Итерация 2 из 3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16339088"/>
              </p:ext>
            </p:extLst>
          </p:nvPr>
        </p:nvGraphicFramePr>
        <p:xfrm>
          <a:off x="425450" y="1719263"/>
          <a:ext cx="4038600" cy="4815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860">
                  <a:extLst>
                    <a:ext uri="{9D8B030D-6E8A-4147-A177-3AD203B41FA5}">
                      <a16:colId xmlns:a16="http://schemas.microsoft.com/office/drawing/2014/main" val="3786040723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589642929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1689320119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71108585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3149340039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310768434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1979493945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4231854473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3316399237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3743996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1051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864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200" b="1" dirty="0">
                        <a:solidFill>
                          <a:srgbClr val="FF0000"/>
                        </a:solidFill>
                      </a:endParaRP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097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603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788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046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111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+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919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-</a:t>
                      </a:r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30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/>
                    </a:p>
                  </a:txBody>
                  <a:tcPr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1307"/>
                  </a:ext>
                </a:extLst>
              </a:tr>
            </a:tbl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09256828"/>
              </p:ext>
            </p:extLst>
          </p:nvPr>
        </p:nvGraphicFramePr>
        <p:xfrm>
          <a:off x="5056220" y="1719263"/>
          <a:ext cx="3630580" cy="4848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058">
                  <a:extLst>
                    <a:ext uri="{9D8B030D-6E8A-4147-A177-3AD203B41FA5}">
                      <a16:colId xmlns:a16="http://schemas.microsoft.com/office/drawing/2014/main" val="2416345526"/>
                    </a:ext>
                  </a:extLst>
                </a:gridCol>
                <a:gridCol w="363058">
                  <a:extLst>
                    <a:ext uri="{9D8B030D-6E8A-4147-A177-3AD203B41FA5}">
                      <a16:colId xmlns:a16="http://schemas.microsoft.com/office/drawing/2014/main" val="1888535072"/>
                    </a:ext>
                  </a:extLst>
                </a:gridCol>
                <a:gridCol w="363058">
                  <a:extLst>
                    <a:ext uri="{9D8B030D-6E8A-4147-A177-3AD203B41FA5}">
                      <a16:colId xmlns:a16="http://schemas.microsoft.com/office/drawing/2014/main" val="3492909656"/>
                    </a:ext>
                  </a:extLst>
                </a:gridCol>
                <a:gridCol w="363058">
                  <a:extLst>
                    <a:ext uri="{9D8B030D-6E8A-4147-A177-3AD203B41FA5}">
                      <a16:colId xmlns:a16="http://schemas.microsoft.com/office/drawing/2014/main" val="3672382881"/>
                    </a:ext>
                  </a:extLst>
                </a:gridCol>
                <a:gridCol w="363058">
                  <a:extLst>
                    <a:ext uri="{9D8B030D-6E8A-4147-A177-3AD203B41FA5}">
                      <a16:colId xmlns:a16="http://schemas.microsoft.com/office/drawing/2014/main" val="3749682701"/>
                    </a:ext>
                  </a:extLst>
                </a:gridCol>
                <a:gridCol w="363058">
                  <a:extLst>
                    <a:ext uri="{9D8B030D-6E8A-4147-A177-3AD203B41FA5}">
                      <a16:colId xmlns:a16="http://schemas.microsoft.com/office/drawing/2014/main" val="168484163"/>
                    </a:ext>
                  </a:extLst>
                </a:gridCol>
                <a:gridCol w="363058">
                  <a:extLst>
                    <a:ext uri="{9D8B030D-6E8A-4147-A177-3AD203B41FA5}">
                      <a16:colId xmlns:a16="http://schemas.microsoft.com/office/drawing/2014/main" val="303420506"/>
                    </a:ext>
                  </a:extLst>
                </a:gridCol>
                <a:gridCol w="363058">
                  <a:extLst>
                    <a:ext uri="{9D8B030D-6E8A-4147-A177-3AD203B41FA5}">
                      <a16:colId xmlns:a16="http://schemas.microsoft.com/office/drawing/2014/main" val="1192647508"/>
                    </a:ext>
                  </a:extLst>
                </a:gridCol>
                <a:gridCol w="363058">
                  <a:extLst>
                    <a:ext uri="{9D8B030D-6E8A-4147-A177-3AD203B41FA5}">
                      <a16:colId xmlns:a16="http://schemas.microsoft.com/office/drawing/2014/main" val="4103186135"/>
                    </a:ext>
                  </a:extLst>
                </a:gridCol>
                <a:gridCol w="363058">
                  <a:extLst>
                    <a:ext uri="{9D8B030D-6E8A-4147-A177-3AD203B41FA5}">
                      <a16:colId xmlns:a16="http://schemas.microsoft.com/office/drawing/2014/main" val="681585404"/>
                    </a:ext>
                  </a:extLst>
                </a:gridCol>
              </a:tblGrid>
              <a:tr h="539282"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extLst>
                  <a:ext uri="{0D108BD9-81ED-4DB2-BD59-A6C34878D82A}">
                    <a16:rowId xmlns:a16="http://schemas.microsoft.com/office/drawing/2014/main" val="3790732646"/>
                  </a:ext>
                </a:extLst>
              </a:tr>
              <a:tr h="429132"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-</a:t>
                      </a:r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extLst>
                  <a:ext uri="{0D108BD9-81ED-4DB2-BD59-A6C34878D82A}">
                    <a16:rowId xmlns:a16="http://schemas.microsoft.com/office/drawing/2014/main" val="4080852180"/>
                  </a:ext>
                </a:extLst>
              </a:tr>
              <a:tr h="539282"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extLst>
                  <a:ext uri="{0D108BD9-81ED-4DB2-BD59-A6C34878D82A}">
                    <a16:rowId xmlns:a16="http://schemas.microsoft.com/office/drawing/2014/main" val="921767101"/>
                  </a:ext>
                </a:extLst>
              </a:tr>
              <a:tr h="391851"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extLst>
                  <a:ext uri="{0D108BD9-81ED-4DB2-BD59-A6C34878D82A}">
                    <a16:rowId xmlns:a16="http://schemas.microsoft.com/office/drawing/2014/main" val="2479475715"/>
                  </a:ext>
                </a:extLst>
              </a:tr>
              <a:tr h="504888"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+</a:t>
                      </a:r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extLst>
                  <a:ext uri="{0D108BD9-81ED-4DB2-BD59-A6C34878D82A}">
                    <a16:rowId xmlns:a16="http://schemas.microsoft.com/office/drawing/2014/main" val="2723439927"/>
                  </a:ext>
                </a:extLst>
              </a:tr>
              <a:tr h="504888"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extLst>
                  <a:ext uri="{0D108BD9-81ED-4DB2-BD59-A6C34878D82A}">
                    <a16:rowId xmlns:a16="http://schemas.microsoft.com/office/drawing/2014/main" val="3553122692"/>
                  </a:ext>
                </a:extLst>
              </a:tr>
              <a:tr h="504888"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-</a:t>
                      </a:r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extLst>
                  <a:ext uri="{0D108BD9-81ED-4DB2-BD59-A6C34878D82A}">
                    <a16:rowId xmlns:a16="http://schemas.microsoft.com/office/drawing/2014/main" val="4190016025"/>
                  </a:ext>
                </a:extLst>
              </a:tr>
              <a:tr h="504888"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+</a:t>
                      </a:r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extLst>
                  <a:ext uri="{0D108BD9-81ED-4DB2-BD59-A6C34878D82A}">
                    <a16:rowId xmlns:a16="http://schemas.microsoft.com/office/drawing/2014/main" val="2442141931"/>
                  </a:ext>
                </a:extLst>
              </a:tr>
              <a:tr h="504888"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extLst>
                  <a:ext uri="{0D108BD9-81ED-4DB2-BD59-A6C34878D82A}">
                    <a16:rowId xmlns:a16="http://schemas.microsoft.com/office/drawing/2014/main" val="779862239"/>
                  </a:ext>
                </a:extLst>
              </a:tr>
              <a:tr h="391851"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/>
                </a:tc>
                <a:extLst>
                  <a:ext uri="{0D108BD9-81ED-4DB2-BD59-A6C34878D82A}">
                    <a16:rowId xmlns:a16="http://schemas.microsoft.com/office/drawing/2014/main" val="19724561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027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Итерация 3 из 3</a:t>
            </a: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53579381"/>
              </p:ext>
            </p:extLst>
          </p:nvPr>
        </p:nvGraphicFramePr>
        <p:xfrm>
          <a:off x="425450" y="1719263"/>
          <a:ext cx="4038600" cy="48480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3860">
                  <a:extLst>
                    <a:ext uri="{9D8B030D-6E8A-4147-A177-3AD203B41FA5}">
                      <a16:colId xmlns:a16="http://schemas.microsoft.com/office/drawing/2014/main" val="961942577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4232038199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3863093404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243812667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4158892141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3429463672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3226947830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1912385535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2324863961"/>
                    </a:ext>
                  </a:extLst>
                </a:gridCol>
                <a:gridCol w="403860">
                  <a:extLst>
                    <a:ext uri="{9D8B030D-6E8A-4147-A177-3AD203B41FA5}">
                      <a16:colId xmlns:a16="http://schemas.microsoft.com/office/drawing/2014/main" val="4239077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30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45131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-</a:t>
                      </a:r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23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30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300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000" b="1" dirty="0" smtClean="0">
                          <a:solidFill>
                            <a:srgbClr val="FF0000"/>
                          </a:solidFill>
                        </a:rPr>
                        <a:t>+</a:t>
                      </a:r>
                      <a:endParaRPr lang="ru-RU" sz="3000" b="1" dirty="0">
                        <a:solidFill>
                          <a:srgbClr val="FF0000"/>
                        </a:solidFill>
                      </a:endParaRPr>
                    </a:p>
                  </a:txBody>
                  <a:tcPr marL="85150" marR="85150" marT="42575" marB="42575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7234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1744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+</a:t>
                      </a:r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058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862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-</a:t>
                      </a:r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320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dirty="0" smtClean="0"/>
                        <a:t>+</a:t>
                      </a:r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028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FF0000"/>
                          </a:solidFill>
                        </a:rPr>
                        <a:t>-</a:t>
                      </a:r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800" b="1" dirty="0">
                        <a:solidFill>
                          <a:srgbClr val="FF0000"/>
                        </a:solidFill>
                      </a:endParaRPr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5142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100" dirty="0"/>
                    </a:p>
                  </a:txBody>
                  <a:tcPr marL="79139" marR="79139" marT="39570" marB="39570" anchor="ctr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4874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9640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Конечная гипотеза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2121210"/>
            <a:ext cx="1325383" cy="151216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3038" y="2119254"/>
            <a:ext cx="1251385" cy="15121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6502" y="2119254"/>
            <a:ext cx="1246900" cy="151609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2479" y="2119254"/>
            <a:ext cx="1466466" cy="15121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231369" y="269067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064833" y="269067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+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055876" y="2690672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=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/>
          <a:srcRect l="31100" t="55088" r="25194" b="39823"/>
          <a:stretch/>
        </p:blipFill>
        <p:spPr>
          <a:xfrm>
            <a:off x="560020" y="4050849"/>
            <a:ext cx="7992888" cy="504056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6"/>
          <a:srcRect l="31100" t="68173" r="50394" b="19470"/>
          <a:stretch/>
        </p:blipFill>
        <p:spPr>
          <a:xfrm>
            <a:off x="2864276" y="4874295"/>
            <a:ext cx="3384376" cy="1224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359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AdaBoost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6128" y="1844824"/>
            <a:ext cx="3594900" cy="27053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2060848"/>
            <a:ext cx="3594900" cy="26956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992" y="2267105"/>
            <a:ext cx="3594900" cy="27053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424" y="2483129"/>
            <a:ext cx="3594900" cy="26956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7856" y="2689386"/>
            <a:ext cx="3594900" cy="27053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3288" y="2905410"/>
            <a:ext cx="3594900" cy="269560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8720" y="3111667"/>
            <a:ext cx="3594900" cy="27053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24152" y="3312202"/>
            <a:ext cx="3594900" cy="269560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09584" y="3513991"/>
            <a:ext cx="3594900" cy="270536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62756" y="2732445"/>
            <a:ext cx="3594900" cy="2705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13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/>
              <a:t>Бустинг</a:t>
            </a:r>
            <a:r>
              <a:rPr lang="ru-RU" dirty="0"/>
              <a:t> для поиска лиц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74029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Эта комбинация признаков дает 100% </a:t>
            </a:r>
            <a:r>
              <a:rPr lang="ru-RU" dirty="0" err="1" smtClean="0"/>
              <a:t>detection</a:t>
            </a:r>
            <a:r>
              <a:rPr lang="en-US" dirty="0" smtClean="0"/>
              <a:t> rate </a:t>
            </a:r>
            <a:r>
              <a:rPr lang="en-US" dirty="0"/>
              <a:t>и 50% false positive rate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564904"/>
            <a:ext cx="6221133" cy="3834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Каскад (</a:t>
            </a:r>
            <a:r>
              <a:rPr lang="en-US" dirty="0"/>
              <a:t>Attentional cascade)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52601"/>
            <a:ext cx="8229600" cy="275652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/>
              <a:t>Начинаем с простых классификаторов, </a:t>
            </a:r>
            <a:r>
              <a:rPr lang="ru-RU" dirty="0" smtClean="0"/>
              <a:t>которые</a:t>
            </a:r>
            <a:r>
              <a:rPr lang="en-US" dirty="0" smtClean="0"/>
              <a:t> </a:t>
            </a:r>
            <a:r>
              <a:rPr lang="ru-RU" dirty="0" smtClean="0"/>
              <a:t>отбрасывают </a:t>
            </a:r>
            <a:r>
              <a:rPr lang="ru-RU" dirty="0"/>
              <a:t>часть отрицательных окон, при </a:t>
            </a:r>
            <a:r>
              <a:rPr lang="ru-RU" dirty="0" smtClean="0"/>
              <a:t>этом</a:t>
            </a:r>
            <a:r>
              <a:rPr lang="en-US" dirty="0" smtClean="0"/>
              <a:t> </a:t>
            </a:r>
            <a:r>
              <a:rPr lang="ru-RU" dirty="0" smtClean="0"/>
              <a:t>принимая </a:t>
            </a:r>
            <a:r>
              <a:rPr lang="ru-RU" dirty="0"/>
              <a:t>почти все положительные окна</a:t>
            </a:r>
          </a:p>
          <a:p>
            <a:pPr algn="just"/>
            <a:r>
              <a:rPr lang="ru-RU" dirty="0" smtClean="0"/>
              <a:t>Положительный </a:t>
            </a:r>
            <a:r>
              <a:rPr lang="ru-RU" dirty="0"/>
              <a:t>отклик первого </a:t>
            </a:r>
            <a:r>
              <a:rPr lang="ru-RU" dirty="0" smtClean="0"/>
              <a:t>классификатора</a:t>
            </a:r>
            <a:r>
              <a:rPr lang="en-US" dirty="0" smtClean="0"/>
              <a:t> </a:t>
            </a:r>
            <a:r>
              <a:rPr lang="ru-RU" dirty="0" smtClean="0"/>
              <a:t>запускает </a:t>
            </a:r>
            <a:r>
              <a:rPr lang="ru-RU" dirty="0"/>
              <a:t>вычисление второго, более </a:t>
            </a:r>
            <a:r>
              <a:rPr lang="ru-RU" dirty="0" smtClean="0"/>
              <a:t>сложного,</a:t>
            </a:r>
            <a:r>
              <a:rPr lang="en-US" dirty="0" smtClean="0"/>
              <a:t> </a:t>
            </a:r>
            <a:r>
              <a:rPr lang="ru-RU" dirty="0" smtClean="0"/>
              <a:t>классификатора</a:t>
            </a:r>
            <a:r>
              <a:rPr lang="ru-RU" dirty="0"/>
              <a:t>, и т.д.</a:t>
            </a:r>
          </a:p>
          <a:p>
            <a:pPr algn="just"/>
            <a:r>
              <a:rPr lang="ru-RU" dirty="0" smtClean="0"/>
              <a:t>Отрицательный </a:t>
            </a:r>
            <a:r>
              <a:rPr lang="ru-RU" dirty="0"/>
              <a:t>отклик на любом этапе </a:t>
            </a:r>
            <a:r>
              <a:rPr lang="ru-RU" dirty="0" smtClean="0"/>
              <a:t>приводит</a:t>
            </a:r>
            <a:r>
              <a:rPr lang="en-US" dirty="0" smtClean="0"/>
              <a:t> </a:t>
            </a:r>
            <a:r>
              <a:rPr lang="ru-RU" dirty="0" smtClean="0"/>
              <a:t>к </a:t>
            </a:r>
            <a:r>
              <a:rPr lang="ru-RU" dirty="0"/>
              <a:t>немедленной отбраковке окна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7951" t="71081" r="25982" b="10746"/>
          <a:stretch/>
        </p:blipFill>
        <p:spPr>
          <a:xfrm>
            <a:off x="1259632" y="4509121"/>
            <a:ext cx="6624736" cy="1415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34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Каскад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805264"/>
            <a:ext cx="8229600" cy="720080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Медленные классификаторы применяются только </a:t>
            </a:r>
            <a:r>
              <a:rPr lang="ru-RU" dirty="0" smtClean="0"/>
              <a:t>к</a:t>
            </a:r>
            <a:r>
              <a:rPr lang="en-US" dirty="0" smtClean="0"/>
              <a:t> </a:t>
            </a:r>
            <a:r>
              <a:rPr lang="ru-RU" dirty="0" smtClean="0"/>
              <a:t>некоторым </a:t>
            </a:r>
            <a:r>
              <a:rPr lang="ru-RU" dirty="0"/>
              <a:t>окнам ⇒ существенное ускорение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50001" t="26011" r="22044" b="54362"/>
          <a:stretch/>
        </p:blipFill>
        <p:spPr>
          <a:xfrm>
            <a:off x="2061052" y="3861048"/>
            <a:ext cx="5112568" cy="194421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1651" t="25285" r="50197" b="54361"/>
          <a:stretch/>
        </p:blipFill>
        <p:spPr>
          <a:xfrm>
            <a:off x="2025048" y="1700808"/>
            <a:ext cx="5148572" cy="2016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026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Конкурсы по распознаванию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7163" t="27466" r="23619" b="18743"/>
          <a:stretch/>
        </p:blipFill>
        <p:spPr>
          <a:xfrm>
            <a:off x="878078" y="1752600"/>
            <a:ext cx="7387843" cy="4373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37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Благодарю за внимание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36"/>
          <a:stretch/>
        </p:blipFill>
        <p:spPr bwMode="auto">
          <a:xfrm>
            <a:off x="6876256" y="3324014"/>
            <a:ext cx="1567061" cy="1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555776" y="332656"/>
            <a:ext cx="390363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/>
              <a:t>Толстихин Антон </a:t>
            </a:r>
            <a:r>
              <a:rPr lang="ru-RU" sz="2000" b="1" dirty="0" smtClean="0"/>
              <a:t>Артемович</a:t>
            </a:r>
            <a:endParaRPr lang="en-US" sz="2000" b="1" dirty="0" smtClean="0"/>
          </a:p>
          <a:p>
            <a:pPr algn="ctr"/>
            <a:r>
              <a:rPr lang="en-US" sz="2000" b="1" dirty="0" smtClean="0"/>
              <a:t>madstayler93@gmail.com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1807763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3323</TotalTime>
  <Words>1137</Words>
  <Application>Microsoft Office PowerPoint</Application>
  <PresentationFormat>Экран (4:3)</PresentationFormat>
  <Paragraphs>240</Paragraphs>
  <Slides>57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62" baseType="lpstr">
      <vt:lpstr>Arial</vt:lpstr>
      <vt:lpstr>Book Antiqua</vt:lpstr>
      <vt:lpstr>Calibri</vt:lpstr>
      <vt:lpstr>Century Gothic</vt:lpstr>
      <vt:lpstr>Аптека</vt:lpstr>
      <vt:lpstr> Компьютерное зрение</vt:lpstr>
      <vt:lpstr>Задача классификации</vt:lpstr>
      <vt:lpstr>Задача классификации</vt:lpstr>
      <vt:lpstr>Бинарная классификация</vt:lpstr>
      <vt:lpstr>Многоклассовая классификация</vt:lpstr>
      <vt:lpstr>Регрессия</vt:lpstr>
      <vt:lpstr>Кластеризация</vt:lpstr>
      <vt:lpstr>Классификация</vt:lpstr>
      <vt:lpstr>Классификация</vt:lpstr>
      <vt:lpstr>Эмпирический риск</vt:lpstr>
      <vt:lpstr>Явление переобучения</vt:lpstr>
      <vt:lpstr>Явление переобучения</vt:lpstr>
      <vt:lpstr>Явление переобучения</vt:lpstr>
      <vt:lpstr>Явление переобучения</vt:lpstr>
      <vt:lpstr>Явление переобучения</vt:lpstr>
      <vt:lpstr>Ошибки I и II рода</vt:lpstr>
      <vt:lpstr>Ошибки I и II рода</vt:lpstr>
      <vt:lpstr>Виды классификаторов</vt:lpstr>
      <vt:lpstr>Классификация текстов</vt:lpstr>
      <vt:lpstr>Классификация текстов</vt:lpstr>
      <vt:lpstr>Классификация текстов</vt:lpstr>
      <vt:lpstr>«Визуальные слова»</vt:lpstr>
      <vt:lpstr>«Мешок визуальных слов»</vt:lpstr>
      <vt:lpstr>Схема метода «мешок слов»</vt:lpstr>
      <vt:lpstr>1. Извлечение особенностей</vt:lpstr>
      <vt:lpstr>2. Обучение словаря</vt:lpstr>
      <vt:lpstr>2. Обучение словаря</vt:lpstr>
      <vt:lpstr>Пример словаря</vt:lpstr>
      <vt:lpstr>3. Мешок слов</vt:lpstr>
      <vt:lpstr>Задача поиска и локализации</vt:lpstr>
      <vt:lpstr>Трудности: Сложный фон</vt:lpstr>
      <vt:lpstr>Перекрытие и обрезание</vt:lpstr>
      <vt:lpstr>Внутриклассовая изменчивость</vt:lpstr>
      <vt:lpstr>Структура из пиктограмм</vt:lpstr>
      <vt:lpstr>Ограничения на конфигурацию</vt:lpstr>
      <vt:lpstr>Решение для сложного фона</vt:lpstr>
      <vt:lpstr>Развитие «мешка слов»</vt:lpstr>
      <vt:lpstr>Развитие «мешка слов»</vt:lpstr>
      <vt:lpstr>Гистограмма ориентированных градиентов (HOG)</vt:lpstr>
      <vt:lpstr>Пример</vt:lpstr>
      <vt:lpstr>Детектор Viola-Jones</vt:lpstr>
      <vt:lpstr>Признаки</vt:lpstr>
      <vt:lpstr>Интегральные изображения</vt:lpstr>
      <vt:lpstr>Вычисление суммы в прямоугольнике</vt:lpstr>
      <vt:lpstr>Выбор признаков</vt:lpstr>
      <vt:lpstr>Бустинг</vt:lpstr>
      <vt:lpstr>Пример хорошего классификатора</vt:lpstr>
      <vt:lpstr>Итерация 1 из 3</vt:lpstr>
      <vt:lpstr>Итерация 2 из 3</vt:lpstr>
      <vt:lpstr>Итерация 3 из 3</vt:lpstr>
      <vt:lpstr>Конечная гипотеза</vt:lpstr>
      <vt:lpstr>AdaBoost</vt:lpstr>
      <vt:lpstr>Бустинг для поиска лиц</vt:lpstr>
      <vt:lpstr>Каскад (Attentional cascade)</vt:lpstr>
      <vt:lpstr>Каскад</vt:lpstr>
      <vt:lpstr>Конкурсы по распознаванию</vt:lpstr>
      <vt:lpstr>Благодарю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ТЕХНОЛОГИИ РАЗРАБОТКИ ПРОГРАММНОГО ОБЕСПЕЧЕНИЯ</dc:title>
  <dc:creator>Madstayler</dc:creator>
  <cp:lastModifiedBy>Тигра</cp:lastModifiedBy>
  <cp:revision>209</cp:revision>
  <dcterms:created xsi:type="dcterms:W3CDTF">2020-01-20T13:17:51Z</dcterms:created>
  <dcterms:modified xsi:type="dcterms:W3CDTF">2021-04-11T12:05:50Z</dcterms:modified>
</cp:coreProperties>
</file>